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3"/>
  </p:notesMasterIdLst>
  <p:sldIdLst>
    <p:sldId id="257" r:id="rId5"/>
    <p:sldId id="1010" r:id="rId6"/>
    <p:sldId id="1016" r:id="rId7"/>
    <p:sldId id="1027" r:id="rId8"/>
    <p:sldId id="1013" r:id="rId9"/>
    <p:sldId id="1028" r:id="rId10"/>
    <p:sldId id="1029" r:id="rId11"/>
    <p:sldId id="1033" r:id="rId12"/>
    <p:sldId id="1032" r:id="rId13"/>
    <p:sldId id="1034" r:id="rId14"/>
    <p:sldId id="1035" r:id="rId15"/>
    <p:sldId id="1037" r:id="rId16"/>
    <p:sldId id="1038" r:id="rId17"/>
    <p:sldId id="1039" r:id="rId18"/>
    <p:sldId id="1040" r:id="rId19"/>
    <p:sldId id="1041" r:id="rId20"/>
    <p:sldId id="1042" r:id="rId21"/>
    <p:sldId id="1043" r:id="rId22"/>
    <p:sldId id="1044" r:id="rId23"/>
    <p:sldId id="1045" r:id="rId24"/>
    <p:sldId id="1046" r:id="rId25"/>
    <p:sldId id="1036" r:id="rId26"/>
    <p:sldId id="1021" r:id="rId27"/>
    <p:sldId id="1048" r:id="rId28"/>
    <p:sldId id="1049" r:id="rId29"/>
    <p:sldId id="1050" r:id="rId30"/>
    <p:sldId id="1051" r:id="rId31"/>
    <p:sldId id="1020"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00"/>
    <a:srgbClr val="A6C895"/>
    <a:srgbClr val="7EAE63"/>
    <a:srgbClr val="368033"/>
    <a:srgbClr val="FF6600"/>
    <a:srgbClr val="FF0066"/>
    <a:srgbClr val="CC0066"/>
    <a:srgbClr val="FF505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83ADD5-7D73-4075-8B7A-85659C618F3F}" v="1" dt="2025-01-28T13:48:54.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65" autoAdjust="0"/>
    <p:restoredTop sz="94660"/>
  </p:normalViewPr>
  <p:slideViewPr>
    <p:cSldViewPr snapToGrid="0">
      <p:cViewPr varScale="1">
        <p:scale>
          <a:sx n="47" d="100"/>
          <a:sy n="47" d="100"/>
        </p:scale>
        <p:origin x="1190"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nka Bea Logar Pučnik" userId="ce7ea6e3-cea5-432b-9487-467fe67310ff" providerId="ADAL" clId="{2483ADD5-7D73-4075-8B7A-85659C618F3F}"/>
    <pc:docChg chg="undo custSel modSld">
      <pc:chgData name="Alenka Bea Logar Pučnik" userId="ce7ea6e3-cea5-432b-9487-467fe67310ff" providerId="ADAL" clId="{2483ADD5-7D73-4075-8B7A-85659C618F3F}" dt="2025-01-28T13:49:02.023" v="56" actId="1036"/>
      <pc:docMkLst>
        <pc:docMk/>
      </pc:docMkLst>
      <pc:sldChg chg="modSp mod">
        <pc:chgData name="Alenka Bea Logar Pučnik" userId="ce7ea6e3-cea5-432b-9487-467fe67310ff" providerId="ADAL" clId="{2483ADD5-7D73-4075-8B7A-85659C618F3F}" dt="2025-01-28T13:45:34.701" v="13" actId="20577"/>
        <pc:sldMkLst>
          <pc:docMk/>
          <pc:sldMk cId="3611257782" sldId="1028"/>
        </pc:sldMkLst>
        <pc:spChg chg="mod">
          <ac:chgData name="Alenka Bea Logar Pučnik" userId="ce7ea6e3-cea5-432b-9487-467fe67310ff" providerId="ADAL" clId="{2483ADD5-7D73-4075-8B7A-85659C618F3F}" dt="2025-01-28T13:45:34.701" v="13" actId="20577"/>
          <ac:spMkLst>
            <pc:docMk/>
            <pc:sldMk cId="3611257782" sldId="1028"/>
            <ac:spMk id="11" creationId="{B7CA8789-58AC-8565-CE79-0661F3167C4C}"/>
          </ac:spMkLst>
        </pc:spChg>
      </pc:sldChg>
      <pc:sldChg chg="modSp mod">
        <pc:chgData name="Alenka Bea Logar Pučnik" userId="ce7ea6e3-cea5-432b-9487-467fe67310ff" providerId="ADAL" clId="{2483ADD5-7D73-4075-8B7A-85659C618F3F}" dt="2025-01-28T13:44:38.172" v="0" actId="6549"/>
        <pc:sldMkLst>
          <pc:docMk/>
          <pc:sldMk cId="3135623387" sldId="1029"/>
        </pc:sldMkLst>
        <pc:spChg chg="mod">
          <ac:chgData name="Alenka Bea Logar Pučnik" userId="ce7ea6e3-cea5-432b-9487-467fe67310ff" providerId="ADAL" clId="{2483ADD5-7D73-4075-8B7A-85659C618F3F}" dt="2025-01-28T13:44:38.172" v="0" actId="6549"/>
          <ac:spMkLst>
            <pc:docMk/>
            <pc:sldMk cId="3135623387" sldId="1029"/>
            <ac:spMk id="5" creationId="{C331C11F-8566-7ED6-586F-A261E649BE20}"/>
          </ac:spMkLst>
        </pc:spChg>
      </pc:sldChg>
      <pc:sldChg chg="modSp mod">
        <pc:chgData name="Alenka Bea Logar Pučnik" userId="ce7ea6e3-cea5-432b-9487-467fe67310ff" providerId="ADAL" clId="{2483ADD5-7D73-4075-8B7A-85659C618F3F}" dt="2025-01-28T13:45:57.971" v="14" actId="20577"/>
        <pc:sldMkLst>
          <pc:docMk/>
          <pc:sldMk cId="248676546" sldId="1035"/>
        </pc:sldMkLst>
        <pc:spChg chg="mod">
          <ac:chgData name="Alenka Bea Logar Pučnik" userId="ce7ea6e3-cea5-432b-9487-467fe67310ff" providerId="ADAL" clId="{2483ADD5-7D73-4075-8B7A-85659C618F3F}" dt="2025-01-28T13:45:57.971" v="14" actId="20577"/>
          <ac:spMkLst>
            <pc:docMk/>
            <pc:sldMk cId="248676546" sldId="1035"/>
            <ac:spMk id="2" creationId="{4A52A086-8671-65F7-BDD3-12D1D4869E18}"/>
          </ac:spMkLst>
        </pc:spChg>
      </pc:sldChg>
      <pc:sldChg chg="addSp delSp modSp mod">
        <pc:chgData name="Alenka Bea Logar Pučnik" userId="ce7ea6e3-cea5-432b-9487-467fe67310ff" providerId="ADAL" clId="{2483ADD5-7D73-4075-8B7A-85659C618F3F}" dt="2025-01-28T13:49:02.023" v="56" actId="1036"/>
        <pc:sldMkLst>
          <pc:docMk/>
          <pc:sldMk cId="3281183712" sldId="1048"/>
        </pc:sldMkLst>
        <pc:spChg chg="add del mod">
          <ac:chgData name="Alenka Bea Logar Pučnik" userId="ce7ea6e3-cea5-432b-9487-467fe67310ff" providerId="ADAL" clId="{2483ADD5-7D73-4075-8B7A-85659C618F3F}" dt="2025-01-28T13:48:39.087" v="42" actId="478"/>
          <ac:spMkLst>
            <pc:docMk/>
            <pc:sldMk cId="3281183712" sldId="1048"/>
            <ac:spMk id="3" creationId="{3BF82F3C-78B8-AE25-D0E3-AEB786782D80}"/>
          </ac:spMkLst>
        </pc:spChg>
        <pc:spChg chg="add del mod">
          <ac:chgData name="Alenka Bea Logar Pučnik" userId="ce7ea6e3-cea5-432b-9487-467fe67310ff" providerId="ADAL" clId="{2483ADD5-7D73-4075-8B7A-85659C618F3F}" dt="2025-01-28T13:48:47.032" v="45" actId="478"/>
          <ac:spMkLst>
            <pc:docMk/>
            <pc:sldMk cId="3281183712" sldId="1048"/>
            <ac:spMk id="7" creationId="{AB5C89D1-BC21-58D2-5152-47EDE2E4BE7B}"/>
          </ac:spMkLst>
        </pc:spChg>
        <pc:spChg chg="add mod">
          <ac:chgData name="Alenka Bea Logar Pučnik" userId="ce7ea6e3-cea5-432b-9487-467fe67310ff" providerId="ADAL" clId="{2483ADD5-7D73-4075-8B7A-85659C618F3F}" dt="2025-01-28T13:49:02.023" v="56" actId="1036"/>
          <ac:spMkLst>
            <pc:docMk/>
            <pc:sldMk cId="3281183712" sldId="1048"/>
            <ac:spMk id="8" creationId="{5EB512EA-1715-153B-6954-64206CA095B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7B335-2A78-4E1B-8616-76FC8AF91438}" type="datetimeFigureOut">
              <a:rPr lang="sl-SI" smtClean="0"/>
              <a:t>28. 01. 2025</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Click to edit the text styles of the matrix</a:t>
            </a:r>
          </a:p>
          <a:p>
            <a:pPr lvl="1"/>
            <a:r>
              <a:rPr lang="sl-SI"/>
              <a:t>The second raven</a:t>
            </a:r>
          </a:p>
          <a:p>
            <a:pPr lvl="2"/>
            <a:r>
              <a:rPr lang="sl-SI"/>
              <a:t>Level 3</a:t>
            </a:r>
          </a:p>
          <a:p>
            <a:pPr lvl="3"/>
            <a:r>
              <a:rPr lang="sl-SI"/>
              <a:t>Level 4</a:t>
            </a:r>
          </a:p>
          <a:p>
            <a:pPr lvl="4"/>
            <a:r>
              <a:rPr lang="sl-SI"/>
              <a:t>Fifth level</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6FCE7-B69F-4157-96B7-A4A728409471}" type="slidenum">
              <a:rPr lang="sl-SI" smtClean="0"/>
              <a:t>‹#›</a:t>
            </a:fld>
            <a:endParaRPr lang="sl-SI"/>
          </a:p>
        </p:txBody>
      </p:sp>
    </p:spTree>
    <p:extLst>
      <p:ext uri="{BB962C8B-B14F-4D97-AF65-F5344CB8AC3E}">
        <p14:creationId xmlns:p14="http://schemas.microsoft.com/office/powerpoint/2010/main" val="205205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DD6FCE7-B69F-4157-96B7-A4A728409471}" type="slidenum">
              <a:rPr lang="sl-SI" smtClean="0"/>
              <a:t>3</a:t>
            </a:fld>
            <a:endParaRPr lang="sl-SI"/>
          </a:p>
        </p:txBody>
      </p:sp>
    </p:spTree>
    <p:extLst>
      <p:ext uri="{BB962C8B-B14F-4D97-AF65-F5344CB8AC3E}">
        <p14:creationId xmlns:p14="http://schemas.microsoft.com/office/powerpoint/2010/main" val="3482321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DD6FCE7-B69F-4157-96B7-A4A728409471}" type="slidenum">
              <a:rPr lang="sl-SI" smtClean="0"/>
              <a:t>4</a:t>
            </a:fld>
            <a:endParaRPr lang="sl-SI"/>
          </a:p>
        </p:txBody>
      </p:sp>
    </p:spTree>
    <p:extLst>
      <p:ext uri="{BB962C8B-B14F-4D97-AF65-F5344CB8AC3E}">
        <p14:creationId xmlns:p14="http://schemas.microsoft.com/office/powerpoint/2010/main" val="348232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DD6FCE7-B69F-4157-96B7-A4A728409471}" type="slidenum">
              <a:rPr lang="sl-SI" smtClean="0"/>
              <a:t>5</a:t>
            </a:fld>
            <a:endParaRPr lang="sl-SI"/>
          </a:p>
        </p:txBody>
      </p:sp>
    </p:spTree>
    <p:extLst>
      <p:ext uri="{BB962C8B-B14F-4D97-AF65-F5344CB8AC3E}">
        <p14:creationId xmlns:p14="http://schemas.microsoft.com/office/powerpoint/2010/main" val="3500766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DD6FCE7-B69F-4157-96B7-A4A728409471}" type="slidenum">
              <a:rPr lang="sl-SI" smtClean="0"/>
              <a:t>7</a:t>
            </a:fld>
            <a:endParaRPr lang="sl-SI"/>
          </a:p>
        </p:txBody>
      </p:sp>
    </p:spTree>
    <p:extLst>
      <p:ext uri="{BB962C8B-B14F-4D97-AF65-F5344CB8AC3E}">
        <p14:creationId xmlns:p14="http://schemas.microsoft.com/office/powerpoint/2010/main" val="348232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DD6FCE7-B69F-4157-96B7-A4A728409471}" type="slidenum">
              <a:rPr lang="sl-SI" smtClean="0"/>
              <a:t>22</a:t>
            </a:fld>
            <a:endParaRPr lang="sl-SI"/>
          </a:p>
        </p:txBody>
      </p:sp>
    </p:spTree>
    <p:extLst>
      <p:ext uri="{BB962C8B-B14F-4D97-AF65-F5344CB8AC3E}">
        <p14:creationId xmlns:p14="http://schemas.microsoft.com/office/powerpoint/2010/main" val="348232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DD6FCE7-B69F-4157-96B7-A4A728409471}" type="slidenum">
              <a:rPr lang="sl-SI" smtClean="0"/>
              <a:t>28</a:t>
            </a:fld>
            <a:endParaRPr lang="sl-SI"/>
          </a:p>
        </p:txBody>
      </p:sp>
    </p:spTree>
    <p:extLst>
      <p:ext uri="{BB962C8B-B14F-4D97-AF65-F5344CB8AC3E}">
        <p14:creationId xmlns:p14="http://schemas.microsoft.com/office/powerpoint/2010/main" val="2677913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4349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332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74471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rgbClr val="002060"/>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83735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7295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9870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808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4378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3832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50394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1992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22453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the main heading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the main text styles</a:t>
            </a:r>
          </a:p>
          <a:p>
            <a:pPr lvl="1"/>
            <a:r>
              <a:rPr lang="en-US"/>
              <a:t>Second level</a:t>
            </a:r>
          </a:p>
          <a:p>
            <a:pPr lvl="2"/>
            <a:r>
              <a:rPr lang="en-US"/>
              <a:t>Level 3</a:t>
            </a:r>
          </a:p>
          <a:p>
            <a:pPr lvl="3"/>
            <a:r>
              <a:rPr lang="en-US"/>
              <a:t>Level 4</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590813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interreg-danube.eu/projects/decorator/about-us"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hyperlink" Target="https://eismea.ec.europa.eu/programmes/interregional-innovation-investments-i3-instrument_en" TargetMode="External"/><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s://www.bio4eeb.eu/consortiu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eur04.safelinks.protection.outlook.com/?url=https%3A%2F%2Fec.europa.eu%2Finfo%2Ffunding-tenders%2Fopportunities%2Fportal%2Fscreen%2Fhome&amp;data=05%7C02%7Cigor.vovko%40gzs.si%7C5c4bfab1f7ad485199e108dd33b6db52%7C0a6da97a117e42d393aa22ad72db6c53%7C0%7C0%7C638723582634988936%7CUnknown%7CTWFpbGZsb3d8eyJFbXB0eU1hcGkiOnRydWUsIlYiOiIwLjAuMDAwMCIsIlAiOiJXaW4zMiIsIkFOIjoiTWFpbCIsIldUIjoyfQ%3D%3D%7C0%7C%7C%7C&amp;sdata=9qD%2F1K0Xmx3iWZYHtiJSSIji7zLtHiQj1f6op7VktYc%3D&amp;reserved=0" TargetMode="External"/><Relationship Id="rId7" Type="http://schemas.openxmlformats.org/officeDocument/2006/relationships/image" Target="../media/image1.png"/><Relationship Id="rId2" Type="http://schemas.openxmlformats.org/officeDocument/2006/relationships/hyperlink" Target="https://greetce.eu/develop-and-fund-your-project/" TargetMode="Externa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hyperlink" Target="https://eur04.safelinks.protection.outlook.com/?url=https%3A%2F%2Fec.europa.eu%2Finfo%2Ffunding-tenders&amp;data=05%7C02%7Cigor.vovko%40gzs.si%7C5c4bfab1f7ad485199e108dd33b6db52%7C0a6da97a117e42d393aa22ad72db6c53%7C0%7C0%7C638723582635024826%7CUnknown%7CTWFpbGZsb3d8eyJFbXB0eU1hcGkiOnRydWUsIlYiOiIwLjAuMDAwMCIsIlAiOiJXaW4zMiIsIkFOIjoiTWFpbCIsIldUIjoyfQ%3D%3D%7C0%7C%7C%7C&amp;sdata=eapqk%2Bzm%2FJ8GgyvkSso2i%2FYBXiTVW7aPLczNyqnTcdY%3D&amp;reserved=0" TargetMode="External"/><Relationship Id="rId4" Type="http://schemas.openxmlformats.org/officeDocument/2006/relationships/hyperlink" Target="https://eur04.safelinks.protection.outlook.com/?url=https%3A%2F%2Fec.europa.eu%2Finfo%2Ffunding-tenders&amp;data=05%7C02%7Cigor.vovko%40gzs.si%7C5c4bfab1f7ad485199e108dd33b6db52%7C0a6da97a117e42d393aa22ad72db6c53%7C0%7C0%7C638723582635006450%7CUnknown%7CTWFpbGZsb3d8eyJFbXB0eU1hcGkiOnRydWUsIlYiOiIwLjAuMDAwMCIsIlAiOiJXaW4zMiIsIkFOIjoiTWFpbCIsIldUIjoyfQ%3D%3D%7C0%7C%7C%7C&amp;sdata=DK7%2FhLcAK6E3DR1h73KRRIrGcfc6b9zChc%2FGaeophp0%3D&amp;reserved=0"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eur04.safelinks.protection.outlook.com/?url=https%3A%2F%2Fec.europa.eu%2Finfo%2Ffunding-tenders%2Fopportunities%2Fportal%2Fscreen%2Fhome&amp;data=05%7C02%7Cigor.vovko%40gzs.si%7C5c4bfab1f7ad485199e108dd33b6db52%7C0a6da97a117e42d393aa22ad72db6c53%7C0%7C0%7C638723582635055850%7CUnknown%7CTWFpbGZsb3d8eyJFbXB0eU1hcGkiOnRydWUsIlYiOiIwLjAuMDAwMCIsIlAiOiJXaW4zMiIsIkFOIjoiTWFpbCIsIldUIjoyfQ%3D%3D%7C0%7C%7C%7C&amp;sdata=3EUiYn1bXtn7y0RlMhK2DiE%2BPOiLvmecoBO64sVy9us%3D&amp;reserved=0" TargetMode="External"/><Relationship Id="rId7" Type="http://schemas.openxmlformats.org/officeDocument/2006/relationships/image" Target="../media/image20.png"/><Relationship Id="rId2" Type="http://schemas.openxmlformats.org/officeDocument/2006/relationships/hyperlink" Target="https://eur04.safelinks.protection.outlook.com/?url=https%3A%2F%2Fec.europa.eu%2Finfo%2Ffunding-tenders%2Fopportunities%2Fportal%2Fscreen%2Fhome&amp;data=05%7C02%7Cigor.vovko%40gzs.si%7C5c4bfab1f7ad485199e108dd33b6db52%7C0a6da97a117e42d393aa22ad72db6c53%7C0%7C0%7C638723582635040228%7CUnknown%7CTWFpbGZsb3d8eyJFbXB0eU1hcGkiOnRydWUsIlYiOiIwLjAuMDAwMCIsIlAiOiJXaW4zMiIsIkFOIjoiTWFpbCIsIldUIjoyfQ%3D%3D%7C0%7C%7C%7C&amp;sdata=YhWA46HDYGxULXCUNa9%2B1IfB7nL%2FseF5VHHPAovpCeU%3D&amp;reserved=0" TargetMode="External"/><Relationship Id="rId1" Type="http://schemas.openxmlformats.org/officeDocument/2006/relationships/slideLayout" Target="../slideLayouts/slideLayout12.xml"/><Relationship Id="rId6" Type="http://schemas.openxmlformats.org/officeDocument/2006/relationships/hyperlink" Target="https://eur04.safelinks.protection.outlook.com/?url=https%3A%2F%2Fec.europa.eu%2Finfo%2Ffunding-tenders&amp;data=05%7C02%7Cigor.vovko%40gzs.si%7C5c4bfab1f7ad485199e108dd33b6db52%7C0a6da97a117e42d393aa22ad72db6c53%7C0%7C0%7C638723582635099555%7CUnknown%7CTWFpbGZsb3d8eyJFbXB0eU1hcGkiOnRydWUsIlYiOiIwLjAuMDAwMCIsIlAiOiJXaW4zMiIsIkFOIjoiTWFpbCIsIldUIjoyfQ%3D%3D%7C0%7C%7C%7C&amp;sdata=C1JjhUaHIk6G66f26DTHNuezQTZl4YaGX177F3BFusM%3D&amp;reserved=0" TargetMode="External"/><Relationship Id="rId5" Type="http://schemas.openxmlformats.org/officeDocument/2006/relationships/hyperlink" Target="https://eur04.safelinks.protection.outlook.com/?url=https%3A%2F%2Fcinea.ec.europa.eu%2Fprogrammes%2Flife%2Flife-calls-proposals_en&amp;data=05%7C02%7Cigor.vovko%40gzs.si%7C5c4bfab1f7ad485199e108dd33b6db52%7C0a6da97a117e42d393aa22ad72db6c53%7C0%7C0%7C638723582635084823%7CUnknown%7CTWFpbGZsb3d8eyJFbXB0eU1hcGkiOnRydWUsIlYiOiIwLjAuMDAwMCIsIlAiOiJXaW4zMiIsIkFOIjoiTWFpbCIsIldUIjoyfQ%3D%3D%7C0%7C%7C%7C&amp;sdata=dz9eBbVRBqg6A92lATZTANBjVa1P9qjPFkIz5iM73hI%3D&amp;reserved=0" TargetMode="External"/><Relationship Id="rId4" Type="http://schemas.openxmlformats.org/officeDocument/2006/relationships/hyperlink" Target="https://eur04.safelinks.protection.outlook.com/?url=https%3A%2F%2Fec.europa.eu%2Finfo%2Ffunding-tenders%2Fopportunities%2Fportal%2Fscreen%2Fhome&amp;data=05%7C02%7Cigor.vovko%40gzs.si%7C5c4bfab1f7ad485199e108dd33b6db52%7C0a6da97a117e42d393aa22ad72db6c53%7C0%7C0%7C638723582635070400%7CUnknown%7CTWFpbGZsb3d8eyJFbXB0eU1hcGkiOnRydWUsIlYiOiIwLjAuMDAwMCIsIlAiOiJXaW4zMiIsIkFOIjoiTWFpbCIsIldUIjoyfQ%3D%3D%7C0%7C%7C%7C&amp;sdata=NsC4Mk9niZMZ9BuUpuJFIfu64N2BVgEgvQ96DFy9vCs%3D&amp;reserved=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hyperlink" Target="https://eur04.safelinks.protection.outlook.com/?url=https%3A%2F%2Fwww.linkedin.com%2Fcompany%2Fgreet-ce-green-transition-in-central-europe%2Fposts%2F%3FfeedView%3Dall&amp;data=05%7C02%7Calenka.pucnik%40gzs.si%7Ca46c36683c8f44cd97a908dd3ed093ea%7C0a6da97a117e42d393aa22ad72db6c53%7C0%7C0%7C638735787741731398%7CUnknown%7CTWFpbGZsb3d8eyJFbXB0eU1hcGkiOnRydWUsIlYiOiIwLjAuMDAwMCIsIlAiOiJXaW4zMiIsIkFOIjoiTWFpbCIsIldUIjoyfQ%3D%3D%7C0%7C%7C%7C&amp;sdata=1NnOo01V9mcoZUhGNsZUxiktK%2FtrlRRaFQrSvgb3GyU%3D&amp;reserved=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Elementi grafici, Carattere, grafica, logo&#10;&#10;Descrizione generata automaticamente">
            <a:extLst>
              <a:ext uri="{FF2B5EF4-FFF2-40B4-BE49-F238E27FC236}">
                <a16:creationId xmlns:a16="http://schemas.microsoft.com/office/drawing/2014/main" id="{AD83147E-0153-E0A8-9529-52D50660A061}"/>
              </a:ext>
            </a:extLst>
          </p:cNvPr>
          <p:cNvPicPr>
            <a:picLocks noChangeAspect="1"/>
          </p:cNvPicPr>
          <p:nvPr/>
        </p:nvPicPr>
        <p:blipFill>
          <a:blip r:embed="rId2"/>
          <a:stretch>
            <a:fillRect/>
          </a:stretch>
        </p:blipFill>
        <p:spPr>
          <a:xfrm>
            <a:off x="10494148" y="435059"/>
            <a:ext cx="1240973" cy="799448"/>
          </a:xfrm>
          <a:prstGeom prst="rect">
            <a:avLst/>
          </a:prstGeom>
        </p:spPr>
      </p:pic>
      <p:pic>
        <p:nvPicPr>
          <p:cNvPr id="6" name="Immagine 5" descr="Immagine che contiene schermata, Rettangolo, Blu intenso, blu&#10;&#10;Descrizione generata automaticamente">
            <a:extLst>
              <a:ext uri="{FF2B5EF4-FFF2-40B4-BE49-F238E27FC236}">
                <a16:creationId xmlns:a16="http://schemas.microsoft.com/office/drawing/2014/main" id="{B9C04F59-B23F-093B-7732-7F26F6F28273}"/>
              </a:ext>
            </a:extLst>
          </p:cNvPr>
          <p:cNvPicPr>
            <a:picLocks noChangeAspect="1"/>
          </p:cNvPicPr>
          <p:nvPr/>
        </p:nvPicPr>
        <p:blipFill>
          <a:blip r:embed="rId3"/>
          <a:stretch>
            <a:fillRect/>
          </a:stretch>
        </p:blipFill>
        <p:spPr>
          <a:xfrm>
            <a:off x="7208474" y="5995843"/>
            <a:ext cx="4528458" cy="556608"/>
          </a:xfrm>
          <a:prstGeom prst="rect">
            <a:avLst/>
          </a:prstGeom>
        </p:spPr>
      </p:pic>
      <p:sp>
        <p:nvSpPr>
          <p:cNvPr id="4" name="Titolo 1">
            <a:extLst>
              <a:ext uri="{FF2B5EF4-FFF2-40B4-BE49-F238E27FC236}">
                <a16:creationId xmlns:a16="http://schemas.microsoft.com/office/drawing/2014/main" id="{BABECEA4-9085-E3A2-DD90-D825109ECC31}"/>
              </a:ext>
            </a:extLst>
          </p:cNvPr>
          <p:cNvSpPr>
            <a:spLocks noGrp="1"/>
          </p:cNvSpPr>
          <p:nvPr/>
        </p:nvSpPr>
        <p:spPr>
          <a:xfrm>
            <a:off x="2824844" y="3852566"/>
            <a:ext cx="7760275" cy="914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sl-SI" sz="3600" dirty="0">
                <a:solidFill>
                  <a:srgbClr val="7EAE63"/>
                </a:solidFill>
                <a:latin typeface="Source Sans Pro" panose="020B0503030403020204" pitchFamily="34" charset="0"/>
                <a:ea typeface="Source Sans Pro" panose="020B0503030403020204" pitchFamily="34" charset="0"/>
                <a:cs typeface="+mj-lt"/>
              </a:rPr>
              <a:t>Green Crossing in Central Europe</a:t>
            </a:r>
          </a:p>
          <a:p>
            <a:pPr algn="r"/>
            <a:r>
              <a:rPr lang="sl-SI" sz="3600" dirty="0" err="1">
                <a:solidFill>
                  <a:srgbClr val="92D050"/>
                </a:solidFill>
                <a:latin typeface="Source Sans Pro" panose="020B0503030403020204" pitchFamily="34" charset="0"/>
                <a:ea typeface="Source Sans Pro" panose="020B0503030403020204" pitchFamily="34" charset="0"/>
                <a:cs typeface="+mj-lt"/>
              </a:rPr>
              <a:t>- Greet </a:t>
            </a:r>
            <a:r>
              <a:rPr lang="sl-SI" sz="3600" dirty="0">
                <a:solidFill>
                  <a:srgbClr val="92D050"/>
                </a:solidFill>
                <a:latin typeface="Source Sans Pro" panose="020B0503030403020204" pitchFamily="34" charset="0"/>
                <a:ea typeface="Source Sans Pro" panose="020B0503030403020204" pitchFamily="34" charset="0"/>
                <a:cs typeface="+mj-lt"/>
              </a:rPr>
              <a:t>CE </a:t>
            </a:r>
            <a:endParaRPr lang="it-IT" sz="3600" dirty="0">
              <a:solidFill>
                <a:srgbClr val="92D050"/>
              </a:solidFill>
              <a:latin typeface="Source Sans Pro" panose="020B0503030403020204" pitchFamily="34" charset="0"/>
              <a:ea typeface="Source Sans Pro" panose="020B0503030403020204" pitchFamily="34" charset="0"/>
              <a:cs typeface="+mj-lt"/>
            </a:endParaRPr>
          </a:p>
        </p:txBody>
      </p:sp>
      <p:sp>
        <p:nvSpPr>
          <p:cNvPr id="7" name="Sottotitolo 2">
            <a:extLst>
              <a:ext uri="{FF2B5EF4-FFF2-40B4-BE49-F238E27FC236}">
                <a16:creationId xmlns:a16="http://schemas.microsoft.com/office/drawing/2014/main" id="{2EB59E6D-BBCB-A3BE-1BFF-8B07B1AA34EA}"/>
              </a:ext>
            </a:extLst>
          </p:cNvPr>
          <p:cNvSpPr>
            <a:spLocks noGrp="1"/>
          </p:cNvSpPr>
          <p:nvPr/>
        </p:nvSpPr>
        <p:spPr>
          <a:xfrm>
            <a:off x="4350977" y="4366926"/>
            <a:ext cx="3494276" cy="1655762"/>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l-SI" sz="1900" dirty="0">
              <a:latin typeface="Source Sans Pro" panose="020B0503030403020204" pitchFamily="34" charset="0"/>
              <a:ea typeface="Source Sans Pro" panose="020B0503030403020204" pitchFamily="34" charset="0"/>
              <a:cs typeface="+mn-lt"/>
            </a:endParaRPr>
          </a:p>
          <a:p>
            <a:pPr algn="l">
              <a:lnSpc>
                <a:spcPts val="1300"/>
              </a:lnSpc>
            </a:pPr>
            <a:r>
              <a:rPr lang="sl-SI" sz="1900" spc="90" dirty="0">
                <a:solidFill>
                  <a:schemeClr val="accent1">
                    <a:lumMod val="50000"/>
                  </a:schemeClr>
                </a:solidFill>
                <a:latin typeface="Source Sans Pro" panose="020B0503030403020204" pitchFamily="34" charset="0"/>
                <a:ea typeface="Source Sans Pro" panose="020B0503030403020204" pitchFamily="34" charset="0"/>
                <a:cs typeface="+mn-lt"/>
              </a:rPr>
              <a:t>ZAG Ljubljana</a:t>
            </a:r>
            <a:endParaRPr lang="it-IT" sz="1900" spc="90" dirty="0">
              <a:solidFill>
                <a:schemeClr val="accent1">
                  <a:lumMod val="50000"/>
                </a:schemeClr>
              </a:solidFill>
              <a:latin typeface="Source Sans Pro" panose="020B0503030403020204" pitchFamily="34" charset="0"/>
              <a:ea typeface="Source Sans Pro" panose="020B0503030403020204" pitchFamily="34" charset="0"/>
              <a:cs typeface="Calibri" panose="020F0502020204030204"/>
            </a:endParaRPr>
          </a:p>
          <a:p>
            <a:pPr algn="l">
              <a:lnSpc>
                <a:spcPts val="1300"/>
              </a:lnSpc>
            </a:pPr>
            <a:r>
              <a:rPr lang="sl-SI" sz="1900" spc="90" dirty="0">
                <a:solidFill>
                  <a:schemeClr val="accent1">
                    <a:lumMod val="50000"/>
                  </a:schemeClr>
                </a:solidFill>
                <a:latin typeface="Source Sans Pro" panose="020B0503030403020204" pitchFamily="34" charset="0"/>
                <a:ea typeface="Source Sans Pro" panose="020B0503030403020204" pitchFamily="34" charset="0"/>
                <a:cs typeface="+mn-lt"/>
              </a:rPr>
              <a:t>23. 1. 2025    </a:t>
            </a:r>
            <a:endParaRPr lang="it-IT" sz="1900" spc="90" dirty="0">
              <a:solidFill>
                <a:schemeClr val="accent1">
                  <a:lumMod val="50000"/>
                </a:schemeClr>
              </a:solidFill>
              <a:latin typeface="Source Sans Pro" panose="020B0503030403020204" pitchFamily="34" charset="0"/>
              <a:ea typeface="Source Sans Pro" panose="020B0503030403020204" pitchFamily="34" charset="0"/>
              <a:cs typeface="Calibri" panose="020F0502020204030204"/>
            </a:endParaRPr>
          </a:p>
          <a:p>
            <a:pPr algn="l">
              <a:lnSpc>
                <a:spcPts val="1300"/>
              </a:lnSpc>
            </a:pPr>
            <a:r>
              <a:rPr lang="sl-SI" sz="1900" spc="90" dirty="0">
                <a:solidFill>
                  <a:schemeClr val="accent1">
                    <a:lumMod val="50000"/>
                  </a:schemeClr>
                </a:solidFill>
                <a:latin typeface="Source Sans Pro" panose="020B0503030403020204" pitchFamily="34" charset="0"/>
                <a:ea typeface="Source Sans Pro" panose="020B0503030403020204" pitchFamily="34" charset="0"/>
                <a:cs typeface="+mn-lt"/>
              </a:rPr>
              <a:t>Alenka Bea Logar Pučnik</a:t>
            </a:r>
            <a:endParaRPr lang="it-IT" sz="1900" spc="90" dirty="0">
              <a:solidFill>
                <a:schemeClr val="accent1">
                  <a:lumMod val="50000"/>
                </a:schemeClr>
              </a:solidFill>
              <a:latin typeface="Source Sans Pro" panose="020B0503030403020204" pitchFamily="34" charset="0"/>
              <a:ea typeface="Source Sans Pro" panose="020B0503030403020204" pitchFamily="34" charset="0"/>
              <a:cs typeface="+mn-lt"/>
            </a:endParaRPr>
          </a:p>
        </p:txBody>
      </p:sp>
      <p:pic>
        <p:nvPicPr>
          <p:cNvPr id="9" name="Slika 8">
            <a:extLst>
              <a:ext uri="{FF2B5EF4-FFF2-40B4-BE49-F238E27FC236}">
                <a16:creationId xmlns:a16="http://schemas.microsoft.com/office/drawing/2014/main" id="{7E46091F-DAC6-E0F5-73D0-11712F8EDE3C}"/>
              </a:ext>
            </a:extLst>
          </p:cNvPr>
          <p:cNvPicPr>
            <a:picLocks noChangeAspect="1"/>
          </p:cNvPicPr>
          <p:nvPr/>
        </p:nvPicPr>
        <p:blipFill>
          <a:blip r:embed="rId4"/>
          <a:stretch>
            <a:fillRect/>
          </a:stretch>
        </p:blipFill>
        <p:spPr>
          <a:xfrm>
            <a:off x="4521078" y="5805270"/>
            <a:ext cx="1394699" cy="825159"/>
          </a:xfrm>
          <a:prstGeom prst="rect">
            <a:avLst/>
          </a:prstGeom>
        </p:spPr>
      </p:pic>
      <p:pic>
        <p:nvPicPr>
          <p:cNvPr id="13" name="Immagine 7" descr="Immagine che contiene Elementi grafici, linea, arte&#10;&#10;Descrizione generata automaticamente">
            <a:extLst>
              <a:ext uri="{FF2B5EF4-FFF2-40B4-BE49-F238E27FC236}">
                <a16:creationId xmlns:a16="http://schemas.microsoft.com/office/drawing/2014/main" id="{FF9A9E22-D02D-4FBA-9683-D0693812D7DB}"/>
              </a:ext>
            </a:extLst>
          </p:cNvPr>
          <p:cNvPicPr>
            <a:picLocks noChangeAspect="1"/>
          </p:cNvPicPr>
          <p:nvPr/>
        </p:nvPicPr>
        <p:blipFill>
          <a:blip r:embed="rId5"/>
          <a:stretch>
            <a:fillRect/>
          </a:stretch>
        </p:blipFill>
        <p:spPr>
          <a:xfrm>
            <a:off x="5159" y="0"/>
            <a:ext cx="5020409" cy="6872785"/>
          </a:xfrm>
          <a:prstGeom prst="rect">
            <a:avLst/>
          </a:prstGeom>
        </p:spPr>
      </p:pic>
      <p:sp>
        <p:nvSpPr>
          <p:cNvPr id="16" name="Titolo 1">
            <a:extLst>
              <a:ext uri="{FF2B5EF4-FFF2-40B4-BE49-F238E27FC236}">
                <a16:creationId xmlns:a16="http://schemas.microsoft.com/office/drawing/2014/main" id="{BABECEA4-9085-E3A2-DD90-D825109ECC31}"/>
              </a:ext>
            </a:extLst>
          </p:cNvPr>
          <p:cNvSpPr txBox="1">
            <a:spLocks/>
          </p:cNvSpPr>
          <p:nvPr/>
        </p:nvSpPr>
        <p:spPr>
          <a:xfrm>
            <a:off x="-377393" y="2736481"/>
            <a:ext cx="11011501" cy="914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sl-SI" sz="4400" dirty="0" err="1">
                <a:latin typeface="Source Sans Pro SemiBold" panose="020B0603030403020204" pitchFamily="34" charset="0"/>
                <a:ea typeface="Source Sans Pro SemiBold" panose="020B0603030403020204" pitchFamily="34" charset="0"/>
                <a:cs typeface="+mj-lt"/>
              </a:rPr>
              <a:t>Mapping </a:t>
            </a:r>
            <a:r>
              <a:rPr lang="sl-SI" sz="4400" dirty="0">
                <a:latin typeface="Source Sans Pro SemiBold" panose="020B0603030403020204" pitchFamily="34" charset="0"/>
                <a:ea typeface="Source Sans Pro SemiBold" panose="020B0603030403020204" pitchFamily="34" charset="0"/>
                <a:cs typeface="+mj-lt"/>
              </a:rPr>
              <a:t>EU companies</a:t>
            </a:r>
            <a:br>
              <a:rPr lang="sl-SI" sz="4400" dirty="0">
                <a:latin typeface="Source Sans Pro SemiBold" panose="020B0603030403020204" pitchFamily="34" charset="0"/>
                <a:ea typeface="Source Sans Pro SemiBold" panose="020B0603030403020204" pitchFamily="34" charset="0"/>
                <a:cs typeface="+mj-lt"/>
              </a:rPr>
            </a:br>
            <a:r>
              <a:rPr lang="sl-SI" sz="4400" dirty="0">
                <a:latin typeface="Source Sans Pro SemiBold" panose="020B0603030403020204" pitchFamily="34" charset="0"/>
                <a:ea typeface="Source Sans Pro SemiBold" panose="020B0603030403020204" pitchFamily="34" charset="0"/>
                <a:cs typeface="+mj-lt"/>
              </a:rPr>
              <a:t> from the CEE region, which are characterised by sustainable and</a:t>
            </a:r>
            <a:br>
              <a:rPr lang="sl-SI" sz="4400" dirty="0">
                <a:latin typeface="Source Sans Pro SemiBold" panose="020B0603030403020204" pitchFamily="34" charset="0"/>
                <a:ea typeface="Source Sans Pro SemiBold" panose="020B0603030403020204" pitchFamily="34" charset="0"/>
                <a:cs typeface="+mj-lt"/>
              </a:rPr>
            </a:br>
            <a:r>
              <a:rPr lang="sl-SI" sz="4400" dirty="0">
                <a:latin typeface="Source Sans Pro SemiBold" panose="020B0603030403020204" pitchFamily="34" charset="0"/>
                <a:ea typeface="Source Sans Pro SemiBold" panose="020B0603030403020204" pitchFamily="34" charset="0"/>
                <a:cs typeface="+mj-lt"/>
              </a:rPr>
              <a:t>circular practices in construction</a:t>
            </a:r>
            <a:endParaRPr lang="it-IT" sz="4400" dirty="0">
              <a:latin typeface="Source Sans Pro SemiBold" panose="020B0603030403020204" pitchFamily="34" charset="0"/>
              <a:ea typeface="Source Sans Pro SemiBold" panose="020B0603030403020204" pitchFamily="34" charset="0"/>
              <a:cs typeface="+mj-lt"/>
            </a:endParaRPr>
          </a:p>
        </p:txBody>
      </p:sp>
    </p:spTree>
    <p:extLst>
      <p:ext uri="{BB962C8B-B14F-4D97-AF65-F5344CB8AC3E}">
        <p14:creationId xmlns:p14="http://schemas.microsoft.com/office/powerpoint/2010/main" val="908603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4623CA-B2B5-B829-28BA-19CFBAB5E1AC}"/>
              </a:ext>
            </a:extLst>
          </p:cNvPr>
          <p:cNvSpPr txBox="1">
            <a:spLocks/>
          </p:cNvSpPr>
          <p:nvPr/>
        </p:nvSpPr>
        <p:spPr>
          <a:xfrm>
            <a:off x="2788921" y="512112"/>
            <a:ext cx="7279640"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l-SI" sz="2400"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VALUE LINKS</a:t>
            </a:r>
            <a:r>
              <a:rPr lang="sl-SI" sz="2400" b="1" dirty="0">
                <a:solidFill>
                  <a:schemeClr val="accent5">
                    <a:lumMod val="50000"/>
                  </a:schemeClr>
                </a:solidFill>
                <a:latin typeface="Source Sans Pro Light" panose="020B0403030403020204" pitchFamily="34" charset="0"/>
                <a:ea typeface="Source Sans Pro Light" panose="020B0403030403020204" pitchFamily="34" charset="0"/>
                <a:cs typeface="Open Sans Bold"/>
                <a:sym typeface="Open Sans Bold"/>
              </a:rPr>
              <a:t> ∙ </a:t>
            </a:r>
            <a:r>
              <a:rPr lang="sl-SI" sz="2400" b="1" dirty="0">
                <a:solidFill>
                  <a:schemeClr val="accent5">
                    <a:lumMod val="50000"/>
                  </a:schemeClr>
                </a:solidFill>
                <a:latin typeface="Source Sans Pro SemiBold" panose="020B0603030403020204" pitchFamily="34" charset="0"/>
                <a:ea typeface="Source Sans Pro SemiBold" panose="020B0603030403020204" pitchFamily="34" charset="0"/>
                <a:cs typeface="Open Sans Bold"/>
                <a:sym typeface="Open Sans Bold"/>
              </a:rPr>
              <a:t>Market analysis database:</a:t>
            </a:r>
            <a:endParaRPr lang="en-US" sz="2400" dirty="0">
              <a:solidFill>
                <a:schemeClr val="accent5">
                  <a:lumMod val="50000"/>
                </a:schemeClr>
              </a:solidFill>
              <a:latin typeface="Source Sans Pro SemiBold" panose="020B0603030403020204" pitchFamily="34" charset="0"/>
              <a:ea typeface="Source Sans Pro SemiBold" panose="020B0603030403020204" pitchFamily="34" charset="0"/>
              <a:cs typeface="Open Sans"/>
              <a:sym typeface="Open Sans"/>
            </a:endParaRPr>
          </a:p>
          <a:p>
            <a:pPr marL="171450" indent="-171450" algn="r">
              <a:buFont typeface="Arial" panose="020B0604020202020204" pitchFamily="34" charset="0"/>
              <a:buChar char="•"/>
            </a:pPr>
            <a:r>
              <a:rPr lang="en-US" sz="2400" spc="60" dirty="0" err="1">
                <a:solidFill>
                  <a:srgbClr val="92D050"/>
                </a:solidFill>
                <a:latin typeface="Source Sans Pro SemiBold" panose="020B0603030403020204" pitchFamily="34" charset="0"/>
                <a:ea typeface="Source Sans Pro SemiBold" panose="020B0603030403020204" pitchFamily="34" charset="0"/>
                <a:cs typeface="Open Sans"/>
                <a:sym typeface="Open Sans"/>
              </a:rPr>
              <a:t>Optimising construction </a:t>
            </a:r>
            <a:r>
              <a:rPr lang="en-US" sz="2400" spc="60" dirty="0">
                <a:solidFill>
                  <a:srgbClr val="92D050"/>
                </a:solidFill>
                <a:latin typeface="Source Sans Pro SemiBold" panose="020B0603030403020204" pitchFamily="34" charset="0"/>
                <a:ea typeface="Source Sans Pro SemiBold" panose="020B0603030403020204" pitchFamily="34" charset="0"/>
                <a:cs typeface="Open Sans"/>
                <a:sym typeface="Open Sans"/>
              </a:rPr>
              <a:t>(</a:t>
            </a:r>
            <a:r>
              <a:rPr lang="en-US" sz="2400" spc="60" dirty="0" err="1">
                <a:solidFill>
                  <a:srgbClr val="92D050"/>
                </a:solidFill>
                <a:latin typeface="Source Sans Pro SemiBold" panose="020B0603030403020204" pitchFamily="34" charset="0"/>
                <a:ea typeface="Source Sans Pro SemiBold" panose="020B0603030403020204" pitchFamily="34" charset="0"/>
                <a:cs typeface="Open Sans"/>
                <a:sym typeface="Open Sans"/>
              </a:rPr>
              <a:t>material</a:t>
            </a:r>
            <a:r>
              <a:rPr lang="en-US" sz="2400" spc="60" dirty="0">
                <a:solidFill>
                  <a:srgbClr val="92D050"/>
                </a:solidFill>
                <a:latin typeface="Source Sans Pro SemiBold" panose="020B0603030403020204" pitchFamily="34" charset="0"/>
                <a:ea typeface="Source Sans Pro SemiBold" panose="020B0603030403020204" pitchFamily="34" charset="0"/>
                <a:cs typeface="Open Sans"/>
                <a:sym typeface="Open Sans"/>
              </a:rPr>
              <a:t>) </a:t>
            </a:r>
            <a:r>
              <a:rPr lang="en-US" sz="2400" spc="60" dirty="0" err="1">
                <a:solidFill>
                  <a:srgbClr val="92D050"/>
                </a:solidFill>
                <a:latin typeface="Source Sans Pro SemiBold" panose="020B0603030403020204" pitchFamily="34" charset="0"/>
                <a:ea typeface="Source Sans Pro SemiBold" panose="020B0603030403020204" pitchFamily="34" charset="0"/>
                <a:cs typeface="Open Sans"/>
                <a:sym typeface="Open Sans"/>
              </a:rPr>
              <a:t>processes</a:t>
            </a:r>
            <a:endParaRPr lang="sl-SI" sz="2400" spc="60" dirty="0">
              <a:solidFill>
                <a:srgbClr val="92D050"/>
              </a:solidFill>
              <a:latin typeface="Source Sans Pro SemiBold" panose="020B0603030403020204" pitchFamily="34" charset="0"/>
              <a:ea typeface="Source Sans Pro SemiBold" panose="020B0603030403020204" pitchFamily="34" charset="0"/>
              <a:cs typeface="Open Sans"/>
              <a:sym typeface="Open Sans"/>
            </a:endParaRPr>
          </a:p>
          <a:p>
            <a:pPr algn="r"/>
            <a:endParaRPr lang="it-IT" sz="4200" dirty="0">
              <a:solidFill>
                <a:srgbClr val="368033"/>
              </a:solidFill>
              <a:latin typeface="Source Sans Pro SemiBold" panose="020B0603030403020204" pitchFamily="34" charset="0"/>
              <a:ea typeface="Source Sans Pro SemiBold" panose="020B0603030403020204" pitchFamily="34" charset="0"/>
            </a:endParaRPr>
          </a:p>
        </p:txBody>
      </p:sp>
      <p:pic>
        <p:nvPicPr>
          <p:cNvPr id="3" name="Immagine 6" descr="Immagine che contiene Elementi grafici, Carattere, grafica, logo&#10;&#10;Descrizione generata automaticamente">
            <a:extLst>
              <a:ext uri="{FF2B5EF4-FFF2-40B4-BE49-F238E27FC236}">
                <a16:creationId xmlns:a16="http://schemas.microsoft.com/office/drawing/2014/main" id="{4A218CC0-FD9A-2422-A4F3-0E6DCE57616D}"/>
              </a:ext>
            </a:extLst>
          </p:cNvPr>
          <p:cNvPicPr>
            <a:picLocks noChangeAspect="1"/>
          </p:cNvPicPr>
          <p:nvPr/>
        </p:nvPicPr>
        <p:blipFill>
          <a:blip r:embed="rId2"/>
          <a:stretch>
            <a:fillRect/>
          </a:stretch>
        </p:blipFill>
        <p:spPr>
          <a:xfrm>
            <a:off x="10494148" y="435059"/>
            <a:ext cx="1240973" cy="799448"/>
          </a:xfrm>
          <a:prstGeom prst="rect">
            <a:avLst/>
          </a:prstGeom>
        </p:spPr>
      </p:pic>
      <p:graphicFrame>
        <p:nvGraphicFramePr>
          <p:cNvPr id="5" name="Table 4">
            <a:extLst>
              <a:ext uri="{FF2B5EF4-FFF2-40B4-BE49-F238E27FC236}">
                <a16:creationId xmlns:a16="http://schemas.microsoft.com/office/drawing/2014/main" id="{09088158-7297-35B1-D932-7A09BB6FBDDA}"/>
              </a:ext>
            </a:extLst>
          </p:cNvPr>
          <p:cNvGraphicFramePr>
            <a:graphicFrameLocks noGrp="1"/>
          </p:cNvGraphicFramePr>
          <p:nvPr>
            <p:extLst>
              <p:ext uri="{D42A27DB-BD31-4B8C-83A1-F6EECF244321}">
                <p14:modId xmlns:p14="http://schemas.microsoft.com/office/powerpoint/2010/main" val="877055331"/>
              </p:ext>
            </p:extLst>
          </p:nvPr>
        </p:nvGraphicFramePr>
        <p:xfrm>
          <a:off x="839563" y="1437950"/>
          <a:ext cx="9118360" cy="3252036"/>
        </p:xfrm>
        <a:graphic>
          <a:graphicData uri="http://schemas.openxmlformats.org/drawingml/2006/table">
            <a:tbl>
              <a:tblPr/>
              <a:tblGrid>
                <a:gridCol w="1593353">
                  <a:extLst>
                    <a:ext uri="{9D8B030D-6E8A-4147-A177-3AD203B41FA5}">
                      <a16:colId xmlns:a16="http://schemas.microsoft.com/office/drawing/2014/main" val="20000"/>
                    </a:ext>
                  </a:extLst>
                </a:gridCol>
                <a:gridCol w="6760535">
                  <a:extLst>
                    <a:ext uri="{9D8B030D-6E8A-4147-A177-3AD203B41FA5}">
                      <a16:colId xmlns:a16="http://schemas.microsoft.com/office/drawing/2014/main" val="20001"/>
                    </a:ext>
                  </a:extLst>
                </a:gridCol>
                <a:gridCol w="764472">
                  <a:extLst>
                    <a:ext uri="{9D8B030D-6E8A-4147-A177-3AD203B41FA5}">
                      <a16:colId xmlns:a16="http://schemas.microsoft.com/office/drawing/2014/main" val="20002"/>
                    </a:ext>
                  </a:extLst>
                </a:gridCol>
              </a:tblGrid>
              <a:tr h="747160">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COMPANY'S NAME</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DESCRIPTION</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COUNTRY</a:t>
                      </a:r>
                      <a:endParaRPr lang="en-US" sz="100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47160">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PREMIFAB D.O.O.</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pl-PL" sz="1000" dirty="0">
                          <a:solidFill>
                            <a:srgbClr val="000000"/>
                          </a:solidFill>
                          <a:latin typeface="Source Sans Pro"/>
                          <a:ea typeface="Source Sans Pro"/>
                          <a:cs typeface="Source Sans Pro"/>
                          <a:sym typeface="Source Sans Pro"/>
                        </a:rPr>
                        <a:t>solvent recovery (waste management)</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a:solidFill>
                            <a:srgbClr val="000000"/>
                          </a:solidFill>
                          <a:latin typeface="Source Sans Pro"/>
                          <a:ea typeface="Source Sans Pro"/>
                          <a:cs typeface="Source Sans Pro"/>
                          <a:sym typeface="Source Sans Pro"/>
                        </a:rPr>
                        <a:t>HR</a:t>
                      </a:r>
                      <a:endParaRPr lang="en-US" sz="100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70395">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SURVIOT MONITORING KFT</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specialises </a:t>
                      </a:r>
                      <a:r>
                        <a:rPr lang="en-US" sz="1000" dirty="0">
                          <a:solidFill>
                            <a:srgbClr val="000000"/>
                          </a:solidFill>
                          <a:latin typeface="Source Sans Pro"/>
                          <a:ea typeface="Source Sans Pro"/>
                          <a:cs typeface="Source Sans Pro"/>
                          <a:sym typeface="Source Sans Pro"/>
                        </a:rPr>
                        <a:t>in </a:t>
                      </a:r>
                      <a:r>
                        <a:rPr lang="en-US" sz="1000" dirty="0" err="1">
                          <a:solidFill>
                            <a:srgbClr val="000000"/>
                          </a:solidFill>
                          <a:latin typeface="Source Sans Pro"/>
                          <a:ea typeface="Source Sans Pro"/>
                          <a:cs typeface="Source Sans Pro"/>
                          <a:sym typeface="Source Sans Pro"/>
                        </a:rPr>
                        <a:t>digital monitoring </a:t>
                      </a:r>
                      <a:r>
                        <a:rPr lang="en-US" sz="1000" dirty="0">
                          <a:solidFill>
                            <a:srgbClr val="000000"/>
                          </a:solidFill>
                          <a:latin typeface="Source Sans Pro"/>
                          <a:ea typeface="Source Sans Pro"/>
                          <a:cs typeface="Source Sans Pro"/>
                          <a:sym typeface="Source Sans Pro"/>
                        </a:rPr>
                        <a:t>solutions for the </a:t>
                      </a:r>
                      <a:r>
                        <a:rPr lang="en-US" sz="1000" dirty="0" err="1">
                          <a:solidFill>
                            <a:srgbClr val="000000"/>
                          </a:solidFill>
                          <a:latin typeface="Source Sans Pro"/>
                          <a:ea typeface="Source Sans Pro"/>
                          <a:cs typeface="Source Sans Pro"/>
                          <a:sym typeface="Source Sans Pro"/>
                        </a:rPr>
                        <a:t>construction industry</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automating the collection of geotechnical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environmental </a:t>
                      </a:r>
                      <a:r>
                        <a:rPr lang="en-US" sz="1000" dirty="0">
                          <a:solidFill>
                            <a:srgbClr val="000000"/>
                          </a:solidFill>
                          <a:latin typeface="Source Sans Pro"/>
                          <a:ea typeface="Source Sans Pro"/>
                          <a:cs typeface="Source Sans Pro"/>
                          <a:sym typeface="Source Sans Pro"/>
                        </a:rPr>
                        <a:t>data </a:t>
                      </a:r>
                    </a:p>
                    <a:p>
                      <a:pPr algn="l">
                        <a:lnSpc>
                          <a:spcPts val="1819"/>
                        </a:lnSpc>
                        <a:defRPr/>
                      </a:pPr>
                      <a:endParaRPr lang="en-US" sz="1000" dirty="0">
                        <a:solidFill>
                          <a:srgbClr val="000000"/>
                        </a:solidFill>
                        <a:latin typeface="Source Sans Pro"/>
                        <a:ea typeface="Source Sans Pro"/>
                        <a:cs typeface="Source Sans Pro"/>
                        <a:sym typeface="Source Sans Pro"/>
                      </a:endParaRPr>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a:solidFill>
                            <a:srgbClr val="000000"/>
                          </a:solidFill>
                          <a:latin typeface="Source Sans Pro"/>
                          <a:ea typeface="Source Sans Pro"/>
                          <a:cs typeface="Source Sans Pro"/>
                          <a:sym typeface="Source Sans Pro"/>
                        </a:rPr>
                        <a:t>HU</a:t>
                      </a:r>
                      <a:endParaRPr lang="en-US" sz="100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87321">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PANER KFT</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specialises in non-invasive pipe maintenance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repair using robotic </a:t>
                      </a:r>
                      <a:r>
                        <a:rPr lang="en-US" sz="1000" dirty="0">
                          <a:solidFill>
                            <a:srgbClr val="000000"/>
                          </a:solidFill>
                          <a:latin typeface="Source Sans Pro"/>
                          <a:ea typeface="Source Sans Pro"/>
                          <a:cs typeface="Source Sans Pro"/>
                          <a:sym typeface="Source Sans Pro"/>
                        </a:rPr>
                        <a:t>and No-Dig </a:t>
                      </a:r>
                      <a:r>
                        <a:rPr lang="en-US" sz="1000" dirty="0" err="1">
                          <a:solidFill>
                            <a:srgbClr val="000000"/>
                          </a:solidFill>
                          <a:latin typeface="Source Sans Pro"/>
                          <a:ea typeface="Source Sans Pro"/>
                          <a:cs typeface="Source Sans Pro"/>
                          <a:sym typeface="Source Sans Pro"/>
                        </a:rPr>
                        <a:t>technologies</a:t>
                      </a:r>
                      <a:endParaRPr lang="en-US" sz="1000" dirty="0">
                        <a:solidFill>
                          <a:srgbClr val="000000"/>
                        </a:solidFill>
                        <a:latin typeface="Source Sans Pro"/>
                        <a:ea typeface="Source Sans Pro"/>
                        <a:cs typeface="Source Sans Pro"/>
                        <a:sym typeface="Source Sans Pro"/>
                      </a:endParaRPr>
                    </a:p>
                    <a:p>
                      <a:pPr algn="l">
                        <a:lnSpc>
                          <a:spcPts val="1819"/>
                        </a:lnSpc>
                        <a:defRPr/>
                      </a:pPr>
                      <a:r>
                        <a:rPr lang="en-US" sz="1000" dirty="0">
                          <a:solidFill>
                            <a:srgbClr val="000000"/>
                          </a:solidFill>
                          <a:latin typeface="Source Sans Pro"/>
                          <a:ea typeface="Source Sans Pro"/>
                          <a:cs typeface="Source Sans Pro"/>
                          <a:sym typeface="Source Sans Pro"/>
                        </a:rPr>
                        <a:t> </a:t>
                      </a:r>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HU</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6" name="Tabela 5">
            <a:extLst>
              <a:ext uri="{FF2B5EF4-FFF2-40B4-BE49-F238E27FC236}">
                <a16:creationId xmlns:a16="http://schemas.microsoft.com/office/drawing/2014/main" id="{6DA5B2EC-CD29-5284-1DD3-62F0AD87CCF5}"/>
              </a:ext>
            </a:extLst>
          </p:cNvPr>
          <p:cNvGraphicFramePr>
            <a:graphicFrameLocks noGrp="1"/>
          </p:cNvGraphicFramePr>
          <p:nvPr>
            <p:extLst>
              <p:ext uri="{D42A27DB-BD31-4B8C-83A1-F6EECF244321}">
                <p14:modId xmlns:p14="http://schemas.microsoft.com/office/powerpoint/2010/main" val="1399535311"/>
              </p:ext>
            </p:extLst>
          </p:nvPr>
        </p:nvGraphicFramePr>
        <p:xfrm>
          <a:off x="838200" y="4689986"/>
          <a:ext cx="9118360" cy="887321"/>
        </p:xfrm>
        <a:graphic>
          <a:graphicData uri="http://schemas.openxmlformats.org/drawingml/2006/table">
            <a:tbl>
              <a:tblPr/>
              <a:tblGrid>
                <a:gridCol w="1593353">
                  <a:extLst>
                    <a:ext uri="{9D8B030D-6E8A-4147-A177-3AD203B41FA5}">
                      <a16:colId xmlns:a16="http://schemas.microsoft.com/office/drawing/2014/main" val="745711729"/>
                    </a:ext>
                  </a:extLst>
                </a:gridCol>
                <a:gridCol w="6760535">
                  <a:extLst>
                    <a:ext uri="{9D8B030D-6E8A-4147-A177-3AD203B41FA5}">
                      <a16:colId xmlns:a16="http://schemas.microsoft.com/office/drawing/2014/main" val="3475648995"/>
                    </a:ext>
                  </a:extLst>
                </a:gridCol>
                <a:gridCol w="764472">
                  <a:extLst>
                    <a:ext uri="{9D8B030D-6E8A-4147-A177-3AD203B41FA5}">
                      <a16:colId xmlns:a16="http://schemas.microsoft.com/office/drawing/2014/main" val="3501484311"/>
                    </a:ext>
                  </a:extLst>
                </a:gridCol>
              </a:tblGrid>
              <a:tr h="887321">
                <a:tc>
                  <a:txBody>
                    <a:bodyPr/>
                    <a:lstStyle/>
                    <a:p>
                      <a:pPr algn="ctr">
                        <a:lnSpc>
                          <a:spcPts val="1819"/>
                        </a:lnSpc>
                        <a:defRPr/>
                      </a:pPr>
                      <a:r>
                        <a:rPr lang="sl-SI" sz="1000" dirty="0">
                          <a:solidFill>
                            <a:srgbClr val="000000"/>
                          </a:solidFill>
                          <a:latin typeface="Source Sans Pro"/>
                          <a:ea typeface="Source Sans Pro"/>
                          <a:cs typeface="Source Sans Pro"/>
                          <a:sym typeface="Source Sans Pro"/>
                        </a:rPr>
                        <a:t>INTERZERO </a:t>
                      </a:r>
                      <a:r>
                        <a:rPr lang="sl-SI" sz="1000" dirty="0" err="1">
                          <a:solidFill>
                            <a:srgbClr val="000000"/>
                          </a:solidFill>
                          <a:latin typeface="Source Sans Pro"/>
                          <a:ea typeface="Source Sans Pro"/>
                          <a:cs typeface="Source Sans Pro"/>
                          <a:sym typeface="Source Sans Pro"/>
                        </a:rPr>
                        <a:t>plastics innovations d.o.o</a:t>
                      </a:r>
                      <a:r>
                        <a:rPr lang="sl-SI" sz="1000" dirty="0">
                          <a:solidFill>
                            <a:srgbClr val="000000"/>
                          </a:solidFill>
                          <a:latin typeface="Source Sans Pro"/>
                          <a:ea typeface="Source Sans Pro"/>
                          <a:cs typeface="Source Sans Pro"/>
                          <a:sym typeface="Source Sans Pro"/>
                        </a:rPr>
                        <a:t>.</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algn="l">
                        <a:lnSpc>
                          <a:spcPts val="1819"/>
                        </a:lnSpc>
                        <a:defRPr/>
                      </a:pPr>
                      <a:r>
                        <a:rPr lang="sl-SI" sz="1000" dirty="0">
                          <a:solidFill>
                            <a:srgbClr val="000000"/>
                          </a:solidFill>
                          <a:latin typeface="Source Sans Pro"/>
                          <a:ea typeface="Source Sans Pro"/>
                          <a:cs typeface="Source Sans Pro"/>
                          <a:sym typeface="Source Sans Pro"/>
                        </a:rPr>
                        <a:t>specialises</a:t>
                      </a:r>
                      <a:r>
                        <a:rPr lang="en-US" sz="1000" dirty="0" err="1">
                          <a:solidFill>
                            <a:srgbClr val="000000"/>
                          </a:solidFill>
                          <a:latin typeface="Source Sans Pro"/>
                          <a:ea typeface="Source Sans Pro"/>
                          <a:cs typeface="Source Sans Pro"/>
                          <a:sym typeface="Source Sans Pro"/>
                        </a:rPr>
                        <a:t> </a:t>
                      </a:r>
                      <a:r>
                        <a:rPr lang="en-US" sz="1000" b="1" kern="1200" dirty="0">
                          <a:solidFill>
                            <a:srgbClr val="2F8233"/>
                          </a:solidFill>
                          <a:latin typeface="Source Sans Pro Bold"/>
                          <a:ea typeface="Source Sans Pro Bold"/>
                          <a:cs typeface="Source Sans Pro"/>
                          <a:sym typeface="Source Sans Pro"/>
                        </a:rPr>
                        <a:t>in the </a:t>
                      </a:r>
                      <a:r>
                        <a:rPr lang="sl-SI" sz="1000" b="1" kern="1200" dirty="0">
                          <a:solidFill>
                            <a:srgbClr val="2F8233"/>
                          </a:solidFill>
                          <a:latin typeface="Source Sans Pro Bold"/>
                          <a:ea typeface="Source Sans Pro Bold"/>
                          <a:cs typeface="Source Sans Pro"/>
                          <a:sym typeface="Source Sans Pro"/>
                        </a:rPr>
                        <a:t>analysis of recyclable materials and the formulation of recipes for the reuse of plastic waste, </a:t>
                      </a:r>
                      <a:r>
                        <a:rPr lang="it-IT" sz="1000" dirty="0" err="1">
                          <a:solidFill>
                            <a:srgbClr val="000000"/>
                          </a:solidFill>
                          <a:latin typeface="Source Sans Pro"/>
                          <a:ea typeface="Source Sans Pro"/>
                          <a:cs typeface="Source Sans Pro"/>
                          <a:sym typeface="Source Sans Pro"/>
                        </a:rPr>
                        <a:t>research </a:t>
                      </a:r>
                      <a:r>
                        <a:rPr lang="it-IT" sz="1000" dirty="0">
                          <a:solidFill>
                            <a:srgbClr val="000000"/>
                          </a:solidFill>
                          <a:latin typeface="Source Sans Pro"/>
                          <a:ea typeface="Source Sans Pro"/>
                          <a:cs typeface="Source Sans Pro"/>
                          <a:sym typeface="Source Sans Pro"/>
                        </a:rPr>
                        <a:t>and </a:t>
                      </a:r>
                      <a:r>
                        <a:rPr lang="it-IT" sz="1000" dirty="0" err="1">
                          <a:solidFill>
                            <a:srgbClr val="000000"/>
                          </a:solidFill>
                          <a:latin typeface="Source Sans Pro"/>
                          <a:ea typeface="Source Sans Pro"/>
                          <a:cs typeface="Source Sans Pro"/>
                          <a:sym typeface="Source Sans Pro"/>
                        </a:rPr>
                        <a:t>development innovator </a:t>
                      </a:r>
                      <a:r>
                        <a:rPr lang="sl-SI" sz="1000" b="1" kern="1200" dirty="0">
                          <a:solidFill>
                            <a:srgbClr val="2F8233"/>
                          </a:solidFill>
                          <a:latin typeface="Source Sans Pro Bold"/>
                          <a:ea typeface="Source Sans Pro Bold"/>
                          <a:cs typeface="Source Sans Pro"/>
                          <a:sym typeface="Source Sans Pro"/>
                        </a:rPr>
                        <a:t>id.</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algn="ctr">
                        <a:lnSpc>
                          <a:spcPts val="1819"/>
                        </a:lnSpc>
                        <a:defRPr/>
                      </a:pPr>
                      <a:r>
                        <a:rPr lang="sl-SI" sz="1000" dirty="0">
                          <a:solidFill>
                            <a:srgbClr val="000000"/>
                          </a:solidFill>
                          <a:latin typeface="Source Sans Pro"/>
                          <a:ea typeface="Source Sans Pro"/>
                          <a:cs typeface="Source Sans Pro"/>
                          <a:sym typeface="Source Sans Pro"/>
                        </a:rPr>
                        <a:t>SI</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5437116"/>
                  </a:ext>
                </a:extLst>
              </a:tr>
            </a:tbl>
          </a:graphicData>
        </a:graphic>
      </p:graphicFrame>
      <p:pic>
        <p:nvPicPr>
          <p:cNvPr id="4" name="Picture 2">
            <a:extLst>
              <a:ext uri="{FF2B5EF4-FFF2-40B4-BE49-F238E27FC236}">
                <a16:creationId xmlns:a16="http://schemas.microsoft.com/office/drawing/2014/main" id="{FD57C907-E7ED-3BE4-72C0-344C48362F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056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52A086-8671-65F7-BDD3-12D1D4869E18}"/>
              </a:ext>
            </a:extLst>
          </p:cNvPr>
          <p:cNvSpPr txBox="1">
            <a:spLocks/>
          </p:cNvSpPr>
          <p:nvPr/>
        </p:nvSpPr>
        <p:spPr>
          <a:xfrm>
            <a:off x="2788921" y="512112"/>
            <a:ext cx="7279640"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l-SI" sz="2400"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VALUE LINKS</a:t>
            </a:r>
            <a:r>
              <a:rPr lang="sl-SI" sz="2400" b="1" dirty="0">
                <a:solidFill>
                  <a:schemeClr val="accent5">
                    <a:lumMod val="50000"/>
                  </a:schemeClr>
                </a:solidFill>
                <a:latin typeface="Source Sans Pro Light" panose="020B0403030403020204" pitchFamily="34" charset="0"/>
                <a:ea typeface="Source Sans Pro Light" panose="020B0403030403020204" pitchFamily="34" charset="0"/>
                <a:cs typeface="Open Sans Bold"/>
                <a:sym typeface="Open Sans Bold"/>
              </a:rPr>
              <a:t> ∙ </a:t>
            </a:r>
            <a:r>
              <a:rPr lang="sl-SI" sz="2400" b="1" dirty="0">
                <a:solidFill>
                  <a:schemeClr val="accent5">
                    <a:lumMod val="50000"/>
                  </a:schemeClr>
                </a:solidFill>
                <a:latin typeface="Source Sans Pro SemiBold" panose="020B0603030403020204" pitchFamily="34" charset="0"/>
                <a:ea typeface="Source Sans Pro SemiBold" panose="020B0603030403020204" pitchFamily="34" charset="0"/>
                <a:cs typeface="Open Sans Bold"/>
                <a:sym typeface="Open Sans Bold"/>
              </a:rPr>
              <a:t>Market analysis database:</a:t>
            </a:r>
            <a:endParaRPr lang="en-US" sz="2400" dirty="0">
              <a:solidFill>
                <a:schemeClr val="accent5">
                  <a:lumMod val="50000"/>
                </a:schemeClr>
              </a:solidFill>
              <a:latin typeface="Source Sans Pro SemiBold" panose="020B0603030403020204" pitchFamily="34" charset="0"/>
              <a:ea typeface="Source Sans Pro SemiBold" panose="020B0603030403020204" pitchFamily="34" charset="0"/>
              <a:cs typeface="Open Sans"/>
              <a:sym typeface="Open Sans"/>
            </a:endParaRPr>
          </a:p>
          <a:p>
            <a:pPr marL="171450" indent="-171450" algn="r">
              <a:buFont typeface="Arial" panose="020B0604020202020204" pitchFamily="34" charset="0"/>
              <a:buChar char="•"/>
            </a:pPr>
            <a:r>
              <a:rPr lang="en-US" sz="2400" spc="60" dirty="0">
                <a:solidFill>
                  <a:srgbClr val="92D050"/>
                </a:solidFill>
                <a:latin typeface="Source Sans Pro SemiBold" panose="020B0603030403020204" pitchFamily="34" charset="0"/>
                <a:ea typeface="Source Sans Pro SemiBold" panose="020B0603030403020204" pitchFamily="34" charset="0"/>
                <a:cs typeface="Open Sans"/>
                <a:sym typeface="Open Sans"/>
              </a:rPr>
              <a:t>Other eco construction</a:t>
            </a:r>
            <a:endParaRPr lang="sl-SI" sz="2400" spc="60" dirty="0">
              <a:solidFill>
                <a:srgbClr val="92D050"/>
              </a:solidFill>
              <a:latin typeface="Source Sans Pro SemiBold" panose="020B0603030403020204" pitchFamily="34" charset="0"/>
              <a:ea typeface="Source Sans Pro SemiBold" panose="020B0603030403020204" pitchFamily="34" charset="0"/>
              <a:cs typeface="Open Sans"/>
              <a:sym typeface="Open Sans"/>
            </a:endParaRPr>
          </a:p>
          <a:p>
            <a:pPr algn="r"/>
            <a:endParaRPr lang="it-IT" sz="4200" dirty="0">
              <a:solidFill>
                <a:srgbClr val="368033"/>
              </a:solidFill>
              <a:latin typeface="Source Sans Pro SemiBold" panose="020B0603030403020204" pitchFamily="34" charset="0"/>
              <a:ea typeface="Source Sans Pro SemiBold" panose="020B0603030403020204" pitchFamily="34" charset="0"/>
            </a:endParaRPr>
          </a:p>
        </p:txBody>
      </p:sp>
      <p:pic>
        <p:nvPicPr>
          <p:cNvPr id="3" name="Immagine 6" descr="Immagine che contiene Elementi grafici, Carattere, grafica, logo&#10;&#10;Descrizione generata automaticamente">
            <a:extLst>
              <a:ext uri="{FF2B5EF4-FFF2-40B4-BE49-F238E27FC236}">
                <a16:creationId xmlns:a16="http://schemas.microsoft.com/office/drawing/2014/main" id="{0E9E57CC-DD14-058C-C3A8-685FAF7660C0}"/>
              </a:ext>
            </a:extLst>
          </p:cNvPr>
          <p:cNvPicPr>
            <a:picLocks noChangeAspect="1"/>
          </p:cNvPicPr>
          <p:nvPr/>
        </p:nvPicPr>
        <p:blipFill>
          <a:blip r:embed="rId2"/>
          <a:stretch>
            <a:fillRect/>
          </a:stretch>
        </p:blipFill>
        <p:spPr>
          <a:xfrm>
            <a:off x="10494148" y="435059"/>
            <a:ext cx="1240973" cy="799448"/>
          </a:xfrm>
          <a:prstGeom prst="rect">
            <a:avLst/>
          </a:prstGeom>
        </p:spPr>
      </p:pic>
      <p:graphicFrame>
        <p:nvGraphicFramePr>
          <p:cNvPr id="5" name="Table 4">
            <a:extLst>
              <a:ext uri="{FF2B5EF4-FFF2-40B4-BE49-F238E27FC236}">
                <a16:creationId xmlns:a16="http://schemas.microsoft.com/office/drawing/2014/main" id="{74F6DC81-DAB7-6CBE-5554-32246D068F2B}"/>
              </a:ext>
            </a:extLst>
          </p:cNvPr>
          <p:cNvGraphicFramePr>
            <a:graphicFrameLocks noGrp="1"/>
          </p:cNvGraphicFramePr>
          <p:nvPr>
            <p:extLst>
              <p:ext uri="{D42A27DB-BD31-4B8C-83A1-F6EECF244321}">
                <p14:modId xmlns:p14="http://schemas.microsoft.com/office/powerpoint/2010/main" val="1697833664"/>
              </p:ext>
            </p:extLst>
          </p:nvPr>
        </p:nvGraphicFramePr>
        <p:xfrm>
          <a:off x="887767" y="1437950"/>
          <a:ext cx="9086980" cy="5074167"/>
        </p:xfrm>
        <a:graphic>
          <a:graphicData uri="http://schemas.openxmlformats.org/drawingml/2006/table">
            <a:tbl>
              <a:tblPr/>
              <a:tblGrid>
                <a:gridCol w="1556325">
                  <a:extLst>
                    <a:ext uri="{9D8B030D-6E8A-4147-A177-3AD203B41FA5}">
                      <a16:colId xmlns:a16="http://schemas.microsoft.com/office/drawing/2014/main" val="20000"/>
                    </a:ext>
                  </a:extLst>
                </a:gridCol>
                <a:gridCol w="6593904">
                  <a:extLst>
                    <a:ext uri="{9D8B030D-6E8A-4147-A177-3AD203B41FA5}">
                      <a16:colId xmlns:a16="http://schemas.microsoft.com/office/drawing/2014/main" val="20001"/>
                    </a:ext>
                  </a:extLst>
                </a:gridCol>
                <a:gridCol w="936751">
                  <a:extLst>
                    <a:ext uri="{9D8B030D-6E8A-4147-A177-3AD203B41FA5}">
                      <a16:colId xmlns:a16="http://schemas.microsoft.com/office/drawing/2014/main" val="20002"/>
                    </a:ext>
                  </a:extLst>
                </a:gridCol>
              </a:tblGrid>
              <a:tr h="285490">
                <a:tc>
                  <a:txBody>
                    <a:bodyPr/>
                    <a:lstStyle/>
                    <a:p>
                      <a:pPr algn="ctr">
                        <a:lnSpc>
                          <a:spcPts val="1679"/>
                        </a:lnSpc>
                        <a:defRPr/>
                      </a:pPr>
                      <a:r>
                        <a:rPr lang="en-US" sz="1000" b="1" dirty="0">
                          <a:solidFill>
                            <a:srgbClr val="000000"/>
                          </a:solidFill>
                          <a:latin typeface="Source Sans Pro Bold"/>
                          <a:ea typeface="Source Sans Pro Bold"/>
                          <a:cs typeface="Source Sans Pro Bold"/>
                          <a:sym typeface="Source Sans Pro Bold"/>
                        </a:rPr>
                        <a:t>COMPANY'S NAME</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b="1">
                          <a:solidFill>
                            <a:srgbClr val="000000"/>
                          </a:solidFill>
                          <a:latin typeface="Source Sans Pro Bold"/>
                          <a:ea typeface="Source Sans Pro Bold"/>
                          <a:cs typeface="Source Sans Pro Bold"/>
                          <a:sym typeface="Source Sans Pro Bold"/>
                        </a:rPr>
                        <a:t>DESCRIPTION</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b="1">
                          <a:solidFill>
                            <a:srgbClr val="000000"/>
                          </a:solidFill>
                          <a:latin typeface="Source Sans Pro Bold"/>
                          <a:ea typeface="Source Sans Pro Bold"/>
                          <a:cs typeface="Source Sans Pro Bold"/>
                          <a:sym typeface="Source Sans Pro Bold"/>
                        </a:rPr>
                        <a:t>COUNTRY</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5490">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VEPLAS D.D.</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it-IT" sz="1000" dirty="0" err="1">
                          <a:solidFill>
                            <a:srgbClr val="000000"/>
                          </a:solidFill>
                          <a:latin typeface="Source Sans Pro"/>
                          <a:ea typeface="Source Sans Pro"/>
                          <a:cs typeface="Source Sans Pro"/>
                          <a:sym typeface="Source Sans Pro"/>
                        </a:rPr>
                        <a:t>specialises in the production of composite products </a:t>
                      </a:r>
                      <a:r>
                        <a:rPr lang="it-IT" sz="1000" dirty="0">
                          <a:solidFill>
                            <a:srgbClr val="000000"/>
                          </a:solidFill>
                          <a:latin typeface="Source Sans Pro"/>
                          <a:ea typeface="Source Sans Pro"/>
                          <a:cs typeface="Source Sans Pro"/>
                          <a:sym typeface="Source Sans Pro"/>
                        </a:rPr>
                        <a:t>and is </a:t>
                      </a:r>
                      <a:r>
                        <a:rPr lang="it-IT" sz="1000" dirty="0" err="1">
                          <a:solidFill>
                            <a:srgbClr val="000000"/>
                          </a:solidFill>
                          <a:latin typeface="Source Sans Pro"/>
                          <a:ea typeface="Source Sans Pro"/>
                          <a:cs typeface="Source Sans Pro"/>
                          <a:sym typeface="Source Sans Pro"/>
                        </a:rPr>
                        <a:t>an innovator </a:t>
                      </a:r>
                      <a:r>
                        <a:rPr lang="it-IT" sz="1000" dirty="0">
                          <a:solidFill>
                            <a:srgbClr val="000000"/>
                          </a:solidFill>
                          <a:latin typeface="Source Sans Pro"/>
                          <a:ea typeface="Source Sans Pro"/>
                          <a:cs typeface="Source Sans Pro"/>
                          <a:sym typeface="Source Sans Pro"/>
                        </a:rPr>
                        <a:t>for </a:t>
                      </a:r>
                      <a:r>
                        <a:rPr lang="it-IT" sz="1000" dirty="0" err="1">
                          <a:solidFill>
                            <a:srgbClr val="000000"/>
                          </a:solidFill>
                          <a:latin typeface="Source Sans Pro"/>
                          <a:ea typeface="Source Sans Pro"/>
                          <a:cs typeface="Source Sans Pro"/>
                          <a:sym typeface="Source Sans Pro"/>
                        </a:rPr>
                        <a:t>research </a:t>
                      </a:r>
                      <a:r>
                        <a:rPr lang="it-IT" sz="1000" dirty="0">
                          <a:solidFill>
                            <a:srgbClr val="000000"/>
                          </a:solidFill>
                          <a:latin typeface="Source Sans Pro"/>
                          <a:ea typeface="Source Sans Pro"/>
                          <a:cs typeface="Source Sans Pro"/>
                          <a:sym typeface="Source Sans Pro"/>
                        </a:rPr>
                        <a:t>and </a:t>
                      </a:r>
                      <a:r>
                        <a:rPr lang="it-IT" sz="1000" dirty="0" err="1">
                          <a:solidFill>
                            <a:srgbClr val="000000"/>
                          </a:solidFill>
                          <a:latin typeface="Source Sans Pro"/>
                          <a:ea typeface="Source Sans Pro"/>
                          <a:cs typeface="Source Sans Pro"/>
                          <a:sym typeface="Source Sans Pro"/>
                        </a:rPr>
                        <a:t>development</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a:solidFill>
                            <a:srgbClr val="000000"/>
                          </a:solidFill>
                          <a:latin typeface="Source Sans Pro"/>
                          <a:ea typeface="Source Sans Pro"/>
                          <a:cs typeface="Source Sans Pro"/>
                          <a:sym typeface="Source Sans Pro"/>
                        </a:rPr>
                        <a:t>SI</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5490">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DVIJE BOJE D.O.O.</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specialising </a:t>
                      </a:r>
                      <a:r>
                        <a:rPr lang="en-US" sz="1000" b="1" kern="1200" dirty="0" err="1">
                          <a:solidFill>
                            <a:srgbClr val="2F8233"/>
                          </a:solidFill>
                          <a:latin typeface="Arimo Bold"/>
                          <a:ea typeface="Source Sans Pro"/>
                          <a:cs typeface="Source Sans Pro"/>
                          <a:sym typeface="Source Sans Pro"/>
                        </a:rPr>
                        <a:t>in eco-furniture</a:t>
                      </a:r>
                      <a:r>
                        <a:rPr lang="en-US" sz="1000" b="1" kern="1200" dirty="0">
                          <a:solidFill>
                            <a:srgbClr val="2F8233"/>
                          </a:solidFill>
                          <a:latin typeface="Arimo Bold"/>
                          <a:ea typeface="Source Sans Pro"/>
                          <a:cs typeface="Source Sans Pro"/>
                          <a:sym typeface="Source Sans Pro"/>
                        </a:rPr>
                        <a:t>, </a:t>
                      </a:r>
                      <a:r>
                        <a:rPr lang="en-US" sz="1000" b="1" kern="1200" dirty="0" err="1">
                          <a:solidFill>
                            <a:srgbClr val="2F8233"/>
                          </a:solidFill>
                          <a:latin typeface="Arimo Bold"/>
                          <a:ea typeface="Source Sans Pro"/>
                          <a:cs typeface="Source Sans Pro"/>
                          <a:sym typeface="Source Sans Pro"/>
                        </a:rPr>
                        <a:t>development of small buildings for tourists made of solid wood</a:t>
                      </a:r>
                      <a:endParaRPr lang="en-US" sz="1000" b="1" kern="1200" dirty="0">
                        <a:solidFill>
                          <a:srgbClr val="2F8233"/>
                        </a:solidFill>
                        <a:latin typeface="Arimo Bold"/>
                      </a:endParaRPr>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a:solidFill>
                            <a:srgbClr val="000000"/>
                          </a:solidFill>
                          <a:latin typeface="Source Sans Pro"/>
                          <a:ea typeface="Source Sans Pro"/>
                          <a:cs typeface="Source Sans Pro"/>
                          <a:sym typeface="Source Sans Pro"/>
                        </a:rPr>
                        <a:t>HR</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4845">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LIGNUM CIBALIAE D.O.O.</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Arimo"/>
                          <a:ea typeface="Arimo"/>
                          <a:cs typeface="Arimo"/>
                          <a:sym typeface="Arimo"/>
                        </a:rPr>
                        <a:t>development of an innovative project </a:t>
                      </a:r>
                      <a:r>
                        <a:rPr lang="en-US" sz="1000" b="1" kern="1200" dirty="0" err="1">
                          <a:solidFill>
                            <a:srgbClr val="2F8233"/>
                          </a:solidFill>
                          <a:latin typeface="Arimo Bold"/>
                          <a:ea typeface="Source Sans Pro"/>
                          <a:cs typeface="Arimo"/>
                          <a:sym typeface="Arimo"/>
                        </a:rPr>
                        <a:t>aimed at the design </a:t>
                      </a:r>
                      <a:r>
                        <a:rPr lang="en-US" sz="1000" b="1" kern="1200" dirty="0">
                          <a:solidFill>
                            <a:srgbClr val="2F8233"/>
                          </a:solidFill>
                          <a:latin typeface="Arimo Bold"/>
                          <a:ea typeface="Source Sans Pro"/>
                          <a:cs typeface="Arimo"/>
                          <a:sym typeface="Arimo"/>
                        </a:rPr>
                        <a:t>and </a:t>
                      </a:r>
                      <a:r>
                        <a:rPr lang="en-US" sz="1000" b="1" kern="1200" dirty="0" err="1">
                          <a:solidFill>
                            <a:srgbClr val="2F8233"/>
                          </a:solidFill>
                          <a:latin typeface="Arimo Bold"/>
                          <a:ea typeface="Source Sans Pro"/>
                          <a:cs typeface="Arimo"/>
                          <a:sym typeface="Arimo"/>
                        </a:rPr>
                        <a:t>construction of an authentic Slavonian wooden house</a:t>
                      </a:r>
                      <a:endParaRPr lang="en-US" sz="1000" b="1" kern="1200" dirty="0">
                        <a:solidFill>
                          <a:srgbClr val="2F8233"/>
                        </a:solidFill>
                        <a:latin typeface="Arimo Bold"/>
                        <a:ea typeface="Source Sans Pro"/>
                      </a:endParaRPr>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a:solidFill>
                            <a:srgbClr val="000000"/>
                          </a:solidFill>
                          <a:latin typeface="Source Sans Pro"/>
                          <a:ea typeface="Source Sans Pro"/>
                          <a:cs typeface="Source Sans Pro"/>
                          <a:sym typeface="Source Sans Pro"/>
                        </a:rPr>
                        <a:t>HR</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8003">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ISOCELL CONSTRUCT SRL</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Arimo"/>
                          <a:ea typeface="Arimo"/>
                          <a:cs typeface="Arimo"/>
                          <a:sym typeface="Arimo"/>
                        </a:rPr>
                        <a:t>specialising </a:t>
                      </a:r>
                      <a:r>
                        <a:rPr lang="en-US" sz="1000" dirty="0">
                          <a:solidFill>
                            <a:srgbClr val="000000"/>
                          </a:solidFill>
                          <a:latin typeface="Arimo"/>
                          <a:ea typeface="Arimo"/>
                          <a:cs typeface="Arimo"/>
                          <a:sym typeface="Arimo"/>
                        </a:rPr>
                        <a:t>in </a:t>
                      </a:r>
                      <a:r>
                        <a:rPr lang="en-US" sz="1000" dirty="0" err="1">
                          <a:solidFill>
                            <a:srgbClr val="000000"/>
                          </a:solidFill>
                          <a:latin typeface="Arimo"/>
                          <a:ea typeface="Arimo"/>
                          <a:cs typeface="Arimo"/>
                          <a:sym typeface="Arimo"/>
                        </a:rPr>
                        <a:t>environmentally friendly cellulose insulation </a:t>
                      </a:r>
                      <a:r>
                        <a:rPr lang="en-US" sz="1000" dirty="0">
                          <a:solidFill>
                            <a:srgbClr val="000000"/>
                          </a:solidFill>
                          <a:latin typeface="Arimo"/>
                          <a:ea typeface="Arimo"/>
                          <a:cs typeface="Arimo"/>
                          <a:sym typeface="Arimo"/>
                        </a:rPr>
                        <a:t>solutions</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a:solidFill>
                            <a:srgbClr val="000000"/>
                          </a:solidFill>
                          <a:latin typeface="Source Sans Pro"/>
                          <a:ea typeface="Source Sans Pro"/>
                          <a:cs typeface="Source Sans Pro"/>
                          <a:sym typeface="Source Sans Pro"/>
                        </a:rPr>
                        <a:t>RO</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5490">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BIOBUILDS SRL</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Arimo"/>
                          <a:ea typeface="Arimo"/>
                          <a:cs typeface="Arimo"/>
                          <a:sym typeface="Arimo"/>
                        </a:rPr>
                        <a:t>specialises </a:t>
                      </a:r>
                      <a:r>
                        <a:rPr lang="en-US" sz="1000" b="1" kern="1200" dirty="0" err="1">
                          <a:solidFill>
                            <a:srgbClr val="2F8233"/>
                          </a:solidFill>
                          <a:latin typeface="Arimo Bold"/>
                          <a:ea typeface="Source Sans Pro"/>
                          <a:cs typeface="Arimo"/>
                          <a:sym typeface="Arimo"/>
                        </a:rPr>
                        <a:t>in creating environmentally friendly </a:t>
                      </a:r>
                      <a:r>
                        <a:rPr lang="en-US" sz="1000" b="1" kern="1200" dirty="0">
                          <a:solidFill>
                            <a:srgbClr val="2F8233"/>
                          </a:solidFill>
                          <a:latin typeface="Arimo Bold"/>
                          <a:ea typeface="Source Sans Pro"/>
                          <a:cs typeface="Arimo"/>
                          <a:sym typeface="Arimo"/>
                        </a:rPr>
                        <a:t>and </a:t>
                      </a:r>
                      <a:r>
                        <a:rPr lang="en-US" sz="1000" b="1" kern="1200" dirty="0" err="1">
                          <a:solidFill>
                            <a:srgbClr val="2F8233"/>
                          </a:solidFill>
                          <a:latin typeface="Arimo Bold"/>
                          <a:ea typeface="Source Sans Pro"/>
                          <a:cs typeface="Arimo"/>
                          <a:sym typeface="Arimo"/>
                        </a:rPr>
                        <a:t>innovative modular</a:t>
                      </a:r>
                      <a:r>
                        <a:rPr lang="en-US" sz="1000" b="1" kern="1200" dirty="0">
                          <a:solidFill>
                            <a:srgbClr val="2F8233"/>
                          </a:solidFill>
                          <a:latin typeface="Arimo Bold"/>
                          <a:ea typeface="Source Sans Pro"/>
                          <a:cs typeface="Arimo"/>
                          <a:sym typeface="Arimo"/>
                        </a:rPr>
                        <a:t>, </a:t>
                      </a:r>
                      <a:r>
                        <a:rPr lang="en-US" sz="1000" b="1" kern="1200" dirty="0" err="1">
                          <a:solidFill>
                            <a:srgbClr val="2F8233"/>
                          </a:solidFill>
                          <a:latin typeface="Arimo Bold"/>
                          <a:ea typeface="Source Sans Pro"/>
                          <a:cs typeface="Arimo"/>
                          <a:sym typeface="Arimo"/>
                        </a:rPr>
                        <a:t>prefabricated homes</a:t>
                      </a:r>
                      <a:endParaRPr lang="en-US" sz="1000" b="1" kern="1200" dirty="0">
                        <a:solidFill>
                          <a:srgbClr val="2F8233"/>
                        </a:solidFill>
                        <a:latin typeface="Arimo Bold"/>
                        <a:ea typeface="Source Sans Pro"/>
                      </a:endParaRPr>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a:solidFill>
                            <a:srgbClr val="000000"/>
                          </a:solidFill>
                          <a:latin typeface="Source Sans Pro"/>
                          <a:ea typeface="Source Sans Pro"/>
                          <a:cs typeface="Source Sans Pro"/>
                          <a:sym typeface="Source Sans Pro"/>
                        </a:rPr>
                        <a:t>RO</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5490">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ECO LIVING PROJECT SRL</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Arimo"/>
                          <a:ea typeface="Arimo"/>
                          <a:cs typeface="Arimo"/>
                          <a:sym typeface="Arimo"/>
                        </a:rPr>
                        <a:t>specialising </a:t>
                      </a:r>
                      <a:r>
                        <a:rPr lang="en-US" sz="1000" dirty="0">
                          <a:solidFill>
                            <a:srgbClr val="000000"/>
                          </a:solidFill>
                          <a:latin typeface="Arimo"/>
                          <a:ea typeface="Arimo"/>
                          <a:cs typeface="Arimo"/>
                          <a:sym typeface="Arimo"/>
                        </a:rPr>
                        <a:t>in </a:t>
                      </a:r>
                      <a:r>
                        <a:rPr lang="en-US" sz="1000" dirty="0" err="1">
                          <a:solidFill>
                            <a:srgbClr val="000000"/>
                          </a:solidFill>
                          <a:latin typeface="Arimo"/>
                          <a:ea typeface="Arimo"/>
                          <a:cs typeface="Arimo"/>
                          <a:sym typeface="Arimo"/>
                        </a:rPr>
                        <a:t>natural clay-based plaster </a:t>
                      </a:r>
                      <a:r>
                        <a:rPr lang="en-US" sz="1000" dirty="0">
                          <a:solidFill>
                            <a:srgbClr val="000000"/>
                          </a:solidFill>
                          <a:latin typeface="Arimo"/>
                          <a:ea typeface="Arimo"/>
                          <a:cs typeface="Arimo"/>
                          <a:sym typeface="Arimo"/>
                        </a:rPr>
                        <a:t>solutions</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a:solidFill>
                            <a:srgbClr val="000000"/>
                          </a:solidFill>
                          <a:latin typeface="Source Sans Pro"/>
                          <a:ea typeface="Source Sans Pro"/>
                          <a:cs typeface="Source Sans Pro"/>
                          <a:sym typeface="Source Sans Pro"/>
                        </a:rPr>
                        <a:t>RO</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7408">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OLD WOOD SRL</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Arimo"/>
                          <a:ea typeface="Arimo"/>
                          <a:cs typeface="Arimo"/>
                          <a:sym typeface="Arimo"/>
                        </a:rPr>
                        <a:t>specialises </a:t>
                      </a:r>
                      <a:r>
                        <a:rPr lang="en-US" sz="1000" dirty="0">
                          <a:solidFill>
                            <a:srgbClr val="000000"/>
                          </a:solidFill>
                          <a:latin typeface="Arimo"/>
                          <a:ea typeface="Arimo"/>
                          <a:cs typeface="Arimo"/>
                          <a:sym typeface="Arimo"/>
                        </a:rPr>
                        <a:t>in the </a:t>
                      </a:r>
                      <a:r>
                        <a:rPr lang="en-US" sz="1000" dirty="0" err="1">
                          <a:solidFill>
                            <a:srgbClr val="000000"/>
                          </a:solidFill>
                          <a:latin typeface="Arimo"/>
                          <a:ea typeface="Arimo"/>
                          <a:cs typeface="Arimo"/>
                          <a:sym typeface="Arimo"/>
                        </a:rPr>
                        <a:t>restoration </a:t>
                      </a:r>
                      <a:r>
                        <a:rPr lang="en-US" sz="1000" dirty="0">
                          <a:solidFill>
                            <a:srgbClr val="000000"/>
                          </a:solidFill>
                          <a:latin typeface="Arimo"/>
                          <a:ea typeface="Arimo"/>
                          <a:cs typeface="Arimo"/>
                          <a:sym typeface="Arimo"/>
                        </a:rPr>
                        <a:t>and </a:t>
                      </a:r>
                      <a:r>
                        <a:rPr lang="en-US" sz="1000" dirty="0" err="1">
                          <a:solidFill>
                            <a:srgbClr val="000000"/>
                          </a:solidFill>
                          <a:latin typeface="Arimo"/>
                          <a:ea typeface="Arimo"/>
                          <a:cs typeface="Arimo"/>
                          <a:sym typeface="Arimo"/>
                        </a:rPr>
                        <a:t>reuse of wood from old buildings </a:t>
                      </a:r>
                      <a:r>
                        <a:rPr lang="en-US" sz="1000" dirty="0">
                          <a:solidFill>
                            <a:srgbClr val="000000"/>
                          </a:solidFill>
                          <a:latin typeface="Arimo"/>
                          <a:ea typeface="Arimo"/>
                          <a:cs typeface="Arimo"/>
                          <a:sym typeface="Arimo"/>
                        </a:rPr>
                        <a:t>for </a:t>
                      </a:r>
                      <a:r>
                        <a:rPr lang="en-US" sz="1000" dirty="0" err="1">
                          <a:solidFill>
                            <a:srgbClr val="000000"/>
                          </a:solidFill>
                          <a:latin typeface="Arimo"/>
                          <a:ea typeface="Arimo"/>
                          <a:cs typeface="Arimo"/>
                          <a:sym typeface="Arimo"/>
                        </a:rPr>
                        <a:t>architectural </a:t>
                      </a:r>
                      <a:r>
                        <a:rPr lang="en-US" sz="1000" dirty="0">
                          <a:solidFill>
                            <a:srgbClr val="000000"/>
                          </a:solidFill>
                          <a:latin typeface="Arimo"/>
                          <a:ea typeface="Arimo"/>
                          <a:cs typeface="Arimo"/>
                          <a:sym typeface="Arimo"/>
                        </a:rPr>
                        <a:t>and </a:t>
                      </a:r>
                      <a:r>
                        <a:rPr lang="en-US" sz="1000" dirty="0" err="1">
                          <a:solidFill>
                            <a:srgbClr val="000000"/>
                          </a:solidFill>
                          <a:latin typeface="Arimo"/>
                          <a:ea typeface="Arimo"/>
                          <a:cs typeface="Arimo"/>
                          <a:sym typeface="Arimo"/>
                        </a:rPr>
                        <a:t>interior decoration purposes</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a:solidFill>
                            <a:srgbClr val="000000"/>
                          </a:solidFill>
                          <a:latin typeface="Source Sans Pro"/>
                          <a:ea typeface="Source Sans Pro"/>
                          <a:cs typeface="Source Sans Pro"/>
                          <a:sym typeface="Source Sans Pro"/>
                        </a:rPr>
                        <a:t>RO</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4845">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EXEL AIR TECH</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Arimo"/>
                          <a:ea typeface="Arimo"/>
                          <a:cs typeface="Arimo"/>
                          <a:sym typeface="Arimo"/>
                        </a:rPr>
                        <a:t>specialises </a:t>
                      </a:r>
                      <a:r>
                        <a:rPr lang="en-US" sz="1000" dirty="0">
                          <a:solidFill>
                            <a:srgbClr val="000000"/>
                          </a:solidFill>
                          <a:latin typeface="Arimo"/>
                          <a:ea typeface="Arimo"/>
                          <a:cs typeface="Arimo"/>
                          <a:sym typeface="Arimo"/>
                        </a:rPr>
                        <a:t>in </a:t>
                      </a:r>
                      <a:r>
                        <a:rPr lang="en-US" sz="1000" dirty="0" err="1">
                          <a:solidFill>
                            <a:srgbClr val="000000"/>
                          </a:solidFill>
                          <a:latin typeface="Arimo"/>
                          <a:ea typeface="Arimo"/>
                          <a:cs typeface="Arimo"/>
                          <a:sym typeface="Arimo"/>
                        </a:rPr>
                        <a:t>large-scale air purification systems </a:t>
                      </a:r>
                      <a:r>
                        <a:rPr lang="en-US" sz="1000" dirty="0">
                          <a:solidFill>
                            <a:srgbClr val="000000"/>
                          </a:solidFill>
                          <a:latin typeface="Arimo"/>
                          <a:ea typeface="Arimo"/>
                          <a:cs typeface="Arimo"/>
                          <a:sym typeface="Arimo"/>
                        </a:rPr>
                        <a:t>with </a:t>
                      </a:r>
                      <a:r>
                        <a:rPr lang="en-US" sz="1000" dirty="0" err="1">
                          <a:solidFill>
                            <a:srgbClr val="000000"/>
                          </a:solidFill>
                          <a:latin typeface="Arimo"/>
                          <a:ea typeface="Arimo"/>
                          <a:cs typeface="Arimo"/>
                          <a:sym typeface="Arimo"/>
                        </a:rPr>
                        <a:t>electrostatic precipitators </a:t>
                      </a:r>
                      <a:r>
                        <a:rPr lang="en-US" sz="1000" dirty="0">
                          <a:solidFill>
                            <a:srgbClr val="000000"/>
                          </a:solidFill>
                          <a:latin typeface="Arimo"/>
                          <a:ea typeface="Arimo"/>
                          <a:cs typeface="Arimo"/>
                          <a:sym typeface="Arimo"/>
                        </a:rPr>
                        <a:t>to </a:t>
                      </a:r>
                      <a:r>
                        <a:rPr lang="en-US" sz="1000" dirty="0" err="1">
                          <a:solidFill>
                            <a:srgbClr val="000000"/>
                          </a:solidFill>
                          <a:latin typeface="Arimo"/>
                          <a:ea typeface="Arimo"/>
                          <a:cs typeface="Arimo"/>
                          <a:sym typeface="Arimo"/>
                        </a:rPr>
                        <a:t>capture fine </a:t>
                      </a:r>
                      <a:r>
                        <a:rPr lang="en-US" sz="1000" dirty="0">
                          <a:solidFill>
                            <a:srgbClr val="000000"/>
                          </a:solidFill>
                          <a:latin typeface="Arimo"/>
                          <a:ea typeface="Arimo"/>
                          <a:cs typeface="Arimo"/>
                          <a:sym typeface="Arimo"/>
                        </a:rPr>
                        <a:t>dust and </a:t>
                      </a:r>
                      <a:r>
                        <a:rPr lang="en-US" sz="1000" dirty="0" err="1">
                          <a:solidFill>
                            <a:srgbClr val="000000"/>
                          </a:solidFill>
                          <a:latin typeface="Arimo"/>
                          <a:ea typeface="Arimo"/>
                          <a:cs typeface="Arimo"/>
                          <a:sym typeface="Arimo"/>
                        </a:rPr>
                        <a:t>pollutants</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support green building projects </a:t>
                      </a:r>
                      <a:r>
                        <a:rPr lang="en-US" sz="1000" dirty="0">
                          <a:solidFill>
                            <a:srgbClr val="000000"/>
                          </a:solidFill>
                          <a:latin typeface="Arimo"/>
                          <a:ea typeface="Arimo"/>
                          <a:cs typeface="Arimo"/>
                          <a:sym typeface="Arimo"/>
                        </a:rPr>
                        <a:t>and </a:t>
                      </a:r>
                      <a:r>
                        <a:rPr lang="en-US" sz="1000" dirty="0" err="1">
                          <a:solidFill>
                            <a:srgbClr val="000000"/>
                          </a:solidFill>
                          <a:latin typeface="Arimo"/>
                          <a:ea typeface="Arimo"/>
                          <a:cs typeface="Arimo"/>
                          <a:sym typeface="Arimo"/>
                        </a:rPr>
                        <a:t>improve urban air quality</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a:solidFill>
                            <a:srgbClr val="000000"/>
                          </a:solidFill>
                          <a:latin typeface="Source Sans Pro"/>
                          <a:ea typeface="Source Sans Pro"/>
                          <a:cs typeface="Source Sans Pro"/>
                          <a:sym typeface="Source Sans Pro"/>
                        </a:rPr>
                        <a:t>EN</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75404">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ENCOUSE</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specialises </a:t>
                      </a:r>
                      <a:r>
                        <a:rPr lang="en-US" sz="1000" dirty="0">
                          <a:solidFill>
                            <a:srgbClr val="000000"/>
                          </a:solidFill>
                          <a:latin typeface="Source Sans Pro"/>
                          <a:ea typeface="Source Sans Pro"/>
                          <a:cs typeface="Source Sans Pro"/>
                          <a:sym typeface="Source Sans Pro"/>
                        </a:rPr>
                        <a:t>in </a:t>
                      </a:r>
                      <a:r>
                        <a:rPr lang="en-US" sz="1000" dirty="0" err="1">
                          <a:solidFill>
                            <a:srgbClr val="000000"/>
                          </a:solidFill>
                          <a:latin typeface="Source Sans Pro"/>
                          <a:ea typeface="Source Sans Pro"/>
                          <a:cs typeface="Source Sans Pro"/>
                          <a:sym typeface="Source Sans Pro"/>
                        </a:rPr>
                        <a:t>eco-friendly sanitation </a:t>
                      </a:r>
                      <a:r>
                        <a:rPr lang="en-US" sz="1000" dirty="0">
                          <a:solidFill>
                            <a:srgbClr val="000000"/>
                          </a:solidFill>
                          <a:latin typeface="Source Sans Pro"/>
                          <a:ea typeface="Source Sans Pro"/>
                          <a:cs typeface="Source Sans Pro"/>
                          <a:sym typeface="Source Sans Pro"/>
                        </a:rPr>
                        <a:t>solutions for </a:t>
                      </a:r>
                      <a:r>
                        <a:rPr lang="en-US" sz="1000" dirty="0" err="1">
                          <a:solidFill>
                            <a:srgbClr val="000000"/>
                          </a:solidFill>
                          <a:latin typeface="Source Sans Pro"/>
                          <a:ea typeface="Source Sans Pro"/>
                          <a:cs typeface="Source Sans Pro"/>
                          <a:sym typeface="Source Sans Pro"/>
                        </a:rPr>
                        <a:t>offices</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providing resource-saving products such </a:t>
                      </a:r>
                      <a:r>
                        <a:rPr lang="en-US" sz="1000" dirty="0">
                          <a:solidFill>
                            <a:srgbClr val="000000"/>
                          </a:solidFill>
                          <a:latin typeface="Source Sans Pro"/>
                          <a:ea typeface="Source Sans Pro"/>
                          <a:cs typeface="Source Sans Pro"/>
                          <a:sym typeface="Source Sans Pro"/>
                        </a:rPr>
                        <a:t>as </a:t>
                      </a:r>
                      <a:r>
                        <a:rPr lang="en-US" sz="1000" dirty="0" err="1">
                          <a:solidFill>
                            <a:srgbClr val="000000"/>
                          </a:solidFill>
                          <a:latin typeface="Source Sans Pro"/>
                          <a:ea typeface="Source Sans Pro"/>
                          <a:cs typeface="Source Sans Pro"/>
                          <a:sym typeface="Source Sans Pro"/>
                        </a:rPr>
                        <a:t>waterless urinals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hand dryers </a:t>
                      </a:r>
                      <a:r>
                        <a:rPr lang="en-US" sz="1000" dirty="0">
                          <a:solidFill>
                            <a:srgbClr val="000000"/>
                          </a:solidFill>
                          <a:latin typeface="Source Sans Pro"/>
                          <a:ea typeface="Source Sans Pro"/>
                          <a:cs typeface="Source Sans Pro"/>
                          <a:sym typeface="Source Sans Pro"/>
                        </a:rPr>
                        <a:t>for </a:t>
                      </a:r>
                      <a:r>
                        <a:rPr lang="en-US" sz="1000" dirty="0" err="1">
                          <a:solidFill>
                            <a:srgbClr val="000000"/>
                          </a:solidFill>
                          <a:latin typeface="Source Sans Pro"/>
                          <a:ea typeface="Source Sans Pro"/>
                          <a:cs typeface="Source Sans Pro"/>
                          <a:sym typeface="Source Sans Pro"/>
                        </a:rPr>
                        <a:t>sustainable building practices</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a:solidFill>
                            <a:srgbClr val="000000"/>
                          </a:solidFill>
                          <a:latin typeface="Source Sans Pro"/>
                          <a:ea typeface="Source Sans Pro"/>
                          <a:cs typeface="Source Sans Pro"/>
                          <a:sym typeface="Source Sans Pro"/>
                        </a:rPr>
                        <a:t>EN</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75404">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YOUR WORLD VERTICAL GARDENS</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specialises </a:t>
                      </a:r>
                      <a:r>
                        <a:rPr lang="en-US" sz="1000" dirty="0">
                          <a:solidFill>
                            <a:srgbClr val="000000"/>
                          </a:solidFill>
                          <a:latin typeface="Source Sans Pro"/>
                          <a:ea typeface="Source Sans Pro"/>
                          <a:cs typeface="Source Sans Pro"/>
                          <a:sym typeface="Source Sans Pro"/>
                        </a:rPr>
                        <a:t>in the </a:t>
                      </a:r>
                      <a:r>
                        <a:rPr lang="en-US" sz="1000" dirty="0" err="1">
                          <a:solidFill>
                            <a:srgbClr val="000000"/>
                          </a:solidFill>
                          <a:latin typeface="Source Sans Pro"/>
                          <a:ea typeface="Source Sans Pro"/>
                          <a:cs typeface="Source Sans Pro"/>
                          <a:sym typeface="Source Sans Pro"/>
                        </a:rPr>
                        <a:t>design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maintenance of vertical gardens </a:t>
                      </a:r>
                      <a:r>
                        <a:rPr lang="en-US" sz="1000" dirty="0">
                          <a:solidFill>
                            <a:srgbClr val="000000"/>
                          </a:solidFill>
                          <a:latin typeface="Source Sans Pro"/>
                          <a:ea typeface="Source Sans Pro"/>
                          <a:cs typeface="Source Sans Pro"/>
                          <a:sym typeface="Source Sans Pro"/>
                        </a:rPr>
                        <a:t>for </a:t>
                      </a:r>
                      <a:r>
                        <a:rPr lang="en-US" sz="1000" dirty="0" err="1">
                          <a:solidFill>
                            <a:srgbClr val="000000"/>
                          </a:solidFill>
                          <a:latin typeface="Source Sans Pro"/>
                          <a:ea typeface="Source Sans Pro"/>
                          <a:cs typeface="Source Sans Pro"/>
                          <a:sym typeface="Source Sans Pro"/>
                        </a:rPr>
                        <a:t>air purification </a:t>
                      </a:r>
                      <a:r>
                        <a:rPr lang="en-US" sz="1000" dirty="0">
                          <a:solidFill>
                            <a:srgbClr val="000000"/>
                          </a:solidFill>
                          <a:latin typeface="Source Sans Pro"/>
                          <a:ea typeface="Source Sans Pro"/>
                          <a:cs typeface="Source Sans Pro"/>
                          <a:sym typeface="Source Sans Pro"/>
                        </a:rPr>
                        <a:t>for </a:t>
                      </a:r>
                      <a:r>
                        <a:rPr lang="en-US" sz="1000" dirty="0" err="1">
                          <a:solidFill>
                            <a:srgbClr val="000000"/>
                          </a:solidFill>
                          <a:latin typeface="Source Sans Pro"/>
                          <a:ea typeface="Source Sans Pro"/>
                          <a:cs typeface="Source Sans Pro"/>
                          <a:sym typeface="Source Sans Pro"/>
                        </a:rPr>
                        <a:t>office spaces</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improving urban green spaces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improving air quality </a:t>
                      </a:r>
                      <a:r>
                        <a:rPr lang="en-US" sz="1000" dirty="0">
                          <a:solidFill>
                            <a:srgbClr val="000000"/>
                          </a:solidFill>
                          <a:latin typeface="Source Sans Pro"/>
                          <a:ea typeface="Source Sans Pro"/>
                          <a:cs typeface="Source Sans Pro"/>
                          <a:sym typeface="Source Sans Pro"/>
                        </a:rPr>
                        <a:t>in </a:t>
                      </a:r>
                      <a:r>
                        <a:rPr lang="en-US" sz="1000" dirty="0" err="1">
                          <a:solidFill>
                            <a:srgbClr val="000000"/>
                          </a:solidFill>
                          <a:latin typeface="Source Sans Pro"/>
                          <a:ea typeface="Source Sans Pro"/>
                          <a:cs typeface="Source Sans Pro"/>
                          <a:sym typeface="Source Sans Pro"/>
                        </a:rPr>
                        <a:t>sustainable urban projects</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a:solidFill>
                            <a:srgbClr val="000000"/>
                          </a:solidFill>
                          <a:latin typeface="Source Sans Pro"/>
                          <a:ea typeface="Source Sans Pro"/>
                          <a:cs typeface="Source Sans Pro"/>
                          <a:sym typeface="Source Sans Pro"/>
                        </a:rPr>
                        <a:t>EN</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75404">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EXCLUSIVE</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specialises in industrial process optimisation </a:t>
                      </a:r>
                      <a:r>
                        <a:rPr lang="en-US" sz="1000" dirty="0">
                          <a:solidFill>
                            <a:srgbClr val="000000"/>
                          </a:solidFill>
                          <a:latin typeface="Source Sans Pro"/>
                          <a:ea typeface="Source Sans Pro"/>
                          <a:cs typeface="Source Sans Pro"/>
                          <a:sym typeface="Source Sans Pro"/>
                        </a:rPr>
                        <a:t>with an </a:t>
                      </a:r>
                      <a:r>
                        <a:rPr lang="en-US" sz="1000" dirty="0" err="1">
                          <a:solidFill>
                            <a:srgbClr val="000000"/>
                          </a:solidFill>
                          <a:latin typeface="Source Sans Pro"/>
                          <a:ea typeface="Source Sans Pro"/>
                          <a:cs typeface="Source Sans Pro"/>
                          <a:sym typeface="Source Sans Pro"/>
                        </a:rPr>
                        <a:t>AI-powered platform that automates pricing </a:t>
                      </a:r>
                      <a:r>
                        <a:rPr lang="en-US" sz="1000" dirty="0">
                          <a:solidFill>
                            <a:srgbClr val="000000"/>
                          </a:solidFill>
                          <a:latin typeface="Source Sans Pro"/>
                          <a:ea typeface="Source Sans Pro"/>
                          <a:cs typeface="Source Sans Pro"/>
                          <a:sym typeface="Source Sans Pro"/>
                        </a:rPr>
                        <a:t>for </a:t>
                      </a:r>
                      <a:r>
                        <a:rPr lang="en-US" sz="1000" dirty="0" err="1">
                          <a:solidFill>
                            <a:srgbClr val="000000"/>
                          </a:solidFill>
                          <a:latin typeface="Source Sans Pro"/>
                          <a:ea typeface="Source Sans Pro"/>
                          <a:cs typeface="Source Sans Pro"/>
                          <a:sym typeface="Source Sans Pro"/>
                        </a:rPr>
                        <a:t>construction services</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increasing efficiency in the interior design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eco-construction markets</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EN</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4" name="Picture 2">
            <a:extLst>
              <a:ext uri="{FF2B5EF4-FFF2-40B4-BE49-F238E27FC236}">
                <a16:creationId xmlns:a16="http://schemas.microsoft.com/office/drawing/2014/main" id="{112E4994-BC0E-E5D8-FF6A-C8DCC1682E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76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C679545A-052C-439F-8B6B-D5D233D9057D}"/>
              </a:ext>
            </a:extLst>
          </p:cNvPr>
          <p:cNvSpPr txBox="1"/>
          <p:nvPr/>
        </p:nvSpPr>
        <p:spPr>
          <a:xfrm>
            <a:off x="1159329" y="1474789"/>
            <a:ext cx="8396151" cy="3691571"/>
          </a:xfrm>
          <a:prstGeom prst="rect">
            <a:avLst/>
          </a:prstGeom>
        </p:spPr>
        <p:txBody>
          <a:bodyPr wrap="square" lIns="0" tIns="0" rIns="0" bIns="0" rtlCol="0" anchor="t">
            <a:spAutoFit/>
          </a:bodyPr>
          <a:lstStyle/>
          <a:p>
            <a:pPr marL="932492" lvl="1" indent="-466246" algn="just">
              <a:lnSpc>
                <a:spcPts val="6046"/>
              </a:lnSpc>
              <a:buAutoNum type="arabicPeriod"/>
            </a:pPr>
            <a:r>
              <a:rPr lang="sv-SE" sz="2000" dirty="0">
                <a:solidFill>
                  <a:srgbClr val="002E00"/>
                </a:solidFill>
                <a:latin typeface="Source Sans Pro"/>
                <a:ea typeface="Source Sans Pro"/>
                <a:cs typeface="Source Sans Pro"/>
                <a:sym typeface="Source Sans Pro"/>
              </a:rPr>
              <a:t>The modular timber and eco-construction value chain</a:t>
            </a:r>
            <a:endParaRPr lang="sl-SI" sz="2000" dirty="0">
              <a:solidFill>
                <a:srgbClr val="002E00"/>
              </a:solidFill>
              <a:latin typeface="Source Sans Pro"/>
              <a:ea typeface="Source Sans Pro"/>
              <a:cs typeface="Source Sans Pro"/>
              <a:sym typeface="Source Sans Pro"/>
            </a:endParaRPr>
          </a:p>
          <a:p>
            <a:pPr marL="932492" lvl="1" indent="-466246" algn="just">
              <a:lnSpc>
                <a:spcPts val="6046"/>
              </a:lnSpc>
              <a:buAutoNum type="arabicPeriod"/>
            </a:pPr>
            <a:r>
              <a:rPr lang="en-US" sz="2000" dirty="0" err="1">
                <a:solidFill>
                  <a:srgbClr val="002E00"/>
                </a:solidFill>
                <a:latin typeface="Source Sans Pro"/>
                <a:ea typeface="Source Sans Pro"/>
                <a:cs typeface="Source Sans Pro"/>
                <a:sym typeface="Source Sans Pro"/>
              </a:rPr>
              <a:t>Sustainable insulation value chain</a:t>
            </a:r>
            <a:endParaRPr lang="sl-SI" sz="2000" dirty="0">
              <a:solidFill>
                <a:srgbClr val="002E00"/>
              </a:solidFill>
              <a:latin typeface="Source Sans Pro"/>
              <a:ea typeface="Source Sans Pro"/>
              <a:cs typeface="Source Sans Pro"/>
              <a:sym typeface="Source Sans Pro"/>
            </a:endParaRPr>
          </a:p>
          <a:p>
            <a:pPr marL="932492" lvl="1" indent="-466246" algn="just">
              <a:lnSpc>
                <a:spcPts val="6046"/>
              </a:lnSpc>
              <a:buAutoNum type="arabicPeriod"/>
            </a:pPr>
            <a:r>
              <a:rPr lang="en-US" sz="2000" dirty="0" err="1">
                <a:solidFill>
                  <a:srgbClr val="002E00"/>
                </a:solidFill>
                <a:latin typeface="Source Sans Pro"/>
                <a:ea typeface="Source Sans Pro"/>
                <a:cs typeface="Source Sans Pro"/>
                <a:sym typeface="Source Sans Pro"/>
              </a:rPr>
              <a:t>The value chain of waste-based construction materials</a:t>
            </a:r>
            <a:endParaRPr lang="sl-SI" sz="2000" dirty="0">
              <a:solidFill>
                <a:srgbClr val="002E00"/>
              </a:solidFill>
              <a:latin typeface="Source Sans Pro"/>
              <a:ea typeface="Source Sans Pro"/>
              <a:cs typeface="Source Sans Pro"/>
              <a:sym typeface="Source Sans Pro"/>
            </a:endParaRPr>
          </a:p>
          <a:p>
            <a:pPr marL="932492" lvl="1" indent="-466246" algn="just">
              <a:lnSpc>
                <a:spcPts val="6046"/>
              </a:lnSpc>
              <a:buAutoNum type="arabicPeriod"/>
            </a:pPr>
            <a:r>
              <a:rPr lang="it-IT" sz="2000" dirty="0" err="1">
                <a:solidFill>
                  <a:srgbClr val="002E00"/>
                </a:solidFill>
                <a:latin typeface="Source Sans Pro"/>
                <a:ea typeface="Source Sans Pro"/>
                <a:cs typeface="Source Sans Pro"/>
                <a:sym typeface="Source Sans Pro"/>
              </a:rPr>
              <a:t>Traditional innovations </a:t>
            </a:r>
            <a:r>
              <a:rPr lang="it-IT" sz="2000" dirty="0">
                <a:solidFill>
                  <a:srgbClr val="002E00"/>
                </a:solidFill>
                <a:latin typeface="Source Sans Pro"/>
                <a:ea typeface="Source Sans Pro"/>
                <a:cs typeface="Source Sans Pro"/>
                <a:sym typeface="Source Sans Pro"/>
              </a:rPr>
              <a:t>in the </a:t>
            </a:r>
            <a:r>
              <a:rPr lang="it-IT" sz="2000" dirty="0" err="1">
                <a:solidFill>
                  <a:srgbClr val="002E00"/>
                </a:solidFill>
                <a:latin typeface="Source Sans Pro"/>
                <a:ea typeface="Source Sans Pro"/>
                <a:cs typeface="Source Sans Pro"/>
                <a:sym typeface="Source Sans Pro"/>
              </a:rPr>
              <a:t>eco-construction value chain</a:t>
            </a:r>
            <a:endParaRPr lang="sl-SI" sz="2000" dirty="0">
              <a:solidFill>
                <a:srgbClr val="002E00"/>
              </a:solidFill>
              <a:latin typeface="Source Sans Pro"/>
              <a:ea typeface="Source Sans Pro"/>
              <a:cs typeface="Source Sans Pro"/>
              <a:sym typeface="Source Sans Pro"/>
            </a:endParaRPr>
          </a:p>
          <a:p>
            <a:pPr marL="932492" lvl="1" indent="-466246" algn="just">
              <a:lnSpc>
                <a:spcPts val="6046"/>
              </a:lnSpc>
              <a:buAutoNum type="arabicPeriod"/>
            </a:pPr>
            <a:r>
              <a:rPr lang="es-ES" sz="2000" dirty="0">
                <a:solidFill>
                  <a:srgbClr val="002E00"/>
                </a:solidFill>
                <a:latin typeface="Source Sans Pro"/>
                <a:ea typeface="Source Sans Pro"/>
                <a:cs typeface="Source Sans Pro"/>
                <a:sym typeface="Source Sans Pro"/>
              </a:rPr>
              <a:t>Optimising construction (material) processes - digital solutions</a:t>
            </a:r>
            <a:endParaRPr lang="en-US" sz="2000" dirty="0">
              <a:solidFill>
                <a:srgbClr val="002E00"/>
              </a:solidFill>
              <a:latin typeface="Source Sans Pro"/>
              <a:ea typeface="Source Sans Pro"/>
              <a:cs typeface="Source Sans Pro"/>
              <a:sym typeface="Source Sans Pro"/>
            </a:endParaRPr>
          </a:p>
        </p:txBody>
      </p:sp>
      <p:sp>
        <p:nvSpPr>
          <p:cNvPr id="3" name="Titolo 1">
            <a:extLst>
              <a:ext uri="{FF2B5EF4-FFF2-40B4-BE49-F238E27FC236}">
                <a16:creationId xmlns:a16="http://schemas.microsoft.com/office/drawing/2014/main" id="{585C9ED1-5BF3-D396-DE86-F2C8505ADC2E}"/>
              </a:ext>
            </a:extLst>
          </p:cNvPr>
          <p:cNvSpPr txBox="1">
            <a:spLocks/>
          </p:cNvSpPr>
          <p:nvPr/>
        </p:nvSpPr>
        <p:spPr>
          <a:xfrm>
            <a:off x="838200" y="329232"/>
            <a:ext cx="9462941"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4200" dirty="0" err="1">
                <a:solidFill>
                  <a:srgbClr val="92D050"/>
                </a:solidFill>
                <a:latin typeface="Source Sans Pro SemiBold" panose="020B0603030403020204" pitchFamily="34" charset="0"/>
                <a:ea typeface="Source Sans Pro SemiBold" panose="020B0603030403020204" pitchFamily="34" charset="0"/>
              </a:rPr>
              <a:t>Proposed </a:t>
            </a:r>
            <a:r>
              <a:rPr lang="sl-SI" sz="4200" cap="all" dirty="0">
                <a:solidFill>
                  <a:srgbClr val="368033"/>
                </a:solidFill>
                <a:latin typeface="Source Sans Pro SemiBold" panose="020B0603030403020204" pitchFamily="34" charset="0"/>
                <a:ea typeface="Source Sans Pro SemiBold" panose="020B0603030403020204" pitchFamily="34" charset="0"/>
              </a:rPr>
              <a:t>VALUE VERGES</a:t>
            </a:r>
            <a:endParaRPr lang="it-IT" sz="4200" cap="all" dirty="0">
              <a:solidFill>
                <a:srgbClr val="368033"/>
              </a:solidFill>
              <a:latin typeface="Source Sans Pro SemiBold" panose="020B0603030403020204" pitchFamily="34" charset="0"/>
              <a:ea typeface="Source Sans Pro SemiBold" panose="020B0603030403020204" pitchFamily="34" charset="0"/>
            </a:endParaRPr>
          </a:p>
        </p:txBody>
      </p:sp>
      <p:pic>
        <p:nvPicPr>
          <p:cNvPr id="4" name="Immagine 6" descr="Immagine che contiene Elementi grafici, Carattere, grafica, logo&#10;&#10;Descrizione generata automaticamente">
            <a:extLst>
              <a:ext uri="{FF2B5EF4-FFF2-40B4-BE49-F238E27FC236}">
                <a16:creationId xmlns:a16="http://schemas.microsoft.com/office/drawing/2014/main" id="{BA297752-4625-BA40-3F99-0C2B1FE97E08}"/>
              </a:ext>
            </a:extLst>
          </p:cNvPr>
          <p:cNvPicPr>
            <a:picLocks noChangeAspect="1"/>
          </p:cNvPicPr>
          <p:nvPr/>
        </p:nvPicPr>
        <p:blipFill>
          <a:blip r:embed="rId2"/>
          <a:stretch>
            <a:fillRect/>
          </a:stretch>
        </p:blipFill>
        <p:spPr>
          <a:xfrm>
            <a:off x="10494148" y="435059"/>
            <a:ext cx="1240973" cy="799448"/>
          </a:xfrm>
          <a:prstGeom prst="rect">
            <a:avLst/>
          </a:prstGeom>
        </p:spPr>
      </p:pic>
      <p:pic>
        <p:nvPicPr>
          <p:cNvPr id="5" name="Picture 2">
            <a:extLst>
              <a:ext uri="{FF2B5EF4-FFF2-40B4-BE49-F238E27FC236}">
                <a16:creationId xmlns:a16="http://schemas.microsoft.com/office/drawing/2014/main" id="{7133FAA0-9DEB-4DD2-CCA2-D0F6A49E8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446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6" descr="Immagine che contiene Elementi grafici, Carattere, grafica, logo&#10;&#10;Descrizione generata automaticamente">
            <a:extLst>
              <a:ext uri="{FF2B5EF4-FFF2-40B4-BE49-F238E27FC236}">
                <a16:creationId xmlns:a16="http://schemas.microsoft.com/office/drawing/2014/main" id="{3516D09C-E8F0-A54E-5686-4E87A2549BEB}"/>
              </a:ext>
            </a:extLst>
          </p:cNvPr>
          <p:cNvPicPr>
            <a:picLocks noChangeAspect="1"/>
          </p:cNvPicPr>
          <p:nvPr/>
        </p:nvPicPr>
        <p:blipFill>
          <a:blip r:embed="rId2"/>
          <a:stretch>
            <a:fillRect/>
          </a:stretch>
        </p:blipFill>
        <p:spPr>
          <a:xfrm>
            <a:off x="10494148" y="435059"/>
            <a:ext cx="1240973" cy="799448"/>
          </a:xfrm>
          <a:prstGeom prst="rect">
            <a:avLst/>
          </a:prstGeom>
        </p:spPr>
      </p:pic>
      <p:graphicFrame>
        <p:nvGraphicFramePr>
          <p:cNvPr id="4" name="Tabela 3">
            <a:extLst>
              <a:ext uri="{FF2B5EF4-FFF2-40B4-BE49-F238E27FC236}">
                <a16:creationId xmlns:a16="http://schemas.microsoft.com/office/drawing/2014/main" id="{A2906C1A-48F7-8E0F-9A07-F1A936827078}"/>
              </a:ext>
            </a:extLst>
          </p:cNvPr>
          <p:cNvGraphicFramePr>
            <a:graphicFrameLocks noGrp="1"/>
          </p:cNvGraphicFramePr>
          <p:nvPr>
            <p:extLst>
              <p:ext uri="{D42A27DB-BD31-4B8C-83A1-F6EECF244321}">
                <p14:modId xmlns:p14="http://schemas.microsoft.com/office/powerpoint/2010/main" val="2591124173"/>
              </p:ext>
            </p:extLst>
          </p:nvPr>
        </p:nvGraphicFramePr>
        <p:xfrm>
          <a:off x="875919" y="1437951"/>
          <a:ext cx="9192642" cy="4124274"/>
        </p:xfrm>
        <a:graphic>
          <a:graphicData uri="http://schemas.openxmlformats.org/drawingml/2006/table">
            <a:tbl>
              <a:tblPr/>
              <a:tblGrid>
                <a:gridCol w="1606333">
                  <a:extLst>
                    <a:ext uri="{9D8B030D-6E8A-4147-A177-3AD203B41FA5}">
                      <a16:colId xmlns:a16="http://schemas.microsoft.com/office/drawing/2014/main" val="1618906491"/>
                    </a:ext>
                  </a:extLst>
                </a:gridCol>
                <a:gridCol w="6815609">
                  <a:extLst>
                    <a:ext uri="{9D8B030D-6E8A-4147-A177-3AD203B41FA5}">
                      <a16:colId xmlns:a16="http://schemas.microsoft.com/office/drawing/2014/main" val="1531487763"/>
                    </a:ext>
                  </a:extLst>
                </a:gridCol>
                <a:gridCol w="770700">
                  <a:extLst>
                    <a:ext uri="{9D8B030D-6E8A-4147-A177-3AD203B41FA5}">
                      <a16:colId xmlns:a16="http://schemas.microsoft.com/office/drawing/2014/main" val="4139103943"/>
                    </a:ext>
                  </a:extLst>
                </a:gridCol>
              </a:tblGrid>
              <a:tr h="429898">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COMPANY'S NAME</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a:solidFill>
                            <a:srgbClr val="000000"/>
                          </a:solidFill>
                          <a:latin typeface="Source Sans Pro"/>
                          <a:ea typeface="Source Sans Pro"/>
                          <a:cs typeface="Source Sans Pro"/>
                          <a:sym typeface="Source Sans Pro"/>
                        </a:rPr>
                        <a:t>DESCRIPTION</a:t>
                      </a:r>
                      <a:endParaRPr lang="en-US" sz="100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COUNTRY</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57199"/>
                  </a:ext>
                </a:extLst>
              </a:tr>
              <a:tr h="429898">
                <a:tc>
                  <a:txBody>
                    <a:bodyPr/>
                    <a:lstStyle/>
                    <a:p>
                      <a:pPr algn="ctr">
                        <a:lnSpc>
                          <a:spcPts val="1819"/>
                        </a:lnSpc>
                        <a:defRPr/>
                      </a:pPr>
                      <a:r>
                        <a:rPr lang="en-US" sz="1000" b="1" dirty="0">
                          <a:solidFill>
                            <a:srgbClr val="000000"/>
                          </a:solidFill>
                          <a:latin typeface="Source Sans Pro"/>
                          <a:ea typeface="Source Sans Pro"/>
                          <a:cs typeface="Source Sans Pro"/>
                          <a:sym typeface="Source Sans Pro"/>
                        </a:rPr>
                        <a:t>VU-CREATOR D.O.O.</a:t>
                      </a:r>
                      <a:endParaRPr lang="en-US" sz="1000" b="1"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specialises in the design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manufacture of high-quality solid wood children's furniture</a:t>
                      </a:r>
                      <a:endParaRPr lang="en-US" sz="1000" dirty="0">
                        <a:solidFill>
                          <a:srgbClr val="000000"/>
                        </a:solidFill>
                        <a:latin typeface="Source Sans Pro"/>
                        <a:ea typeface="Source Sans Pro"/>
                        <a:cs typeface="Source Sans Pro"/>
                        <a:sym typeface="Source Sans Pro"/>
                      </a:endParaRPr>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HR</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6508377"/>
                  </a:ext>
                </a:extLst>
              </a:tr>
              <a:tr h="429898">
                <a:tc>
                  <a:txBody>
                    <a:bodyPr/>
                    <a:lstStyle/>
                    <a:p>
                      <a:pPr algn="ctr">
                        <a:lnSpc>
                          <a:spcPts val="1819"/>
                        </a:lnSpc>
                        <a:defRPr/>
                      </a:pPr>
                      <a:r>
                        <a:rPr lang="en-US" sz="1000" b="1" dirty="0">
                          <a:solidFill>
                            <a:srgbClr val="000000"/>
                          </a:solidFill>
                          <a:latin typeface="Source Sans Pro"/>
                          <a:ea typeface="Source Sans Pro"/>
                          <a:cs typeface="Source Sans Pro"/>
                          <a:sym typeface="Source Sans Pro"/>
                        </a:rPr>
                        <a:t>BONAVIA D.O.O.</a:t>
                      </a:r>
                      <a:endParaRPr lang="en-US" sz="1000" b="1"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specialised in the wood-processing industry </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furniture production</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HR</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5320453"/>
                  </a:ext>
                </a:extLst>
              </a:tr>
              <a:tr h="419095">
                <a:tc>
                  <a:txBody>
                    <a:bodyPr/>
                    <a:lstStyle/>
                    <a:p>
                      <a:pPr algn="ctr">
                        <a:lnSpc>
                          <a:spcPts val="1679"/>
                        </a:lnSpc>
                        <a:defRPr/>
                      </a:pPr>
                      <a:r>
                        <a:rPr lang="en-US" sz="1000" b="1" dirty="0">
                          <a:solidFill>
                            <a:srgbClr val="000000"/>
                          </a:solidFill>
                          <a:latin typeface="Source Sans Pro"/>
                          <a:ea typeface="Source Sans Pro"/>
                          <a:cs typeface="Source Sans Pro"/>
                          <a:sym typeface="Source Sans Pro"/>
                        </a:rPr>
                        <a:t>DVIJE BOJE D.O.O.</a:t>
                      </a:r>
                      <a:endParaRPr lang="en-US" sz="1000" b="1"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specialising in eco-furniture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development of small buildings for tourists made of solid wood</a:t>
                      </a:r>
                      <a:endParaRPr lang="en-US" sz="1000" dirty="0">
                        <a:solidFill>
                          <a:srgbClr val="000000"/>
                        </a:solidFill>
                        <a:latin typeface="Source Sans Pro"/>
                        <a:ea typeface="Source Sans Pro"/>
                        <a:cs typeface="Source Sans Pro"/>
                        <a:sym typeface="Source Sans Pro"/>
                      </a:endParaRPr>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HR</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4605973"/>
                  </a:ext>
                </a:extLst>
              </a:tr>
              <a:tr h="429898">
                <a:tc>
                  <a:txBody>
                    <a:bodyPr/>
                    <a:lstStyle/>
                    <a:p>
                      <a:pPr algn="ctr">
                        <a:lnSpc>
                          <a:spcPts val="1819"/>
                        </a:lnSpc>
                        <a:defRPr/>
                      </a:pPr>
                      <a:r>
                        <a:rPr lang="en-US" sz="1000" b="1" dirty="0">
                          <a:solidFill>
                            <a:srgbClr val="000000"/>
                          </a:solidFill>
                          <a:latin typeface="Source Sans Pro"/>
                          <a:ea typeface="Source Sans Pro"/>
                          <a:cs typeface="Source Sans Pro"/>
                          <a:sym typeface="Source Sans Pro"/>
                        </a:rPr>
                        <a:t>CASARBOR SRL</a:t>
                      </a:r>
                      <a:endParaRPr lang="en-US" sz="1000" b="1"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specialises </a:t>
                      </a:r>
                      <a:r>
                        <a:rPr lang="en-US" sz="1000" dirty="0">
                          <a:solidFill>
                            <a:srgbClr val="000000"/>
                          </a:solidFill>
                          <a:latin typeface="Source Sans Pro"/>
                          <a:ea typeface="Source Sans Pro"/>
                          <a:cs typeface="Source Sans Pro"/>
                          <a:sym typeface="Source Sans Pro"/>
                        </a:rPr>
                        <a:t>in </a:t>
                      </a:r>
                      <a:r>
                        <a:rPr lang="en-US" sz="1000" dirty="0" err="1">
                          <a:solidFill>
                            <a:srgbClr val="000000"/>
                          </a:solidFill>
                          <a:latin typeface="Source Sans Pro"/>
                          <a:ea typeface="Source Sans Pro"/>
                          <a:cs typeface="Source Sans Pro"/>
                          <a:sym typeface="Source Sans Pro"/>
                        </a:rPr>
                        <a:t>durable timber structures treated </a:t>
                      </a:r>
                      <a:r>
                        <a:rPr lang="en-US" sz="1000" dirty="0">
                          <a:solidFill>
                            <a:srgbClr val="000000"/>
                          </a:solidFill>
                          <a:latin typeface="Source Sans Pro"/>
                          <a:ea typeface="Source Sans Pro"/>
                          <a:cs typeface="Source Sans Pro"/>
                          <a:sym typeface="Source Sans Pro"/>
                        </a:rPr>
                        <a:t>with </a:t>
                      </a:r>
                      <a:r>
                        <a:rPr lang="en-US" sz="1000" dirty="0" err="1">
                          <a:solidFill>
                            <a:srgbClr val="000000"/>
                          </a:solidFill>
                          <a:latin typeface="Source Sans Pro"/>
                          <a:ea typeface="Source Sans Pro"/>
                          <a:cs typeface="Source Sans Pro"/>
                          <a:sym typeface="Source Sans Pro"/>
                        </a:rPr>
                        <a:t>advanced technologies </a:t>
                      </a:r>
                      <a:r>
                        <a:rPr lang="en-US" sz="1000" dirty="0">
                          <a:solidFill>
                            <a:srgbClr val="000000"/>
                          </a:solidFill>
                          <a:latin typeface="Source Sans Pro"/>
                          <a:ea typeface="Source Sans Pro"/>
                          <a:cs typeface="Source Sans Pro"/>
                          <a:sym typeface="Source Sans Pro"/>
                        </a:rPr>
                        <a:t>for </a:t>
                      </a:r>
                      <a:r>
                        <a:rPr lang="en-US" sz="1000" dirty="0" err="1">
                          <a:solidFill>
                            <a:srgbClr val="000000"/>
                          </a:solidFill>
                          <a:latin typeface="Source Sans Pro"/>
                          <a:ea typeface="Source Sans Pro"/>
                          <a:cs typeface="Source Sans Pro"/>
                          <a:sym typeface="Source Sans Pro"/>
                        </a:rPr>
                        <a:t>increased performance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longevity</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4601445"/>
                  </a:ext>
                </a:extLst>
              </a:tr>
              <a:tr h="429898">
                <a:tc>
                  <a:txBody>
                    <a:bodyPr/>
                    <a:lstStyle/>
                    <a:p>
                      <a:pPr algn="ctr">
                        <a:lnSpc>
                          <a:spcPts val="1819"/>
                        </a:lnSpc>
                        <a:defRPr/>
                      </a:pPr>
                      <a:r>
                        <a:rPr lang="en-US" sz="1000" b="1" dirty="0">
                          <a:solidFill>
                            <a:srgbClr val="000000"/>
                          </a:solidFill>
                          <a:latin typeface="Source Sans Pro"/>
                          <a:ea typeface="Source Sans Pro"/>
                          <a:cs typeface="Source Sans Pro"/>
                          <a:sym typeface="Source Sans Pro"/>
                        </a:rPr>
                        <a:t>MONDOIMPEX SRL</a:t>
                      </a:r>
                      <a:endParaRPr lang="en-US" sz="1000" b="1"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specialising in the production of garden furniture made of acacia wood</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330723"/>
                  </a:ext>
                </a:extLst>
              </a:tr>
              <a:tr h="417067">
                <a:tc>
                  <a:txBody>
                    <a:bodyPr/>
                    <a:lstStyle/>
                    <a:p>
                      <a:pPr algn="ctr">
                        <a:lnSpc>
                          <a:spcPts val="1679"/>
                        </a:lnSpc>
                        <a:defRPr/>
                      </a:pPr>
                      <a:r>
                        <a:rPr lang="en-US" sz="1000" b="1" dirty="0">
                          <a:solidFill>
                            <a:srgbClr val="000000"/>
                          </a:solidFill>
                          <a:latin typeface="Source Sans Pro"/>
                          <a:ea typeface="Source Sans Pro"/>
                          <a:cs typeface="Source Sans Pro"/>
                          <a:sym typeface="Source Sans Pro"/>
                        </a:rPr>
                        <a:t>BIOBUILDS SRL</a:t>
                      </a:r>
                      <a:endParaRPr lang="en-US" sz="1000" b="1"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specialises in creating environmentally friendly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innovative modular</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prefabricated homes</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6686386"/>
                  </a:ext>
                </a:extLst>
              </a:tr>
              <a:tr h="417067">
                <a:tc>
                  <a:txBody>
                    <a:bodyPr/>
                    <a:lstStyle/>
                    <a:p>
                      <a:pPr algn="ctr">
                        <a:lnSpc>
                          <a:spcPts val="1679"/>
                        </a:lnSpc>
                        <a:defRPr/>
                      </a:pPr>
                      <a:r>
                        <a:rPr lang="en-US" sz="1000" b="1" dirty="0">
                          <a:solidFill>
                            <a:srgbClr val="000000"/>
                          </a:solidFill>
                          <a:latin typeface="Source Sans Pro"/>
                          <a:ea typeface="Source Sans Pro"/>
                          <a:cs typeface="Source Sans Pro"/>
                          <a:sym typeface="Source Sans Pro"/>
                        </a:rPr>
                        <a:t>YOUR WORLD VERTICAL GARDENS</a:t>
                      </a:r>
                      <a:endParaRPr lang="en-US" sz="1000" b="1"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specialises </a:t>
                      </a:r>
                      <a:r>
                        <a:rPr lang="en-US" sz="1000" dirty="0">
                          <a:solidFill>
                            <a:srgbClr val="000000"/>
                          </a:solidFill>
                          <a:latin typeface="Source Sans Pro"/>
                          <a:ea typeface="Source Sans Pro"/>
                          <a:cs typeface="Source Sans Pro"/>
                          <a:sym typeface="Source Sans Pro"/>
                        </a:rPr>
                        <a:t>in the </a:t>
                      </a:r>
                      <a:r>
                        <a:rPr lang="en-US" sz="1000" dirty="0" err="1">
                          <a:solidFill>
                            <a:srgbClr val="000000"/>
                          </a:solidFill>
                          <a:latin typeface="Source Sans Pro"/>
                          <a:ea typeface="Source Sans Pro"/>
                          <a:cs typeface="Source Sans Pro"/>
                          <a:sym typeface="Source Sans Pro"/>
                        </a:rPr>
                        <a:t>design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maintenance of vertical gardens </a:t>
                      </a:r>
                      <a:r>
                        <a:rPr lang="en-US" sz="1000" dirty="0">
                          <a:solidFill>
                            <a:srgbClr val="000000"/>
                          </a:solidFill>
                          <a:latin typeface="Source Sans Pro"/>
                          <a:ea typeface="Source Sans Pro"/>
                          <a:cs typeface="Source Sans Pro"/>
                          <a:sym typeface="Source Sans Pro"/>
                        </a:rPr>
                        <a:t>for </a:t>
                      </a:r>
                      <a:r>
                        <a:rPr lang="en-US" sz="1000" dirty="0" err="1">
                          <a:solidFill>
                            <a:srgbClr val="000000"/>
                          </a:solidFill>
                          <a:latin typeface="Source Sans Pro"/>
                          <a:ea typeface="Source Sans Pro"/>
                          <a:cs typeface="Source Sans Pro"/>
                          <a:sym typeface="Source Sans Pro"/>
                        </a:rPr>
                        <a:t>air purification </a:t>
                      </a:r>
                      <a:r>
                        <a:rPr lang="en-US" sz="1000" dirty="0">
                          <a:solidFill>
                            <a:srgbClr val="000000"/>
                          </a:solidFill>
                          <a:latin typeface="Source Sans Pro"/>
                          <a:ea typeface="Source Sans Pro"/>
                          <a:cs typeface="Source Sans Pro"/>
                          <a:sym typeface="Source Sans Pro"/>
                        </a:rPr>
                        <a:t>for </a:t>
                      </a:r>
                      <a:r>
                        <a:rPr lang="en-US" sz="1000" dirty="0" err="1">
                          <a:solidFill>
                            <a:srgbClr val="000000"/>
                          </a:solidFill>
                          <a:latin typeface="Source Sans Pro"/>
                          <a:ea typeface="Source Sans Pro"/>
                          <a:cs typeface="Source Sans Pro"/>
                          <a:sym typeface="Source Sans Pro"/>
                        </a:rPr>
                        <a:t>office spaces</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improving urban green spaces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improving air quality </a:t>
                      </a:r>
                      <a:r>
                        <a:rPr lang="en-US" sz="1000" dirty="0">
                          <a:solidFill>
                            <a:srgbClr val="000000"/>
                          </a:solidFill>
                          <a:latin typeface="Source Sans Pro"/>
                          <a:ea typeface="Source Sans Pro"/>
                          <a:cs typeface="Source Sans Pro"/>
                          <a:sym typeface="Source Sans Pro"/>
                        </a:rPr>
                        <a:t>in </a:t>
                      </a:r>
                      <a:r>
                        <a:rPr lang="en-US" sz="1000" dirty="0" err="1">
                          <a:solidFill>
                            <a:srgbClr val="000000"/>
                          </a:solidFill>
                          <a:latin typeface="Source Sans Pro"/>
                          <a:ea typeface="Source Sans Pro"/>
                          <a:cs typeface="Source Sans Pro"/>
                          <a:sym typeface="Source Sans Pro"/>
                        </a:rPr>
                        <a:t>sustainable urban projects</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EN</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060797"/>
                  </a:ext>
                </a:extLst>
              </a:tr>
              <a:tr h="417130">
                <a:tc>
                  <a:txBody>
                    <a:bodyPr/>
                    <a:lstStyle/>
                    <a:p>
                      <a:pPr algn="ctr">
                        <a:lnSpc>
                          <a:spcPts val="1679"/>
                        </a:lnSpc>
                        <a:defRPr/>
                      </a:pPr>
                      <a:endParaRPr lang="en-US" sz="100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nzEB Clusters from the region</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Passive House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Furniture Cluster</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638116"/>
                  </a:ext>
                </a:extLst>
              </a:tr>
            </a:tbl>
          </a:graphicData>
        </a:graphic>
      </p:graphicFrame>
      <p:sp>
        <p:nvSpPr>
          <p:cNvPr id="5" name="Titolo 1">
            <a:extLst>
              <a:ext uri="{FF2B5EF4-FFF2-40B4-BE49-F238E27FC236}">
                <a16:creationId xmlns:a16="http://schemas.microsoft.com/office/drawing/2014/main" id="{AEC69B47-7161-D178-F472-38310EFB5610}"/>
              </a:ext>
            </a:extLst>
          </p:cNvPr>
          <p:cNvSpPr txBox="1">
            <a:spLocks/>
          </p:cNvSpPr>
          <p:nvPr/>
        </p:nvSpPr>
        <p:spPr>
          <a:xfrm>
            <a:off x="2021840" y="512112"/>
            <a:ext cx="8046721"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l-SI" sz="2400"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VALUE LINKS</a:t>
            </a:r>
            <a:r>
              <a:rPr lang="sl-SI" sz="2400" b="1" dirty="0">
                <a:solidFill>
                  <a:schemeClr val="accent5">
                    <a:lumMod val="50000"/>
                  </a:schemeClr>
                </a:solidFill>
                <a:latin typeface="Source Sans Pro Light" panose="020B0403030403020204" pitchFamily="34" charset="0"/>
                <a:ea typeface="Source Sans Pro Light" panose="020B0403030403020204" pitchFamily="34" charset="0"/>
                <a:cs typeface="Open Sans Bold"/>
                <a:sym typeface="Open Sans Bold"/>
              </a:rPr>
              <a:t> ∙Proposal </a:t>
            </a:r>
            <a:r>
              <a:rPr lang="sl-SI" sz="2400" b="1" dirty="0">
                <a:solidFill>
                  <a:schemeClr val="accent5">
                    <a:lumMod val="50000"/>
                  </a:schemeClr>
                </a:solidFill>
                <a:latin typeface="Source Sans Pro SemiBold" panose="020B0603030403020204" pitchFamily="34" charset="0"/>
                <a:ea typeface="Source Sans Pro SemiBold" panose="020B0603030403020204" pitchFamily="34" charset="0"/>
                <a:cs typeface="Open Sans Bold"/>
                <a:sym typeface="Open Sans Bold"/>
              </a:rPr>
              <a:t>1:</a:t>
            </a:r>
            <a:endParaRPr lang="en-US" sz="2400" dirty="0">
              <a:solidFill>
                <a:schemeClr val="accent5">
                  <a:lumMod val="50000"/>
                </a:schemeClr>
              </a:solidFill>
              <a:latin typeface="Source Sans Pro SemiBold" panose="020B0603030403020204" pitchFamily="34" charset="0"/>
              <a:ea typeface="Source Sans Pro SemiBold" panose="020B0603030403020204" pitchFamily="34" charset="0"/>
              <a:cs typeface="Open Sans"/>
              <a:sym typeface="Open Sans"/>
            </a:endParaRPr>
          </a:p>
          <a:p>
            <a:pPr marL="171450" indent="-171450" algn="r">
              <a:buFont typeface="Arial" panose="020B0604020202020204" pitchFamily="34" charset="0"/>
              <a:buChar char="•"/>
            </a:pPr>
            <a:r>
              <a:rPr lang="sv-SE"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rPr>
              <a:t>The modular timber and eco-construction value chain</a:t>
            </a:r>
            <a:endParaRPr lang="sl-SI"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endParaRPr>
          </a:p>
          <a:p>
            <a:pPr algn="r"/>
            <a:endParaRPr lang="it-IT" sz="4200" dirty="0">
              <a:solidFill>
                <a:srgbClr val="368033"/>
              </a:solidFill>
              <a:latin typeface="Source Sans Pro SemiBold" panose="020B0603030403020204" pitchFamily="34" charset="0"/>
              <a:ea typeface="Source Sans Pro SemiBold" panose="020B0603030403020204" pitchFamily="34" charset="0"/>
            </a:endParaRPr>
          </a:p>
        </p:txBody>
      </p:sp>
      <p:pic>
        <p:nvPicPr>
          <p:cNvPr id="3" name="Picture 2">
            <a:extLst>
              <a:ext uri="{FF2B5EF4-FFF2-40B4-BE49-F238E27FC236}">
                <a16:creationId xmlns:a16="http://schemas.microsoft.com/office/drawing/2014/main" id="{12278CC1-85B7-A7F5-F2FB-C3B406FF6F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462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6" descr="Immagine che contiene Elementi grafici, Carattere, grafica, logo&#10;&#10;Descrizione generata automaticamente">
            <a:extLst>
              <a:ext uri="{FF2B5EF4-FFF2-40B4-BE49-F238E27FC236}">
                <a16:creationId xmlns:a16="http://schemas.microsoft.com/office/drawing/2014/main" id="{AB68AB6D-CC3D-2EE1-0C66-018982C3E5E8}"/>
              </a:ext>
            </a:extLst>
          </p:cNvPr>
          <p:cNvPicPr>
            <a:picLocks noChangeAspect="1"/>
          </p:cNvPicPr>
          <p:nvPr/>
        </p:nvPicPr>
        <p:blipFill>
          <a:blip r:embed="rId2"/>
          <a:stretch>
            <a:fillRect/>
          </a:stretch>
        </p:blipFill>
        <p:spPr>
          <a:xfrm>
            <a:off x="10494148" y="435059"/>
            <a:ext cx="1240973" cy="799448"/>
          </a:xfrm>
          <a:prstGeom prst="rect">
            <a:avLst/>
          </a:prstGeom>
        </p:spPr>
      </p:pic>
      <p:graphicFrame>
        <p:nvGraphicFramePr>
          <p:cNvPr id="3" name="Tabela 2">
            <a:extLst>
              <a:ext uri="{FF2B5EF4-FFF2-40B4-BE49-F238E27FC236}">
                <a16:creationId xmlns:a16="http://schemas.microsoft.com/office/drawing/2014/main" id="{3BAC56D0-F150-2C49-C0B3-B90C8B187825}"/>
              </a:ext>
            </a:extLst>
          </p:cNvPr>
          <p:cNvGraphicFramePr>
            <a:graphicFrameLocks noGrp="1"/>
          </p:cNvGraphicFramePr>
          <p:nvPr>
            <p:extLst>
              <p:ext uri="{D42A27DB-BD31-4B8C-83A1-F6EECF244321}">
                <p14:modId xmlns:p14="http://schemas.microsoft.com/office/powerpoint/2010/main" val="1031771824"/>
              </p:ext>
            </p:extLst>
          </p:nvPr>
        </p:nvGraphicFramePr>
        <p:xfrm>
          <a:off x="887767" y="1472695"/>
          <a:ext cx="9180794" cy="5258068"/>
        </p:xfrm>
        <a:graphic>
          <a:graphicData uri="http://schemas.openxmlformats.org/drawingml/2006/table">
            <a:tbl>
              <a:tblPr/>
              <a:tblGrid>
                <a:gridCol w="1604262">
                  <a:extLst>
                    <a:ext uri="{9D8B030D-6E8A-4147-A177-3AD203B41FA5}">
                      <a16:colId xmlns:a16="http://schemas.microsoft.com/office/drawing/2014/main" val="2213978442"/>
                    </a:ext>
                  </a:extLst>
                </a:gridCol>
                <a:gridCol w="6806825">
                  <a:extLst>
                    <a:ext uri="{9D8B030D-6E8A-4147-A177-3AD203B41FA5}">
                      <a16:colId xmlns:a16="http://schemas.microsoft.com/office/drawing/2014/main" val="3639535402"/>
                    </a:ext>
                  </a:extLst>
                </a:gridCol>
                <a:gridCol w="769707">
                  <a:extLst>
                    <a:ext uri="{9D8B030D-6E8A-4147-A177-3AD203B41FA5}">
                      <a16:colId xmlns:a16="http://schemas.microsoft.com/office/drawing/2014/main" val="1323981309"/>
                    </a:ext>
                  </a:extLst>
                </a:gridCol>
              </a:tblGrid>
              <a:tr h="413635">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COMPANY'S NAME</a:t>
                      </a:r>
                      <a:endParaRPr lang="en-US" sz="100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DESCRIPTION</a:t>
                      </a:r>
                      <a:endParaRPr lang="en-US" sz="100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COUNTRY</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396976"/>
                  </a:ext>
                </a:extLst>
              </a:tr>
              <a:tr h="413635">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SAAX D.O.O.</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sl-SI" sz="1000" dirty="0">
                          <a:solidFill>
                            <a:srgbClr val="000000"/>
                          </a:solidFill>
                          <a:latin typeface="Source Sans Pro"/>
                          <a:ea typeface="Source Sans Pro"/>
                          <a:cs typeface="Source Sans Pro"/>
                          <a:sym typeface="Source Sans Pro"/>
                        </a:rPr>
                        <a:t>specialising</a:t>
                      </a:r>
                      <a:r>
                        <a:rPr lang="en-US" sz="1000" dirty="0" err="1">
                          <a:solidFill>
                            <a:srgbClr val="000000"/>
                          </a:solidFill>
                          <a:latin typeface="Source Sans Pro"/>
                          <a:ea typeface="Source Sans Pro"/>
                          <a:cs typeface="Source Sans Pro"/>
                          <a:sym typeface="Source Sans Pro"/>
                        </a:rPr>
                        <a:t> in architectural design</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presenting EcoCocon's sustainable straw-based building system</a:t>
                      </a:r>
                      <a:endParaRPr lang="en-US" sz="1000" dirty="0">
                        <a:solidFill>
                          <a:srgbClr val="000000"/>
                        </a:solidFill>
                        <a:latin typeface="Source Sans Pro"/>
                        <a:ea typeface="Source Sans Pro"/>
                        <a:cs typeface="Source Sans Pro"/>
                        <a:sym typeface="Source Sans Pro"/>
                      </a:endParaRPr>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SI</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2907420"/>
                  </a:ext>
                </a:extLst>
              </a:tr>
              <a:tr h="408679">
                <a:tc>
                  <a:txBody>
                    <a:bodyPr/>
                    <a:lstStyle/>
                    <a:p>
                      <a:pPr algn="ctr">
                        <a:lnSpc>
                          <a:spcPts val="1679"/>
                        </a:lnSpc>
                        <a:defRPr/>
                      </a:pPr>
                      <a:r>
                        <a:rPr lang="en-US" sz="1000" b="1" dirty="0">
                          <a:solidFill>
                            <a:srgbClr val="000000"/>
                          </a:solidFill>
                          <a:latin typeface="Source Sans Pro Bold"/>
                          <a:ea typeface="Source Sans Pro Bold"/>
                          <a:cs typeface="Source Sans Pro Bold"/>
                          <a:sym typeface="Source Sans Pro Bold"/>
                        </a:rPr>
                        <a:t>VEPLAS D.D.</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sl-SI" sz="1000" dirty="0">
                          <a:solidFill>
                            <a:srgbClr val="000000"/>
                          </a:solidFill>
                          <a:latin typeface="Source Sans Pro"/>
                          <a:ea typeface="Source Sans Pro"/>
                          <a:cs typeface="Source Sans Pro"/>
                          <a:sym typeface="Source Sans Pro"/>
                        </a:rPr>
                        <a:t>specialises</a:t>
                      </a:r>
                      <a:r>
                        <a:rPr lang="it-IT" sz="1000" dirty="0" err="1">
                          <a:solidFill>
                            <a:srgbClr val="000000"/>
                          </a:solidFill>
                          <a:latin typeface="Source Sans Pro"/>
                          <a:ea typeface="Source Sans Pro"/>
                          <a:cs typeface="Source Sans Pro"/>
                          <a:sym typeface="Source Sans Pro"/>
                        </a:rPr>
                        <a:t> in the manufacture of composite products </a:t>
                      </a:r>
                      <a:r>
                        <a:rPr lang="it-IT" sz="1000" dirty="0">
                          <a:solidFill>
                            <a:srgbClr val="000000"/>
                          </a:solidFill>
                          <a:latin typeface="Source Sans Pro"/>
                          <a:ea typeface="Source Sans Pro"/>
                          <a:cs typeface="Source Sans Pro"/>
                          <a:sym typeface="Source Sans Pro"/>
                        </a:rPr>
                        <a:t>and is </a:t>
                      </a:r>
                      <a:r>
                        <a:rPr lang="it-IT" sz="1000" dirty="0" err="1">
                          <a:solidFill>
                            <a:srgbClr val="000000"/>
                          </a:solidFill>
                          <a:latin typeface="Source Sans Pro"/>
                          <a:ea typeface="Source Sans Pro"/>
                          <a:cs typeface="Source Sans Pro"/>
                          <a:sym typeface="Source Sans Pro"/>
                        </a:rPr>
                        <a:t>an innovator </a:t>
                      </a:r>
                      <a:r>
                        <a:rPr lang="it-IT" sz="1000" dirty="0">
                          <a:solidFill>
                            <a:srgbClr val="000000"/>
                          </a:solidFill>
                          <a:latin typeface="Source Sans Pro"/>
                          <a:ea typeface="Source Sans Pro"/>
                          <a:cs typeface="Source Sans Pro"/>
                          <a:sym typeface="Source Sans Pro"/>
                        </a:rPr>
                        <a:t>in </a:t>
                      </a:r>
                      <a:r>
                        <a:rPr lang="it-IT" sz="1000" dirty="0" err="1">
                          <a:solidFill>
                            <a:srgbClr val="000000"/>
                          </a:solidFill>
                          <a:latin typeface="Source Sans Pro"/>
                          <a:ea typeface="Source Sans Pro"/>
                          <a:cs typeface="Source Sans Pro"/>
                          <a:sym typeface="Source Sans Pro"/>
                        </a:rPr>
                        <a:t>research </a:t>
                      </a:r>
                      <a:r>
                        <a:rPr lang="it-IT" sz="1000" dirty="0">
                          <a:solidFill>
                            <a:srgbClr val="000000"/>
                          </a:solidFill>
                          <a:latin typeface="Source Sans Pro"/>
                          <a:ea typeface="Source Sans Pro"/>
                          <a:cs typeface="Source Sans Pro"/>
                          <a:sym typeface="Source Sans Pro"/>
                        </a:rPr>
                        <a:t>and </a:t>
                      </a:r>
                      <a:r>
                        <a:rPr lang="it-IT" sz="1000" dirty="0" err="1">
                          <a:solidFill>
                            <a:srgbClr val="000000"/>
                          </a:solidFill>
                          <a:latin typeface="Source Sans Pro"/>
                          <a:ea typeface="Source Sans Pro"/>
                          <a:cs typeface="Source Sans Pro"/>
                          <a:sym typeface="Source Sans Pro"/>
                        </a:rPr>
                        <a:t>development</a:t>
                      </a:r>
                      <a:endParaRPr lang="it-IT" sz="1000" dirty="0">
                        <a:solidFill>
                          <a:srgbClr val="000000"/>
                        </a:solidFill>
                        <a:latin typeface="Source Sans Pro"/>
                        <a:ea typeface="Source Sans Pro"/>
                        <a:cs typeface="Source Sans Pro"/>
                        <a:sym typeface="Source Sans Pro"/>
                      </a:endParaRPr>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SI</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541379"/>
                  </a:ext>
                </a:extLst>
              </a:tr>
              <a:tr h="424389">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ARUNDO BIOENERGY KFT</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specialises in sustainable building materials</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using </a:t>
                      </a:r>
                      <a:r>
                        <a:rPr lang="en-US" sz="1000" dirty="0">
                          <a:solidFill>
                            <a:srgbClr val="000000"/>
                          </a:solidFill>
                          <a:latin typeface="Source Sans Pro"/>
                          <a:ea typeface="Source Sans Pro"/>
                          <a:cs typeface="Source Sans Pro"/>
                          <a:sym typeface="Source Sans Pro"/>
                        </a:rPr>
                        <a:t>Arundo </a:t>
                      </a:r>
                      <a:r>
                        <a:rPr lang="en-US" sz="1000" dirty="0" err="1">
                          <a:solidFill>
                            <a:srgbClr val="000000"/>
                          </a:solidFill>
                          <a:latin typeface="Source Sans Pro"/>
                          <a:ea typeface="Source Sans Pro"/>
                          <a:cs typeface="Source Sans Pro"/>
                          <a:sym typeface="Source Sans Pro"/>
                        </a:rPr>
                        <a:t>Donax </a:t>
                      </a:r>
                      <a:r>
                        <a:rPr lang="en-US" sz="1000" dirty="0">
                          <a:solidFill>
                            <a:srgbClr val="000000"/>
                          </a:solidFill>
                          <a:latin typeface="Source Sans Pro"/>
                          <a:ea typeface="Source Sans Pro"/>
                          <a:cs typeface="Source Sans Pro"/>
                          <a:sym typeface="Source Sans Pro"/>
                        </a:rPr>
                        <a:t>(</a:t>
                      </a:r>
                      <a:r>
                        <a:rPr lang="en-US" sz="1000" dirty="0" err="1">
                          <a:solidFill>
                            <a:srgbClr val="000000"/>
                          </a:solidFill>
                          <a:latin typeface="Source Sans Pro"/>
                          <a:ea typeface="Source Sans Pro"/>
                          <a:cs typeface="Source Sans Pro"/>
                          <a:sym typeface="Source Sans Pro"/>
                        </a:rPr>
                        <a:t>giant reed</a:t>
                      </a:r>
                      <a:r>
                        <a:rPr lang="en-US" sz="1000" dirty="0">
                          <a:solidFill>
                            <a:srgbClr val="000000"/>
                          </a:solidFill>
                          <a:latin typeface="Source Sans Pro"/>
                          <a:ea typeface="Source Sans Pro"/>
                          <a:cs typeface="Source Sans Pro"/>
                          <a:sym typeface="Source Sans Pro"/>
                        </a:rPr>
                        <a:t>), which </a:t>
                      </a:r>
                      <a:r>
                        <a:rPr lang="en-US" sz="1000" dirty="0" err="1">
                          <a:solidFill>
                            <a:srgbClr val="000000"/>
                          </a:solidFill>
                          <a:latin typeface="Source Sans Pro"/>
                          <a:ea typeface="Source Sans Pro"/>
                          <a:cs typeface="Source Sans Pro"/>
                          <a:sym typeface="Source Sans Pro"/>
                        </a:rPr>
                        <a:t>grows on poor quality soil </a:t>
                      </a:r>
                      <a:r>
                        <a:rPr lang="en-US" sz="1000" dirty="0">
                          <a:solidFill>
                            <a:srgbClr val="000000"/>
                          </a:solidFill>
                          <a:latin typeface="Source Sans Pro"/>
                          <a:ea typeface="Source Sans Pro"/>
                          <a:cs typeface="Source Sans Pro"/>
                          <a:sym typeface="Source Sans Pro"/>
                        </a:rPr>
                        <a:t>to </a:t>
                      </a:r>
                      <a:r>
                        <a:rPr lang="en-US" sz="1000" dirty="0" err="1">
                          <a:solidFill>
                            <a:srgbClr val="000000"/>
                          </a:solidFill>
                          <a:latin typeface="Source Sans Pro"/>
                          <a:ea typeface="Source Sans Pro"/>
                          <a:cs typeface="Source Sans Pro"/>
                          <a:sym typeface="Source Sans Pro"/>
                        </a:rPr>
                        <a:t>produce environmentally friendly building products</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HU</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135191"/>
                  </a:ext>
                </a:extLst>
              </a:tr>
              <a:tr h="424389">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HEMP COOPERATIVE S.R.O.</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specialises </a:t>
                      </a:r>
                      <a:r>
                        <a:rPr lang="en-US" sz="1000" dirty="0">
                          <a:solidFill>
                            <a:srgbClr val="000000"/>
                          </a:solidFill>
                          <a:latin typeface="Source Sans Pro"/>
                          <a:ea typeface="Source Sans Pro"/>
                          <a:cs typeface="Source Sans Pro"/>
                          <a:sym typeface="Source Sans Pro"/>
                        </a:rPr>
                        <a:t>in </a:t>
                      </a:r>
                      <a:r>
                        <a:rPr lang="en-US" sz="1000" dirty="0" err="1">
                          <a:solidFill>
                            <a:srgbClr val="000000"/>
                          </a:solidFill>
                          <a:latin typeface="Source Sans Pro"/>
                          <a:ea typeface="Source Sans Pro"/>
                          <a:cs typeface="Source Sans Pro"/>
                          <a:sym typeface="Source Sans Pro"/>
                        </a:rPr>
                        <a:t>innovative hemp-based </a:t>
                      </a:r>
                      <a:r>
                        <a:rPr lang="en-US" sz="1000" dirty="0">
                          <a:solidFill>
                            <a:srgbClr val="000000"/>
                          </a:solidFill>
                          <a:latin typeface="Source Sans Pro"/>
                          <a:ea typeface="Source Sans Pro"/>
                          <a:cs typeface="Source Sans Pro"/>
                          <a:sym typeface="Source Sans Pro"/>
                        </a:rPr>
                        <a:t>solutions, </a:t>
                      </a:r>
                      <a:r>
                        <a:rPr lang="en-US" sz="1000" dirty="0" err="1">
                          <a:solidFill>
                            <a:srgbClr val="000000"/>
                          </a:solidFill>
                          <a:latin typeface="Source Sans Pro"/>
                          <a:ea typeface="Source Sans Pro"/>
                          <a:cs typeface="Source Sans Pro"/>
                          <a:sym typeface="Source Sans Pro"/>
                        </a:rPr>
                        <a:t>developing hemp composting plates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mobile decorticators </a:t>
                      </a:r>
                      <a:r>
                        <a:rPr lang="en-US" sz="1000" dirty="0">
                          <a:solidFill>
                            <a:srgbClr val="000000"/>
                          </a:solidFill>
                          <a:latin typeface="Source Sans Pro"/>
                          <a:ea typeface="Source Sans Pro"/>
                          <a:cs typeface="Source Sans Pro"/>
                          <a:sym typeface="Source Sans Pro"/>
                        </a:rPr>
                        <a:t>for the </a:t>
                      </a:r>
                      <a:r>
                        <a:rPr lang="en-US" sz="1000" dirty="0" err="1">
                          <a:solidFill>
                            <a:srgbClr val="000000"/>
                          </a:solidFill>
                          <a:latin typeface="Source Sans Pro"/>
                          <a:ea typeface="Source Sans Pro"/>
                          <a:cs typeface="Source Sans Pro"/>
                          <a:sym typeface="Source Sans Pro"/>
                        </a:rPr>
                        <a:t>efficient post-harvest processing of hemp stalks</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SK</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039382"/>
                  </a:ext>
                </a:extLst>
              </a:tr>
              <a:tr h="413635">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B&amp;G FAMILY INNOVATION SRL</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specialises </a:t>
                      </a:r>
                      <a:r>
                        <a:rPr lang="en-US" sz="1000" dirty="0">
                          <a:solidFill>
                            <a:srgbClr val="000000"/>
                          </a:solidFill>
                          <a:latin typeface="Source Sans Pro"/>
                          <a:ea typeface="Source Sans Pro"/>
                          <a:cs typeface="Source Sans Pro"/>
                          <a:sym typeface="Source Sans Pro"/>
                        </a:rPr>
                        <a:t>in </a:t>
                      </a:r>
                      <a:r>
                        <a:rPr lang="en-US" sz="1000" dirty="0" err="1">
                          <a:solidFill>
                            <a:srgbClr val="000000"/>
                          </a:solidFill>
                          <a:latin typeface="Source Sans Pro"/>
                          <a:ea typeface="Source Sans Pro"/>
                          <a:cs typeface="Source Sans Pro"/>
                          <a:sym typeface="Source Sans Pro"/>
                        </a:rPr>
                        <a:t>natural </a:t>
                      </a:r>
                      <a:r>
                        <a:rPr lang="en-US" sz="1000" dirty="0">
                          <a:solidFill>
                            <a:srgbClr val="000000"/>
                          </a:solidFill>
                          <a:latin typeface="Source Sans Pro"/>
                          <a:ea typeface="Source Sans Pro"/>
                          <a:cs typeface="Source Sans Pro"/>
                          <a:sym typeface="Source Sans Pro"/>
                        </a:rPr>
                        <a:t>mushroom </a:t>
                      </a:r>
                      <a:r>
                        <a:rPr lang="en-US" sz="1000" dirty="0" err="1">
                          <a:solidFill>
                            <a:srgbClr val="000000"/>
                          </a:solidFill>
                          <a:latin typeface="Source Sans Pro"/>
                          <a:ea typeface="Source Sans Pro"/>
                          <a:cs typeface="Source Sans Pro"/>
                          <a:sym typeface="Source Sans Pro"/>
                        </a:rPr>
                        <a:t>cultivation</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offering sustainable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quality products</a:t>
                      </a:r>
                      <a:endParaRPr lang="en-US" sz="1000" dirty="0">
                        <a:solidFill>
                          <a:srgbClr val="000000"/>
                        </a:solidFill>
                        <a:latin typeface="Source Sans Pro"/>
                        <a:ea typeface="Source Sans Pro"/>
                        <a:cs typeface="Source Sans Pro"/>
                        <a:sym typeface="Source Sans Pro"/>
                      </a:endParaRPr>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5963108"/>
                  </a:ext>
                </a:extLst>
              </a:tr>
              <a:tr h="413635">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BAR-AT SYSTEM SRL</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specialises </a:t>
                      </a:r>
                      <a:r>
                        <a:rPr lang="en-US" sz="1000" dirty="0">
                          <a:solidFill>
                            <a:srgbClr val="000000"/>
                          </a:solidFill>
                          <a:latin typeface="Source Sans Pro"/>
                          <a:ea typeface="Source Sans Pro"/>
                          <a:cs typeface="Source Sans Pro"/>
                          <a:sym typeface="Source Sans Pro"/>
                        </a:rPr>
                        <a:t>in the </a:t>
                      </a:r>
                      <a:r>
                        <a:rPr lang="en-US" sz="1000" dirty="0" err="1">
                          <a:solidFill>
                            <a:srgbClr val="000000"/>
                          </a:solidFill>
                          <a:latin typeface="Source Sans Pro"/>
                          <a:ea typeface="Source Sans Pro"/>
                          <a:cs typeface="Source Sans Pro"/>
                          <a:sym typeface="Source Sans Pro"/>
                        </a:rPr>
                        <a:t>construction of environmentally friendly homes </a:t>
                      </a:r>
                      <a:r>
                        <a:rPr lang="en-US" sz="1000" dirty="0">
                          <a:solidFill>
                            <a:srgbClr val="000000"/>
                          </a:solidFill>
                          <a:latin typeface="Source Sans Pro"/>
                          <a:ea typeface="Source Sans Pro"/>
                          <a:cs typeface="Source Sans Pro"/>
                          <a:sym typeface="Source Sans Pro"/>
                        </a:rPr>
                        <a:t>with </a:t>
                      </a:r>
                      <a:r>
                        <a:rPr lang="en-US" sz="1000" dirty="0" err="1">
                          <a:solidFill>
                            <a:srgbClr val="000000"/>
                          </a:solidFill>
                          <a:latin typeface="Source Sans Pro"/>
                          <a:ea typeface="Source Sans Pro"/>
                          <a:cs typeface="Source Sans Pro"/>
                          <a:sym typeface="Source Sans Pro"/>
                        </a:rPr>
                        <a:t>thermal insulation systems made of cellulose fibre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glass mineral wool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wood fibres</a:t>
                      </a:r>
                      <a:endParaRPr lang="en-US" sz="1000" dirty="0">
                        <a:solidFill>
                          <a:srgbClr val="000000"/>
                        </a:solidFill>
                        <a:latin typeface="Source Sans Pro"/>
                        <a:ea typeface="Source Sans Pro"/>
                        <a:cs typeface="Source Sans Pro"/>
                        <a:sym typeface="Source Sans Pro"/>
                      </a:endParaRPr>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9002061"/>
                  </a:ext>
                </a:extLst>
              </a:tr>
              <a:tr h="408679">
                <a:tc>
                  <a:txBody>
                    <a:bodyPr/>
                    <a:lstStyle/>
                    <a:p>
                      <a:pPr algn="ctr">
                        <a:lnSpc>
                          <a:spcPts val="1679"/>
                        </a:lnSpc>
                        <a:defRPr/>
                      </a:pPr>
                      <a:r>
                        <a:rPr lang="en-US" sz="1000" b="1" dirty="0">
                          <a:solidFill>
                            <a:srgbClr val="000000"/>
                          </a:solidFill>
                          <a:latin typeface="Source Sans Pro Bold"/>
                          <a:ea typeface="Source Sans Pro Bold"/>
                          <a:cs typeface="Source Sans Pro Bold"/>
                          <a:sym typeface="Source Sans Pro Bold"/>
                        </a:rPr>
                        <a:t>ECO LIVING PROJECT SRL</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specialising </a:t>
                      </a:r>
                      <a:r>
                        <a:rPr lang="en-US" sz="1000" dirty="0">
                          <a:solidFill>
                            <a:srgbClr val="000000"/>
                          </a:solidFill>
                          <a:latin typeface="Source Sans Pro"/>
                          <a:ea typeface="Source Sans Pro"/>
                          <a:cs typeface="Source Sans Pro"/>
                          <a:sym typeface="Source Sans Pro"/>
                        </a:rPr>
                        <a:t>in </a:t>
                      </a:r>
                      <a:r>
                        <a:rPr lang="en-US" sz="1000" dirty="0" err="1">
                          <a:solidFill>
                            <a:srgbClr val="000000"/>
                          </a:solidFill>
                          <a:latin typeface="Source Sans Pro"/>
                          <a:ea typeface="Source Sans Pro"/>
                          <a:cs typeface="Source Sans Pro"/>
                          <a:sym typeface="Source Sans Pro"/>
                        </a:rPr>
                        <a:t>natural clay-based plaster </a:t>
                      </a:r>
                      <a:r>
                        <a:rPr lang="en-US" sz="1000" dirty="0">
                          <a:solidFill>
                            <a:srgbClr val="000000"/>
                          </a:solidFill>
                          <a:latin typeface="Source Sans Pro"/>
                          <a:ea typeface="Source Sans Pro"/>
                          <a:cs typeface="Source Sans Pro"/>
                          <a:sym typeface="Source Sans Pro"/>
                        </a:rPr>
                        <a:t>solutions</a:t>
                      </a:r>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737108"/>
                  </a:ext>
                </a:extLst>
              </a:tr>
              <a:tr h="408679">
                <a:tc>
                  <a:txBody>
                    <a:bodyPr/>
                    <a:lstStyle/>
                    <a:p>
                      <a:pPr algn="ctr">
                        <a:lnSpc>
                          <a:spcPts val="1679"/>
                        </a:lnSpc>
                        <a:defRPr/>
                      </a:pP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nzEB Clusters from the region</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Passive houses</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0682201"/>
                  </a:ext>
                </a:extLst>
              </a:tr>
            </a:tbl>
          </a:graphicData>
        </a:graphic>
      </p:graphicFrame>
      <p:sp>
        <p:nvSpPr>
          <p:cNvPr id="4" name="Titolo 1">
            <a:extLst>
              <a:ext uri="{FF2B5EF4-FFF2-40B4-BE49-F238E27FC236}">
                <a16:creationId xmlns:a16="http://schemas.microsoft.com/office/drawing/2014/main" id="{2AA1BF66-668D-17F4-2B64-277090467B0C}"/>
              </a:ext>
            </a:extLst>
          </p:cNvPr>
          <p:cNvSpPr txBox="1">
            <a:spLocks/>
          </p:cNvSpPr>
          <p:nvPr/>
        </p:nvSpPr>
        <p:spPr>
          <a:xfrm>
            <a:off x="2021840" y="512112"/>
            <a:ext cx="8046721"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l-SI" sz="2400"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VALUE LINKS</a:t>
            </a:r>
            <a:r>
              <a:rPr lang="sl-SI" sz="2400" b="1" dirty="0">
                <a:solidFill>
                  <a:schemeClr val="accent5">
                    <a:lumMod val="50000"/>
                  </a:schemeClr>
                </a:solidFill>
                <a:latin typeface="Source Sans Pro Light" panose="020B0403030403020204" pitchFamily="34" charset="0"/>
                <a:ea typeface="Source Sans Pro Light" panose="020B0403030403020204" pitchFamily="34" charset="0"/>
                <a:cs typeface="Open Sans Bold"/>
                <a:sym typeface="Open Sans Bold"/>
              </a:rPr>
              <a:t> ∙Proposal </a:t>
            </a:r>
            <a:r>
              <a:rPr lang="sl-SI" sz="2400" b="1" dirty="0">
                <a:solidFill>
                  <a:schemeClr val="accent5">
                    <a:lumMod val="50000"/>
                  </a:schemeClr>
                </a:solidFill>
                <a:latin typeface="Source Sans Pro SemiBold" panose="020B0603030403020204" pitchFamily="34" charset="0"/>
                <a:ea typeface="Source Sans Pro SemiBold" panose="020B0603030403020204" pitchFamily="34" charset="0"/>
                <a:cs typeface="Open Sans Bold"/>
                <a:sym typeface="Open Sans Bold"/>
              </a:rPr>
              <a:t>2:</a:t>
            </a:r>
            <a:endParaRPr lang="en-US" sz="2400" dirty="0">
              <a:solidFill>
                <a:schemeClr val="accent5">
                  <a:lumMod val="50000"/>
                </a:schemeClr>
              </a:solidFill>
              <a:latin typeface="Source Sans Pro SemiBold" panose="020B0603030403020204" pitchFamily="34" charset="0"/>
              <a:ea typeface="Source Sans Pro SemiBold" panose="020B0603030403020204" pitchFamily="34" charset="0"/>
              <a:cs typeface="Open Sans"/>
              <a:sym typeface="Open Sans"/>
            </a:endParaRPr>
          </a:p>
          <a:p>
            <a:pPr marL="171450" indent="-171450" algn="r">
              <a:buFont typeface="Arial" panose="020B0604020202020204" pitchFamily="34" charset="0"/>
              <a:buChar char="•"/>
            </a:pPr>
            <a:r>
              <a:rPr lang="en-US" sz="2400" spc="60" dirty="0" err="1">
                <a:solidFill>
                  <a:srgbClr val="92D050"/>
                </a:solidFill>
                <a:latin typeface="Source Sans Pro SemiBold" panose="020B0603030403020204" pitchFamily="34" charset="0"/>
                <a:ea typeface="Source Sans Pro SemiBold" panose="020B0603030403020204" pitchFamily="34" charset="0"/>
                <a:cs typeface="Open Sans"/>
                <a:sym typeface="Source Sans Pro"/>
              </a:rPr>
              <a:t>Sustainable insulation value chain</a:t>
            </a:r>
            <a:endParaRPr lang="sl-SI"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endParaRPr>
          </a:p>
          <a:p>
            <a:pPr algn="r"/>
            <a:endParaRPr lang="it-IT" sz="4200" dirty="0">
              <a:solidFill>
                <a:srgbClr val="368033"/>
              </a:solidFill>
              <a:latin typeface="Source Sans Pro SemiBold" panose="020B0603030403020204" pitchFamily="34" charset="0"/>
              <a:ea typeface="Source Sans Pro SemiBold" panose="020B0603030403020204" pitchFamily="34" charset="0"/>
            </a:endParaRPr>
          </a:p>
        </p:txBody>
      </p:sp>
      <p:pic>
        <p:nvPicPr>
          <p:cNvPr id="5" name="Picture 2">
            <a:extLst>
              <a:ext uri="{FF2B5EF4-FFF2-40B4-BE49-F238E27FC236}">
                <a16:creationId xmlns:a16="http://schemas.microsoft.com/office/drawing/2014/main" id="{540D0D65-9E88-29E8-B95C-232FC40793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011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6" descr="Immagine che contiene Elementi grafici, Carattere, grafica, logo&#10;&#10;Descrizione generata automaticamente">
            <a:extLst>
              <a:ext uri="{FF2B5EF4-FFF2-40B4-BE49-F238E27FC236}">
                <a16:creationId xmlns:a16="http://schemas.microsoft.com/office/drawing/2014/main" id="{CCF21E02-E5CA-6C6B-309F-7725AE3BA97B}"/>
              </a:ext>
            </a:extLst>
          </p:cNvPr>
          <p:cNvPicPr>
            <a:picLocks noChangeAspect="1"/>
          </p:cNvPicPr>
          <p:nvPr/>
        </p:nvPicPr>
        <p:blipFill>
          <a:blip r:embed="rId2"/>
          <a:stretch>
            <a:fillRect/>
          </a:stretch>
        </p:blipFill>
        <p:spPr>
          <a:xfrm>
            <a:off x="10494148" y="435059"/>
            <a:ext cx="1240973" cy="799448"/>
          </a:xfrm>
          <a:prstGeom prst="rect">
            <a:avLst/>
          </a:prstGeom>
        </p:spPr>
      </p:pic>
      <p:graphicFrame>
        <p:nvGraphicFramePr>
          <p:cNvPr id="3" name="Tabela 2">
            <a:extLst>
              <a:ext uri="{FF2B5EF4-FFF2-40B4-BE49-F238E27FC236}">
                <a16:creationId xmlns:a16="http://schemas.microsoft.com/office/drawing/2014/main" id="{AF1AD460-1438-D6F3-32FE-4C709FC95BD3}"/>
              </a:ext>
            </a:extLst>
          </p:cNvPr>
          <p:cNvGraphicFramePr>
            <a:graphicFrameLocks noGrp="1"/>
          </p:cNvGraphicFramePr>
          <p:nvPr>
            <p:extLst>
              <p:ext uri="{D42A27DB-BD31-4B8C-83A1-F6EECF244321}">
                <p14:modId xmlns:p14="http://schemas.microsoft.com/office/powerpoint/2010/main" val="4083732839"/>
              </p:ext>
            </p:extLst>
          </p:nvPr>
        </p:nvGraphicFramePr>
        <p:xfrm>
          <a:off x="908089" y="1234507"/>
          <a:ext cx="9079192" cy="5503074"/>
        </p:xfrm>
        <a:graphic>
          <a:graphicData uri="http://schemas.openxmlformats.org/drawingml/2006/table">
            <a:tbl>
              <a:tblPr/>
              <a:tblGrid>
                <a:gridCol w="1586509">
                  <a:extLst>
                    <a:ext uri="{9D8B030D-6E8A-4147-A177-3AD203B41FA5}">
                      <a16:colId xmlns:a16="http://schemas.microsoft.com/office/drawing/2014/main" val="3625296884"/>
                    </a:ext>
                  </a:extLst>
                </a:gridCol>
                <a:gridCol w="6731494">
                  <a:extLst>
                    <a:ext uri="{9D8B030D-6E8A-4147-A177-3AD203B41FA5}">
                      <a16:colId xmlns:a16="http://schemas.microsoft.com/office/drawing/2014/main" val="2395215161"/>
                    </a:ext>
                  </a:extLst>
                </a:gridCol>
                <a:gridCol w="761189">
                  <a:extLst>
                    <a:ext uri="{9D8B030D-6E8A-4147-A177-3AD203B41FA5}">
                      <a16:colId xmlns:a16="http://schemas.microsoft.com/office/drawing/2014/main" val="132906925"/>
                    </a:ext>
                  </a:extLst>
                </a:gridCol>
              </a:tblGrid>
              <a:tr h="687991">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COMPANY'S NAME</a:t>
                      </a:r>
                      <a:endParaRPr lang="en-US" sz="100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DESCRIPTION</a:t>
                      </a:r>
                      <a:endParaRPr lang="en-US" sz="100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COUNTRY</a:t>
                      </a:r>
                      <a:endParaRPr lang="en-US" sz="1000" dirty="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299857"/>
                  </a:ext>
                </a:extLst>
              </a:tr>
              <a:tr h="687662">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PRO LABOR D.O.O.</a:t>
                      </a:r>
                      <a:endParaRPr lang="en-US" sz="100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specialised </a:t>
                      </a:r>
                      <a:r>
                        <a:rPr lang="en-US" sz="1000" dirty="0">
                          <a:solidFill>
                            <a:srgbClr val="000000"/>
                          </a:solidFill>
                          <a:latin typeface="Source Sans Pro"/>
                          <a:ea typeface="Source Sans Pro"/>
                          <a:cs typeface="Source Sans Pro"/>
                          <a:sym typeface="Source Sans Pro"/>
                        </a:rPr>
                        <a:t>in </a:t>
                      </a:r>
                      <a:r>
                        <a:rPr lang="en-US" sz="1000" dirty="0" err="1">
                          <a:solidFill>
                            <a:srgbClr val="000000"/>
                          </a:solidFill>
                          <a:latin typeface="Source Sans Pro"/>
                          <a:ea typeface="Source Sans Pro"/>
                          <a:cs typeface="Source Sans Pro"/>
                          <a:sym typeface="Source Sans Pro"/>
                        </a:rPr>
                        <a:t>digitalisation</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circular economy strategies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process optimisation </a:t>
                      </a:r>
                      <a:r>
                        <a:rPr lang="en-US" sz="1000" dirty="0">
                          <a:solidFill>
                            <a:srgbClr val="000000"/>
                          </a:solidFill>
                          <a:latin typeface="Source Sans Pro"/>
                          <a:ea typeface="Source Sans Pro"/>
                          <a:cs typeface="Source Sans Pro"/>
                          <a:sym typeface="Source Sans Pro"/>
                        </a:rPr>
                        <a:t>for </a:t>
                      </a:r>
                      <a:r>
                        <a:rPr lang="en-US" sz="1000" dirty="0" err="1">
                          <a:solidFill>
                            <a:srgbClr val="000000"/>
                          </a:solidFill>
                          <a:latin typeface="Source Sans Pro"/>
                          <a:ea typeface="Source Sans Pro"/>
                          <a:cs typeface="Source Sans Pro"/>
                          <a:sym typeface="Source Sans Pro"/>
                        </a:rPr>
                        <a:t>heavy industry sectors such as metallurgy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materials production</a:t>
                      </a:r>
                      <a:endParaRPr lang="en-US" sz="1000" dirty="0">
                        <a:solidFill>
                          <a:srgbClr val="000000"/>
                        </a:solidFill>
                        <a:latin typeface="Source Sans Pro"/>
                        <a:ea typeface="Source Sans Pro"/>
                        <a:cs typeface="Source Sans Pro"/>
                        <a:sym typeface="Source Sans Pro"/>
                      </a:endParaRPr>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SI</a:t>
                      </a:r>
                      <a:endParaRPr lang="en-US" sz="1000" dirty="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622340"/>
                  </a:ext>
                </a:extLst>
              </a:tr>
              <a:tr h="450205">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PREMIFAB D.O.O.</a:t>
                      </a:r>
                      <a:endParaRPr lang="en-US" sz="100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pl-PL" sz="1000" dirty="0">
                          <a:solidFill>
                            <a:srgbClr val="000000"/>
                          </a:solidFill>
                          <a:latin typeface="Source Sans Pro"/>
                          <a:ea typeface="Source Sans Pro"/>
                          <a:cs typeface="Source Sans Pro"/>
                          <a:sym typeface="Source Sans Pro"/>
                        </a:rPr>
                        <a:t>solvent recovery (waste management) </a:t>
                      </a:r>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HR</a:t>
                      </a:r>
                      <a:endParaRPr lang="en-US" sz="1000" dirty="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877007"/>
                  </a:ext>
                </a:extLst>
              </a:tr>
              <a:tr h="687991">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KARSAI HOLDING ZRT</a:t>
                      </a:r>
                      <a:endParaRPr lang="en-US" sz="100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specialises </a:t>
                      </a:r>
                      <a:r>
                        <a:rPr lang="en-US" sz="1000" dirty="0">
                          <a:solidFill>
                            <a:srgbClr val="000000"/>
                          </a:solidFill>
                          <a:latin typeface="Source Sans Pro"/>
                          <a:ea typeface="Source Sans Pro"/>
                          <a:cs typeface="Source Sans Pro"/>
                          <a:sym typeface="Source Sans Pro"/>
                        </a:rPr>
                        <a:t>in </a:t>
                      </a:r>
                      <a:r>
                        <a:rPr lang="en-US" sz="1000" dirty="0" err="1">
                          <a:solidFill>
                            <a:srgbClr val="000000"/>
                          </a:solidFill>
                          <a:latin typeface="Source Sans Pro"/>
                          <a:ea typeface="Source Sans Pro"/>
                          <a:cs typeface="Source Sans Pro"/>
                          <a:sym typeface="Source Sans Pro"/>
                        </a:rPr>
                        <a:t>innovative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environmentally friendly </a:t>
                      </a:r>
                      <a:r>
                        <a:rPr lang="en-US" sz="1000" dirty="0">
                          <a:solidFill>
                            <a:srgbClr val="000000"/>
                          </a:solidFill>
                          <a:latin typeface="Source Sans Pro"/>
                          <a:ea typeface="Source Sans Pro"/>
                          <a:cs typeface="Source Sans Pro"/>
                          <a:sym typeface="Source Sans Pro"/>
                        </a:rPr>
                        <a:t>solutions for </a:t>
                      </a:r>
                      <a:r>
                        <a:rPr lang="en-US" sz="1000" dirty="0" err="1">
                          <a:solidFill>
                            <a:srgbClr val="000000"/>
                          </a:solidFill>
                          <a:latin typeface="Source Sans Pro"/>
                          <a:ea typeface="Source Sans Pro"/>
                          <a:cs typeface="Source Sans Pro"/>
                          <a:sym typeface="Source Sans Pro"/>
                        </a:rPr>
                        <a:t>road construction</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offering recycled plastic grass grates that increase the load-bearing capacity of the soil</a:t>
                      </a:r>
                      <a:endParaRPr lang="en-US" sz="1000" dirty="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HU</a:t>
                      </a:r>
                      <a:endParaRPr lang="en-US" sz="1000" dirty="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9060908"/>
                  </a:ext>
                </a:extLst>
              </a:tr>
              <a:tr h="687662">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TERRATICO J.S.A.</a:t>
                      </a:r>
                      <a:endParaRPr lang="en-US" sz="100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specialises </a:t>
                      </a:r>
                      <a:r>
                        <a:rPr lang="en-US" sz="1000" dirty="0">
                          <a:solidFill>
                            <a:srgbClr val="000000"/>
                          </a:solidFill>
                          <a:latin typeface="Source Sans Pro"/>
                          <a:ea typeface="Source Sans Pro"/>
                          <a:cs typeface="Source Sans Pro"/>
                          <a:sym typeface="Source Sans Pro"/>
                        </a:rPr>
                        <a:t>in </a:t>
                      </a:r>
                      <a:r>
                        <a:rPr lang="en-US" sz="1000" dirty="0" err="1">
                          <a:solidFill>
                            <a:srgbClr val="000000"/>
                          </a:solidFill>
                          <a:latin typeface="Source Sans Pro"/>
                          <a:ea typeface="Source Sans Pro"/>
                          <a:cs typeface="Source Sans Pro"/>
                          <a:sym typeface="Source Sans Pro"/>
                        </a:rPr>
                        <a:t>creating high-performance concrete alternatives using recycled plastic waste </a:t>
                      </a:r>
                      <a:r>
                        <a:rPr lang="en-US" sz="1000" dirty="0">
                          <a:solidFill>
                            <a:srgbClr val="000000"/>
                          </a:solidFill>
                          <a:latin typeface="Source Sans Pro"/>
                          <a:ea typeface="Source Sans Pro"/>
                          <a:cs typeface="Source Sans Pro"/>
                          <a:sym typeface="Source Sans Pro"/>
                        </a:rPr>
                        <a:t>for </a:t>
                      </a:r>
                      <a:r>
                        <a:rPr lang="en-US" sz="1000" dirty="0" err="1">
                          <a:solidFill>
                            <a:srgbClr val="000000"/>
                          </a:solidFill>
                          <a:latin typeface="Source Sans Pro"/>
                          <a:ea typeface="Source Sans Pro"/>
                          <a:cs typeface="Source Sans Pro"/>
                          <a:sym typeface="Source Sans Pro"/>
                        </a:rPr>
                        <a:t>sustainable construction</a:t>
                      </a:r>
                      <a:endParaRPr lang="en-US" sz="1000" dirty="0">
                        <a:solidFill>
                          <a:srgbClr val="000000"/>
                        </a:solidFill>
                        <a:latin typeface="Source Sans Pro"/>
                        <a:ea typeface="Source Sans Pro"/>
                        <a:cs typeface="Source Sans Pro"/>
                        <a:sym typeface="Source Sans Pro"/>
                      </a:endParaRPr>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SK</a:t>
                      </a:r>
                      <a:endParaRPr lang="en-US" sz="1000" dirty="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461866"/>
                  </a:ext>
                </a:extLst>
              </a:tr>
              <a:tr h="687991">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DESIGN SOLUTIONS STUDIO SRL</a:t>
                      </a:r>
                      <a:endParaRPr lang="en-US" sz="100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specialises </a:t>
                      </a:r>
                      <a:r>
                        <a:rPr lang="en-US" sz="1000" dirty="0">
                          <a:solidFill>
                            <a:srgbClr val="000000"/>
                          </a:solidFill>
                          <a:latin typeface="Source Sans Pro"/>
                          <a:ea typeface="Source Sans Pro"/>
                          <a:cs typeface="Source Sans Pro"/>
                          <a:sym typeface="Source Sans Pro"/>
                        </a:rPr>
                        <a:t>in the </a:t>
                      </a:r>
                      <a:r>
                        <a:rPr lang="en-US" sz="1000" dirty="0" err="1">
                          <a:solidFill>
                            <a:srgbClr val="000000"/>
                          </a:solidFill>
                          <a:latin typeface="Source Sans Pro"/>
                          <a:ea typeface="Source Sans Pro"/>
                          <a:cs typeface="Source Sans Pro"/>
                          <a:sym typeface="Source Sans Pro"/>
                        </a:rPr>
                        <a:t>renovation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re-use of </a:t>
                      </a:r>
                      <a:r>
                        <a:rPr lang="en-US" sz="1000" dirty="0">
                          <a:solidFill>
                            <a:srgbClr val="000000"/>
                          </a:solidFill>
                          <a:latin typeface="Source Sans Pro"/>
                          <a:ea typeface="Source Sans Pro"/>
                          <a:cs typeface="Source Sans Pro"/>
                          <a:sym typeface="Source Sans Pro"/>
                        </a:rPr>
                        <a:t>old </a:t>
                      </a:r>
                      <a:r>
                        <a:rPr lang="en-US" sz="1000" dirty="0" err="1">
                          <a:solidFill>
                            <a:srgbClr val="000000"/>
                          </a:solidFill>
                          <a:latin typeface="Source Sans Pro"/>
                          <a:ea typeface="Source Sans Pro"/>
                          <a:cs typeface="Source Sans Pro"/>
                          <a:sym typeface="Source Sans Pro"/>
                        </a:rPr>
                        <a:t>bricks </a:t>
                      </a:r>
                      <a:r>
                        <a:rPr lang="en-US" sz="1000" dirty="0">
                          <a:solidFill>
                            <a:srgbClr val="000000"/>
                          </a:solidFill>
                          <a:latin typeface="Source Sans Pro"/>
                          <a:ea typeface="Source Sans Pro"/>
                          <a:cs typeface="Source Sans Pro"/>
                          <a:sym typeface="Source Sans Pro"/>
                        </a:rPr>
                        <a:t>for </a:t>
                      </a:r>
                      <a:r>
                        <a:rPr lang="en-US" sz="1000" dirty="0" err="1">
                          <a:solidFill>
                            <a:srgbClr val="000000"/>
                          </a:solidFill>
                          <a:latin typeface="Source Sans Pro"/>
                          <a:ea typeface="Source Sans Pro"/>
                          <a:cs typeface="Source Sans Pro"/>
                          <a:sym typeface="Source Sans Pro"/>
                        </a:rPr>
                        <a:t>construction purposes</a:t>
                      </a:r>
                      <a:endParaRPr lang="en-US" sz="1000" dirty="0">
                        <a:solidFill>
                          <a:srgbClr val="000000"/>
                        </a:solidFill>
                        <a:latin typeface="Source Sans Pro"/>
                        <a:ea typeface="Source Sans Pro"/>
                        <a:cs typeface="Source Sans Pro"/>
                        <a:sym typeface="Source Sans Pro"/>
                      </a:endParaRPr>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9969776"/>
                  </a:ext>
                </a:extLst>
              </a:tr>
              <a:tr h="687662">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SADDAR</a:t>
                      </a:r>
                      <a:endParaRPr lang="en-US" sz="1000" dirty="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specialising in </a:t>
                      </a:r>
                      <a:r>
                        <a:rPr lang="en-US" sz="1000" dirty="0">
                          <a:solidFill>
                            <a:srgbClr val="000000"/>
                          </a:solidFill>
                          <a:latin typeface="Source Sans Pro"/>
                          <a:ea typeface="Source Sans Pro"/>
                          <a:cs typeface="Source Sans Pro"/>
                          <a:sym typeface="Source Sans Pro"/>
                        </a:rPr>
                        <a:t>eco-anchors </a:t>
                      </a:r>
                      <a:r>
                        <a:rPr lang="en-US" sz="1000" dirty="0" err="1">
                          <a:solidFill>
                            <a:srgbClr val="000000"/>
                          </a:solidFill>
                          <a:latin typeface="Source Sans Pro"/>
                          <a:ea typeface="Source Sans Pro"/>
                          <a:cs typeface="Source Sans Pro"/>
                          <a:sym typeface="Source Sans Pro"/>
                        </a:rPr>
                        <a:t>made from recycled </a:t>
                      </a:r>
                      <a:r>
                        <a:rPr lang="en-US" sz="1000" dirty="0">
                          <a:solidFill>
                            <a:srgbClr val="000000"/>
                          </a:solidFill>
                          <a:latin typeface="Source Sans Pro"/>
                          <a:ea typeface="Source Sans Pro"/>
                          <a:cs typeface="Source Sans Pro"/>
                          <a:sym typeface="Source Sans Pro"/>
                        </a:rPr>
                        <a:t>PET </a:t>
                      </a:r>
                      <a:r>
                        <a:rPr lang="en-US" sz="1000" dirty="0" err="1">
                          <a:solidFill>
                            <a:srgbClr val="000000"/>
                          </a:solidFill>
                          <a:latin typeface="Source Sans Pro"/>
                          <a:ea typeface="Source Sans Pro"/>
                          <a:cs typeface="Source Sans Pro"/>
                          <a:sym typeface="Source Sans Pro"/>
                        </a:rPr>
                        <a:t>composite materials that promote sustainable construction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circular </a:t>
                      </a:r>
                      <a:r>
                        <a:rPr lang="sl-SI" sz="1000" dirty="0">
                          <a:solidFill>
                            <a:srgbClr val="000000"/>
                          </a:solidFill>
                          <a:latin typeface="Source Sans Pro"/>
                          <a:ea typeface="Source Sans Pro"/>
                          <a:cs typeface="Source Sans Pro"/>
                          <a:sym typeface="Source Sans Pro"/>
                        </a:rPr>
                        <a:t>economy </a:t>
                      </a:r>
                      <a:r>
                        <a:rPr lang="en-US" sz="1000" dirty="0" err="1">
                          <a:solidFill>
                            <a:srgbClr val="000000"/>
                          </a:solidFill>
                          <a:latin typeface="Source Sans Pro"/>
                          <a:ea typeface="Source Sans Pro"/>
                          <a:cs typeface="Source Sans Pro"/>
                          <a:sym typeface="Source Sans Pro"/>
                        </a:rPr>
                        <a:t>practices  </a:t>
                      </a:r>
                      <a:endParaRPr lang="en-US" sz="1000" dirty="0">
                        <a:solidFill>
                          <a:srgbClr val="000000"/>
                        </a:solidFill>
                        <a:latin typeface="Source Sans Pro"/>
                        <a:ea typeface="Source Sans Pro"/>
                        <a:cs typeface="Source Sans Pro"/>
                        <a:sym typeface="Source Sans Pro"/>
                      </a:endParaRPr>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EN</a:t>
                      </a:r>
                      <a:endParaRPr lang="en-US" sz="1000" dirty="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6334882"/>
                  </a:ext>
                </a:extLst>
              </a:tr>
              <a:tr h="925910">
                <a:tc>
                  <a:txBody>
                    <a:bodyPr/>
                    <a:lstStyle/>
                    <a:p>
                      <a:pPr marL="0" marR="0" lvl="0" indent="0" algn="ctr" defTabSz="914400" rtl="0" eaLnBrk="1" fontAlgn="auto" latinLnBrk="0" hangingPunct="1">
                        <a:lnSpc>
                          <a:spcPts val="1819"/>
                        </a:lnSpc>
                        <a:spcBef>
                          <a:spcPts val="0"/>
                        </a:spcBef>
                        <a:spcAft>
                          <a:spcPts val="0"/>
                        </a:spcAft>
                        <a:buClrTx/>
                        <a:buSzTx/>
                        <a:buFontTx/>
                        <a:buNone/>
                        <a:tabLst/>
                        <a:defRPr/>
                      </a:pPr>
                      <a:r>
                        <a:rPr lang="sl-SI" sz="1000" dirty="0">
                          <a:solidFill>
                            <a:srgbClr val="000000"/>
                          </a:solidFill>
                          <a:latin typeface="Source Sans Pro"/>
                          <a:ea typeface="Source Sans Pro"/>
                          <a:cs typeface="Source Sans Pro"/>
                          <a:sym typeface="Source Sans Pro"/>
                        </a:rPr>
                        <a:t>INTERZERO </a:t>
                      </a:r>
                      <a:r>
                        <a:rPr lang="sl-SI" sz="1000" dirty="0" err="1">
                          <a:solidFill>
                            <a:srgbClr val="000000"/>
                          </a:solidFill>
                          <a:latin typeface="Source Sans Pro"/>
                          <a:ea typeface="Source Sans Pro"/>
                          <a:cs typeface="Source Sans Pro"/>
                          <a:sym typeface="Source Sans Pro"/>
                        </a:rPr>
                        <a:t>plastics innovations d.o.o</a:t>
                      </a:r>
                      <a:r>
                        <a:rPr lang="sl-SI" sz="1000" dirty="0">
                          <a:solidFill>
                            <a:srgbClr val="000000"/>
                          </a:solidFill>
                          <a:latin typeface="Source Sans Pro"/>
                          <a:ea typeface="Source Sans Pro"/>
                          <a:cs typeface="Source Sans Pro"/>
                          <a:sym typeface="Source Sans Pro"/>
                        </a:rPr>
                        <a:t>.</a:t>
                      </a:r>
                      <a:endParaRPr lang="en-US" sz="1000" dirty="0"/>
                    </a:p>
                    <a:p>
                      <a:pPr algn="ctr">
                        <a:lnSpc>
                          <a:spcPts val="1819"/>
                        </a:lnSpc>
                        <a:defRPr/>
                      </a:pPr>
                      <a:endParaRPr lang="en-US" sz="1000" dirty="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endParaRPr lang="sl-SI" sz="1000" dirty="0">
                        <a:solidFill>
                          <a:srgbClr val="000000"/>
                        </a:solidFill>
                        <a:latin typeface="Source Sans Pro"/>
                        <a:ea typeface="Source Sans Pro"/>
                        <a:cs typeface="Source Sans Pro"/>
                        <a:sym typeface="Source Sans Pro"/>
                      </a:endParaRPr>
                    </a:p>
                    <a:p>
                      <a:pPr algn="l">
                        <a:lnSpc>
                          <a:spcPts val="1819"/>
                        </a:lnSpc>
                        <a:defRPr/>
                      </a:pPr>
                      <a:endParaRPr lang="sl-SI" sz="1000" dirty="0">
                        <a:solidFill>
                          <a:srgbClr val="000000"/>
                        </a:solidFill>
                        <a:latin typeface="Source Sans Pro"/>
                        <a:ea typeface="Source Sans Pro"/>
                        <a:cs typeface="Source Sans Pro"/>
                        <a:sym typeface="Source Sans Pro"/>
                      </a:endParaRPr>
                    </a:p>
                    <a:p>
                      <a:pPr algn="l">
                        <a:lnSpc>
                          <a:spcPts val="1819"/>
                        </a:lnSpc>
                        <a:defRPr/>
                      </a:pP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Construction clusters from the region</a:t>
                      </a:r>
                      <a:endParaRPr lang="en-US" sz="1000" dirty="0">
                        <a:solidFill>
                          <a:srgbClr val="000000"/>
                        </a:solidFill>
                        <a:latin typeface="Source Sans Pro"/>
                        <a:ea typeface="Source Sans Pro"/>
                        <a:cs typeface="Source Sans Pro"/>
                        <a:sym typeface="Source Sans Pro"/>
                      </a:endParaRPr>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endParaRPr lang="en-US" sz="1000" dirty="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428544"/>
                  </a:ext>
                </a:extLst>
              </a:tr>
            </a:tbl>
          </a:graphicData>
        </a:graphic>
      </p:graphicFrame>
      <p:sp>
        <p:nvSpPr>
          <p:cNvPr id="4" name="Titolo 1">
            <a:extLst>
              <a:ext uri="{FF2B5EF4-FFF2-40B4-BE49-F238E27FC236}">
                <a16:creationId xmlns:a16="http://schemas.microsoft.com/office/drawing/2014/main" id="{D1D3289E-FD36-ECC3-E48A-54E1D8765539}"/>
              </a:ext>
            </a:extLst>
          </p:cNvPr>
          <p:cNvSpPr txBox="1">
            <a:spLocks/>
          </p:cNvSpPr>
          <p:nvPr/>
        </p:nvSpPr>
        <p:spPr>
          <a:xfrm>
            <a:off x="857288" y="512112"/>
            <a:ext cx="9180794"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l-SI" sz="2400"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VALUE LINKS</a:t>
            </a:r>
            <a:r>
              <a:rPr lang="sl-SI" sz="2400" b="1" dirty="0">
                <a:solidFill>
                  <a:schemeClr val="accent5">
                    <a:lumMod val="50000"/>
                  </a:schemeClr>
                </a:solidFill>
                <a:latin typeface="Source Sans Pro Light" panose="020B0403030403020204" pitchFamily="34" charset="0"/>
                <a:ea typeface="Source Sans Pro Light" panose="020B0403030403020204" pitchFamily="34" charset="0"/>
                <a:cs typeface="Open Sans Bold"/>
                <a:sym typeface="Open Sans Bold"/>
              </a:rPr>
              <a:t> ∙Proposal </a:t>
            </a:r>
            <a:r>
              <a:rPr lang="sl-SI" sz="2400" b="1" dirty="0">
                <a:solidFill>
                  <a:schemeClr val="accent5">
                    <a:lumMod val="50000"/>
                  </a:schemeClr>
                </a:solidFill>
                <a:latin typeface="Source Sans Pro SemiBold" panose="020B0603030403020204" pitchFamily="34" charset="0"/>
                <a:ea typeface="Source Sans Pro SemiBold" panose="020B0603030403020204" pitchFamily="34" charset="0"/>
                <a:cs typeface="Open Sans Bold"/>
                <a:sym typeface="Open Sans Bold"/>
              </a:rPr>
              <a:t>3:</a:t>
            </a:r>
            <a:endParaRPr lang="en-US" sz="2400" dirty="0">
              <a:solidFill>
                <a:schemeClr val="accent5">
                  <a:lumMod val="50000"/>
                </a:schemeClr>
              </a:solidFill>
              <a:latin typeface="Source Sans Pro SemiBold" panose="020B0603030403020204" pitchFamily="34" charset="0"/>
              <a:ea typeface="Source Sans Pro SemiBold" panose="020B0603030403020204" pitchFamily="34" charset="0"/>
              <a:cs typeface="Open Sans"/>
              <a:sym typeface="Open Sans"/>
            </a:endParaRPr>
          </a:p>
          <a:p>
            <a:pPr marL="171450" indent="-171450" algn="r">
              <a:lnSpc>
                <a:spcPct val="100000"/>
              </a:lnSpc>
              <a:buFont typeface="Arial" panose="020B0604020202020204" pitchFamily="34" charset="0"/>
              <a:buChar char="•"/>
            </a:pPr>
            <a:r>
              <a:rPr lang="en-US" sz="2400" spc="60" dirty="0" err="1">
                <a:solidFill>
                  <a:srgbClr val="92D050"/>
                </a:solidFill>
                <a:latin typeface="Source Sans Pro SemiBold" panose="020B0603030403020204" pitchFamily="34" charset="0"/>
                <a:ea typeface="Source Sans Pro SemiBold" panose="020B0603030403020204" pitchFamily="34" charset="0"/>
                <a:cs typeface="Open Sans"/>
                <a:sym typeface="Source Sans Pro"/>
              </a:rPr>
              <a:t>The value chain of waste-based construction materials</a:t>
            </a:r>
            <a:endParaRPr lang="sl-SI"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endParaRPr>
          </a:p>
          <a:p>
            <a:pPr algn="r"/>
            <a:endParaRPr lang="it-IT" sz="4200" dirty="0">
              <a:solidFill>
                <a:srgbClr val="368033"/>
              </a:solidFill>
              <a:latin typeface="Source Sans Pro SemiBold" panose="020B0603030403020204" pitchFamily="34" charset="0"/>
              <a:ea typeface="Source Sans Pro SemiBold" panose="020B0603030403020204" pitchFamily="34" charset="0"/>
            </a:endParaRPr>
          </a:p>
        </p:txBody>
      </p:sp>
      <p:pic>
        <p:nvPicPr>
          <p:cNvPr id="5" name="Picture 2">
            <a:extLst>
              <a:ext uri="{FF2B5EF4-FFF2-40B4-BE49-F238E27FC236}">
                <a16:creationId xmlns:a16="http://schemas.microsoft.com/office/drawing/2014/main" id="{B8BFFBC0-0E7A-21C0-A023-C390B079FA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ela 6">
            <a:extLst>
              <a:ext uri="{FF2B5EF4-FFF2-40B4-BE49-F238E27FC236}">
                <a16:creationId xmlns:a16="http://schemas.microsoft.com/office/drawing/2014/main" id="{0F714A72-4283-B4CD-2162-B0F47055DB9A}"/>
              </a:ext>
            </a:extLst>
          </p:cNvPr>
          <p:cNvGraphicFramePr>
            <a:graphicFrameLocks noGrp="1"/>
          </p:cNvGraphicFramePr>
          <p:nvPr>
            <p:extLst>
              <p:ext uri="{D42A27DB-BD31-4B8C-83A1-F6EECF244321}">
                <p14:modId xmlns:p14="http://schemas.microsoft.com/office/powerpoint/2010/main" val="626766801"/>
              </p:ext>
            </p:extLst>
          </p:nvPr>
        </p:nvGraphicFramePr>
        <p:xfrm>
          <a:off x="908088" y="5811745"/>
          <a:ext cx="9079193" cy="637503"/>
        </p:xfrm>
        <a:graphic>
          <a:graphicData uri="http://schemas.openxmlformats.org/drawingml/2006/table">
            <a:tbl>
              <a:tblPr/>
              <a:tblGrid>
                <a:gridCol w="1586509">
                  <a:extLst>
                    <a:ext uri="{9D8B030D-6E8A-4147-A177-3AD203B41FA5}">
                      <a16:colId xmlns:a16="http://schemas.microsoft.com/office/drawing/2014/main" val="2249646236"/>
                    </a:ext>
                  </a:extLst>
                </a:gridCol>
                <a:gridCol w="6731495">
                  <a:extLst>
                    <a:ext uri="{9D8B030D-6E8A-4147-A177-3AD203B41FA5}">
                      <a16:colId xmlns:a16="http://schemas.microsoft.com/office/drawing/2014/main" val="257135504"/>
                    </a:ext>
                  </a:extLst>
                </a:gridCol>
                <a:gridCol w="761189">
                  <a:extLst>
                    <a:ext uri="{9D8B030D-6E8A-4147-A177-3AD203B41FA5}">
                      <a16:colId xmlns:a16="http://schemas.microsoft.com/office/drawing/2014/main" val="1338218544"/>
                    </a:ext>
                  </a:extLst>
                </a:gridCol>
              </a:tblGrid>
              <a:tr h="551367">
                <a:tc>
                  <a:txBody>
                    <a:bodyPr/>
                    <a:lstStyle/>
                    <a:p>
                      <a:pPr algn="ctr">
                        <a:lnSpc>
                          <a:spcPts val="1819"/>
                        </a:lnSpc>
                        <a:defRPr/>
                      </a:pP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sl-SI" sz="1000" dirty="0">
                          <a:solidFill>
                            <a:srgbClr val="000000"/>
                          </a:solidFill>
                          <a:latin typeface="Source Sans Pro"/>
                          <a:ea typeface="Source Sans Pro"/>
                          <a:cs typeface="Source Sans Pro"/>
                          <a:sym typeface="Source Sans Pro"/>
                        </a:rPr>
                        <a:t>specialises</a:t>
                      </a:r>
                      <a:r>
                        <a:rPr lang="en-US" sz="1000" dirty="0" err="1">
                          <a:solidFill>
                            <a:srgbClr val="000000"/>
                          </a:solidFill>
                          <a:latin typeface="Source Sans Pro"/>
                          <a:ea typeface="Source Sans Pro"/>
                          <a:cs typeface="Source Sans Pro"/>
                          <a:sym typeface="Source Sans Pro"/>
                        </a:rPr>
                        <a:t> </a:t>
                      </a:r>
                      <a:r>
                        <a:rPr lang="en-US" sz="1000" b="1" kern="1200" dirty="0">
                          <a:solidFill>
                            <a:srgbClr val="2F8233"/>
                          </a:solidFill>
                          <a:latin typeface="Source Sans Pro Bold"/>
                          <a:ea typeface="Source Sans Pro Bold"/>
                          <a:cs typeface="Source Sans Pro"/>
                          <a:sym typeface="Source Sans Pro"/>
                        </a:rPr>
                        <a:t>in the </a:t>
                      </a:r>
                      <a:r>
                        <a:rPr lang="sl-SI" sz="1000" b="1" kern="1200" dirty="0">
                          <a:solidFill>
                            <a:srgbClr val="2F8233"/>
                          </a:solidFill>
                          <a:latin typeface="Source Sans Pro Bold"/>
                          <a:ea typeface="Source Sans Pro Bold"/>
                          <a:cs typeface="Source Sans Pro"/>
                          <a:sym typeface="Source Sans Pro"/>
                        </a:rPr>
                        <a:t>analysis of recyclable materials and the formulation of recipes for the reuse of plastic waste, </a:t>
                      </a:r>
                      <a:r>
                        <a:rPr lang="it-IT" sz="1000" dirty="0" err="1">
                          <a:solidFill>
                            <a:srgbClr val="000000"/>
                          </a:solidFill>
                          <a:latin typeface="Source Sans Pro"/>
                          <a:ea typeface="Source Sans Pro"/>
                          <a:cs typeface="Source Sans Pro"/>
                          <a:sym typeface="Source Sans Pro"/>
                        </a:rPr>
                        <a:t>research </a:t>
                      </a:r>
                      <a:r>
                        <a:rPr lang="it-IT" sz="1000" dirty="0">
                          <a:solidFill>
                            <a:srgbClr val="000000"/>
                          </a:solidFill>
                          <a:latin typeface="Source Sans Pro"/>
                          <a:ea typeface="Source Sans Pro"/>
                          <a:cs typeface="Source Sans Pro"/>
                          <a:sym typeface="Source Sans Pro"/>
                        </a:rPr>
                        <a:t>and </a:t>
                      </a:r>
                      <a:r>
                        <a:rPr lang="it-IT" sz="1000" dirty="0" err="1">
                          <a:solidFill>
                            <a:srgbClr val="000000"/>
                          </a:solidFill>
                          <a:latin typeface="Source Sans Pro"/>
                          <a:ea typeface="Source Sans Pro"/>
                          <a:cs typeface="Source Sans Pro"/>
                          <a:sym typeface="Source Sans Pro"/>
                        </a:rPr>
                        <a:t>development innovator </a:t>
                      </a:r>
                      <a:r>
                        <a:rPr lang="sl-SI" sz="1000" b="1" kern="1200" dirty="0">
                          <a:solidFill>
                            <a:srgbClr val="2F8233"/>
                          </a:solidFill>
                          <a:latin typeface="Source Sans Pro Bold"/>
                          <a:ea typeface="Source Sans Pro Bold"/>
                          <a:cs typeface="Source Sans Pro"/>
                          <a:sym typeface="Source Sans Pro"/>
                        </a:rPr>
                        <a:t>id.</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sl-SI" sz="1000" dirty="0">
                          <a:solidFill>
                            <a:srgbClr val="000000"/>
                          </a:solidFill>
                          <a:latin typeface="Source Sans Pro"/>
                          <a:ea typeface="Source Sans Pro"/>
                          <a:cs typeface="Source Sans Pro"/>
                          <a:sym typeface="Source Sans Pro"/>
                        </a:rPr>
                        <a:t>SI</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219617"/>
                  </a:ext>
                </a:extLst>
              </a:tr>
            </a:tbl>
          </a:graphicData>
        </a:graphic>
      </p:graphicFrame>
    </p:spTree>
    <p:extLst>
      <p:ext uri="{BB962C8B-B14F-4D97-AF65-F5344CB8AC3E}">
        <p14:creationId xmlns:p14="http://schemas.microsoft.com/office/powerpoint/2010/main" val="418819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6" descr="Immagine che contiene Elementi grafici, Carattere, grafica, logo&#10;&#10;Descrizione generata automaticamente">
            <a:extLst>
              <a:ext uri="{FF2B5EF4-FFF2-40B4-BE49-F238E27FC236}">
                <a16:creationId xmlns:a16="http://schemas.microsoft.com/office/drawing/2014/main" id="{593D4EC9-E834-1BFD-A24C-27912DBE8DDE}"/>
              </a:ext>
            </a:extLst>
          </p:cNvPr>
          <p:cNvPicPr>
            <a:picLocks noChangeAspect="1"/>
          </p:cNvPicPr>
          <p:nvPr/>
        </p:nvPicPr>
        <p:blipFill>
          <a:blip r:embed="rId2"/>
          <a:stretch>
            <a:fillRect/>
          </a:stretch>
        </p:blipFill>
        <p:spPr>
          <a:xfrm>
            <a:off x="10494148" y="435059"/>
            <a:ext cx="1240973" cy="799448"/>
          </a:xfrm>
          <a:prstGeom prst="rect">
            <a:avLst/>
          </a:prstGeom>
        </p:spPr>
      </p:pic>
      <p:graphicFrame>
        <p:nvGraphicFramePr>
          <p:cNvPr id="3" name="Tabela 2">
            <a:extLst>
              <a:ext uri="{FF2B5EF4-FFF2-40B4-BE49-F238E27FC236}">
                <a16:creationId xmlns:a16="http://schemas.microsoft.com/office/drawing/2014/main" id="{1965ACA0-2AE6-CCA1-D8EB-1780D17A7CB2}"/>
              </a:ext>
            </a:extLst>
          </p:cNvPr>
          <p:cNvGraphicFramePr>
            <a:graphicFrameLocks noGrp="1"/>
          </p:cNvGraphicFramePr>
          <p:nvPr>
            <p:extLst>
              <p:ext uri="{D42A27DB-BD31-4B8C-83A1-F6EECF244321}">
                <p14:modId xmlns:p14="http://schemas.microsoft.com/office/powerpoint/2010/main" val="1084457665"/>
              </p:ext>
            </p:extLst>
          </p:nvPr>
        </p:nvGraphicFramePr>
        <p:xfrm>
          <a:off x="887767" y="1437950"/>
          <a:ext cx="9103616" cy="2101064"/>
        </p:xfrm>
        <a:graphic>
          <a:graphicData uri="http://schemas.openxmlformats.org/drawingml/2006/table">
            <a:tbl>
              <a:tblPr/>
              <a:tblGrid>
                <a:gridCol w="1590777">
                  <a:extLst>
                    <a:ext uri="{9D8B030D-6E8A-4147-A177-3AD203B41FA5}">
                      <a16:colId xmlns:a16="http://schemas.microsoft.com/office/drawing/2014/main" val="2953537419"/>
                    </a:ext>
                  </a:extLst>
                </a:gridCol>
                <a:gridCol w="6749603">
                  <a:extLst>
                    <a:ext uri="{9D8B030D-6E8A-4147-A177-3AD203B41FA5}">
                      <a16:colId xmlns:a16="http://schemas.microsoft.com/office/drawing/2014/main" val="550474366"/>
                    </a:ext>
                  </a:extLst>
                </a:gridCol>
                <a:gridCol w="763236">
                  <a:extLst>
                    <a:ext uri="{9D8B030D-6E8A-4147-A177-3AD203B41FA5}">
                      <a16:colId xmlns:a16="http://schemas.microsoft.com/office/drawing/2014/main" val="968937059"/>
                    </a:ext>
                  </a:extLst>
                </a:gridCol>
              </a:tblGrid>
              <a:tr h="486856">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COMPANY'S NAME</a:t>
                      </a:r>
                      <a:endParaRPr lang="en-US" sz="1000" dirty="0"/>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DESCRIPTION</a:t>
                      </a:r>
                      <a:endParaRPr lang="en-US" sz="1000"/>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COUNTRY</a:t>
                      </a:r>
                      <a:endParaRPr lang="en-US" sz="1000" dirty="0"/>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431106"/>
                  </a:ext>
                </a:extLst>
              </a:tr>
              <a:tr h="486856">
                <a:tc>
                  <a:txBody>
                    <a:bodyPr/>
                    <a:lstStyle/>
                    <a:p>
                      <a:pPr algn="ctr">
                        <a:lnSpc>
                          <a:spcPts val="1679"/>
                        </a:lnSpc>
                        <a:defRPr/>
                      </a:pPr>
                      <a:r>
                        <a:rPr lang="en-US" sz="1000" b="1">
                          <a:solidFill>
                            <a:srgbClr val="000000"/>
                          </a:solidFill>
                          <a:latin typeface="Source Sans Pro Bold"/>
                          <a:ea typeface="Source Sans Pro Bold"/>
                          <a:cs typeface="Source Sans Pro Bold"/>
                          <a:sym typeface="Source Sans Pro Bold"/>
                        </a:rPr>
                        <a:t>LIGNUM CIBALIAE D.O.O.</a:t>
                      </a:r>
                      <a:endParaRPr lang="en-US" sz="1000"/>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development of an innovative project aimed at the design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construction of an authentic Slavonian wooden house</a:t>
                      </a:r>
                      <a:endParaRPr lang="en-US" sz="1000" dirty="0">
                        <a:solidFill>
                          <a:srgbClr val="000000"/>
                        </a:solidFill>
                        <a:latin typeface="Source Sans Pro"/>
                        <a:ea typeface="Source Sans Pro"/>
                        <a:cs typeface="Source Sans Pro"/>
                        <a:sym typeface="Source Sans Pro"/>
                      </a:endParaRPr>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HR</a:t>
                      </a:r>
                      <a:endParaRPr lang="en-US" sz="1000" dirty="0"/>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8584099"/>
                  </a:ext>
                </a:extLst>
              </a:tr>
              <a:tr h="486856">
                <a:tc>
                  <a:txBody>
                    <a:bodyPr/>
                    <a:lstStyle/>
                    <a:p>
                      <a:pPr algn="ctr">
                        <a:lnSpc>
                          <a:spcPts val="1679"/>
                        </a:lnSpc>
                        <a:defRPr/>
                      </a:pPr>
                      <a:r>
                        <a:rPr lang="en-US" sz="1000" b="1" dirty="0">
                          <a:solidFill>
                            <a:srgbClr val="000000"/>
                          </a:solidFill>
                          <a:latin typeface="Source Sans Pro Bold"/>
                          <a:ea typeface="Source Sans Pro Bold"/>
                          <a:cs typeface="Source Sans Pro Bold"/>
                          <a:sym typeface="Source Sans Pro Bold"/>
                        </a:rPr>
                        <a:t>OLD WOOD SRL</a:t>
                      </a:r>
                      <a:endParaRPr lang="en-US" sz="1000" dirty="0"/>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specialises </a:t>
                      </a:r>
                      <a:r>
                        <a:rPr lang="en-US" sz="1000" dirty="0">
                          <a:solidFill>
                            <a:srgbClr val="000000"/>
                          </a:solidFill>
                          <a:latin typeface="Source Sans Pro"/>
                          <a:ea typeface="Source Sans Pro"/>
                          <a:cs typeface="Source Sans Pro"/>
                          <a:sym typeface="Source Sans Pro"/>
                        </a:rPr>
                        <a:t>in the </a:t>
                      </a:r>
                      <a:r>
                        <a:rPr lang="en-US" sz="1000" dirty="0" err="1">
                          <a:solidFill>
                            <a:srgbClr val="000000"/>
                          </a:solidFill>
                          <a:latin typeface="Source Sans Pro"/>
                          <a:ea typeface="Source Sans Pro"/>
                          <a:cs typeface="Source Sans Pro"/>
                          <a:sym typeface="Source Sans Pro"/>
                        </a:rPr>
                        <a:t>restoration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reuse of wood from old buildings </a:t>
                      </a:r>
                      <a:r>
                        <a:rPr lang="en-US" sz="1000" dirty="0">
                          <a:solidFill>
                            <a:srgbClr val="000000"/>
                          </a:solidFill>
                          <a:latin typeface="Source Sans Pro"/>
                          <a:ea typeface="Source Sans Pro"/>
                          <a:cs typeface="Source Sans Pro"/>
                          <a:sym typeface="Source Sans Pro"/>
                        </a:rPr>
                        <a:t>for </a:t>
                      </a:r>
                      <a:r>
                        <a:rPr lang="en-US" sz="1000" dirty="0" err="1">
                          <a:solidFill>
                            <a:srgbClr val="000000"/>
                          </a:solidFill>
                          <a:latin typeface="Source Sans Pro"/>
                          <a:ea typeface="Source Sans Pro"/>
                          <a:cs typeface="Source Sans Pro"/>
                          <a:sym typeface="Source Sans Pro"/>
                        </a:rPr>
                        <a:t>architectural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interior decoration purposes</a:t>
                      </a:r>
                      <a:endParaRPr lang="en-US" sz="1000" dirty="0">
                        <a:solidFill>
                          <a:srgbClr val="000000"/>
                        </a:solidFill>
                        <a:latin typeface="Source Sans Pro"/>
                        <a:ea typeface="Source Sans Pro"/>
                        <a:cs typeface="Source Sans Pro"/>
                        <a:sym typeface="Source Sans Pro"/>
                      </a:endParaRPr>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6111109"/>
                  </a:ext>
                </a:extLst>
              </a:tr>
              <a:tr h="619745">
                <a:tc>
                  <a:txBody>
                    <a:bodyPr/>
                    <a:lstStyle/>
                    <a:p>
                      <a:pPr algn="ctr">
                        <a:lnSpc>
                          <a:spcPts val="1819"/>
                        </a:lnSpc>
                        <a:defRPr/>
                      </a:pPr>
                      <a:r>
                        <a:rPr lang="sl-SI" sz="1000" b="1" kern="1200" dirty="0">
                          <a:solidFill>
                            <a:srgbClr val="000000"/>
                          </a:solidFill>
                          <a:latin typeface="Source Sans Pro Bold"/>
                          <a:ea typeface="Source Sans Pro Bold"/>
                        </a:rPr>
                        <a:t>OVSENIK joinery </a:t>
                      </a:r>
                      <a:endParaRPr lang="en-US" sz="1000" b="1" kern="1200" dirty="0">
                        <a:solidFill>
                          <a:srgbClr val="000000"/>
                        </a:solidFill>
                        <a:latin typeface="Source Sans Pro Bold"/>
                        <a:ea typeface="Source Sans Pro Bold"/>
                      </a:endParaRPr>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developing innovative </a:t>
                      </a:r>
                      <a:r>
                        <a:rPr lang="sl-SI" sz="1000">
                          <a:solidFill>
                            <a:srgbClr val="000000"/>
                          </a:solidFill>
                          <a:latin typeface="Source Sans Pro"/>
                          <a:ea typeface="Source Sans Pro"/>
                          <a:cs typeface="Source Sans Pro"/>
                          <a:sym typeface="Source Sans Pro"/>
                        </a:rPr>
                        <a:t>facade </a:t>
                      </a:r>
                      <a:r>
                        <a:rPr lang="sl-SI" sz="1000" dirty="0" err="1">
                          <a:solidFill>
                            <a:srgbClr val="000000"/>
                          </a:solidFill>
                          <a:latin typeface="Source Sans Pro"/>
                          <a:ea typeface="Source Sans Pro"/>
                          <a:cs typeface="Source Sans Pro"/>
                          <a:sym typeface="Source Sans Pro"/>
                        </a:rPr>
                        <a:t>furniture </a:t>
                      </a:r>
                      <a:r>
                        <a:rPr lang="sl-SI" sz="1000">
                          <a:solidFill>
                            <a:srgbClr val="000000"/>
                          </a:solidFill>
                          <a:latin typeface="Source Sans Pro"/>
                          <a:ea typeface="Source Sans Pro"/>
                          <a:cs typeface="Source Sans Pro"/>
                          <a:sym typeface="Source Sans Pro"/>
                        </a:rPr>
                        <a:t>finishes</a:t>
                      </a:r>
                      <a:r>
                        <a:rPr lang="sl-SI" sz="1000" dirty="0">
                          <a:solidFill>
                            <a:srgbClr val="000000"/>
                          </a:solidFill>
                          <a:latin typeface="Source Sans Pro"/>
                          <a:ea typeface="Source Sans Pro"/>
                          <a:cs typeface="Source Sans Pro"/>
                          <a:sym typeface="Source Sans Pro"/>
                        </a:rPr>
                        <a:t>, </a:t>
                      </a:r>
                      <a:endParaRPr lang="en-US" sz="1000" dirty="0">
                        <a:solidFill>
                          <a:srgbClr val="000000"/>
                        </a:solidFill>
                        <a:latin typeface="Source Sans Pro"/>
                        <a:ea typeface="Source Sans Pro"/>
                        <a:cs typeface="Source Sans Pro"/>
                        <a:sym typeface="Source Sans Pro"/>
                      </a:endParaRPr>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ts val="1819"/>
                        </a:lnSpc>
                        <a:spcBef>
                          <a:spcPts val="0"/>
                        </a:spcBef>
                        <a:spcAft>
                          <a:spcPts val="0"/>
                        </a:spcAft>
                        <a:buClrTx/>
                        <a:buSzTx/>
                        <a:buFontTx/>
                        <a:buNone/>
                        <a:tabLst/>
                        <a:defRPr/>
                      </a:pPr>
                      <a:r>
                        <a:rPr lang="sl-SI" sz="1000" dirty="0">
                          <a:solidFill>
                            <a:srgbClr val="000000"/>
                          </a:solidFill>
                          <a:latin typeface="Source Sans Pro"/>
                          <a:ea typeface="Source Sans Pro"/>
                          <a:cs typeface="Source Sans Pro"/>
                          <a:sym typeface="Source Sans Pro"/>
                        </a:rPr>
                        <a:t>SI</a:t>
                      </a:r>
                      <a:endParaRPr lang="en-US" sz="1000" dirty="0"/>
                    </a:p>
                    <a:p>
                      <a:pPr algn="ctr">
                        <a:lnSpc>
                          <a:spcPts val="1819"/>
                        </a:lnSpc>
                        <a:defRPr/>
                      </a:pPr>
                      <a:endParaRPr lang="en-US" sz="1000" dirty="0"/>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94154"/>
                  </a:ext>
                </a:extLst>
              </a:tr>
            </a:tbl>
          </a:graphicData>
        </a:graphic>
      </p:graphicFrame>
      <p:sp>
        <p:nvSpPr>
          <p:cNvPr id="4" name="Titolo 1">
            <a:extLst>
              <a:ext uri="{FF2B5EF4-FFF2-40B4-BE49-F238E27FC236}">
                <a16:creationId xmlns:a16="http://schemas.microsoft.com/office/drawing/2014/main" id="{D008E374-97B2-EED9-1006-9A0920693CB0}"/>
              </a:ext>
            </a:extLst>
          </p:cNvPr>
          <p:cNvSpPr txBox="1">
            <a:spLocks/>
          </p:cNvSpPr>
          <p:nvPr/>
        </p:nvSpPr>
        <p:spPr>
          <a:xfrm>
            <a:off x="887768" y="512112"/>
            <a:ext cx="9180794"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l-SI" sz="2400"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VALUE LINKS</a:t>
            </a:r>
            <a:r>
              <a:rPr lang="sl-SI" sz="2400" b="1" dirty="0">
                <a:solidFill>
                  <a:schemeClr val="accent5">
                    <a:lumMod val="50000"/>
                  </a:schemeClr>
                </a:solidFill>
                <a:latin typeface="Source Sans Pro Light" panose="020B0403030403020204" pitchFamily="34" charset="0"/>
                <a:ea typeface="Source Sans Pro Light" panose="020B0403030403020204" pitchFamily="34" charset="0"/>
                <a:cs typeface="Open Sans Bold"/>
                <a:sym typeface="Open Sans Bold"/>
              </a:rPr>
              <a:t> ∙Proposal </a:t>
            </a:r>
            <a:r>
              <a:rPr lang="sl-SI" sz="2400" b="1" dirty="0">
                <a:solidFill>
                  <a:schemeClr val="accent5">
                    <a:lumMod val="50000"/>
                  </a:schemeClr>
                </a:solidFill>
                <a:latin typeface="Source Sans Pro SemiBold" panose="020B0603030403020204" pitchFamily="34" charset="0"/>
                <a:ea typeface="Source Sans Pro SemiBold" panose="020B0603030403020204" pitchFamily="34" charset="0"/>
                <a:cs typeface="Open Sans Bold"/>
                <a:sym typeface="Open Sans Bold"/>
              </a:rPr>
              <a:t>4:</a:t>
            </a:r>
            <a:endParaRPr lang="en-US" sz="2400" dirty="0">
              <a:solidFill>
                <a:schemeClr val="accent5">
                  <a:lumMod val="50000"/>
                </a:schemeClr>
              </a:solidFill>
              <a:latin typeface="Source Sans Pro SemiBold" panose="020B0603030403020204" pitchFamily="34" charset="0"/>
              <a:ea typeface="Source Sans Pro SemiBold" panose="020B0603030403020204" pitchFamily="34" charset="0"/>
              <a:cs typeface="Open Sans"/>
              <a:sym typeface="Open Sans"/>
            </a:endParaRPr>
          </a:p>
          <a:p>
            <a:pPr marL="171450" indent="-171450" algn="r">
              <a:lnSpc>
                <a:spcPct val="100000"/>
              </a:lnSpc>
              <a:buFont typeface="Arial" panose="020B0604020202020204" pitchFamily="34" charset="0"/>
              <a:buChar char="•"/>
            </a:pPr>
            <a:r>
              <a:rPr lang="it-IT" sz="2400" spc="60" dirty="0" err="1">
                <a:solidFill>
                  <a:srgbClr val="92D050"/>
                </a:solidFill>
                <a:latin typeface="Source Sans Pro SemiBold" panose="020B0603030403020204" pitchFamily="34" charset="0"/>
                <a:ea typeface="Source Sans Pro SemiBold" panose="020B0603030403020204" pitchFamily="34" charset="0"/>
                <a:cs typeface="Open Sans"/>
                <a:sym typeface="Source Sans Pro"/>
              </a:rPr>
              <a:t>Traditional innovations </a:t>
            </a:r>
            <a:r>
              <a:rPr lang="it-IT"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rPr>
              <a:t>in the </a:t>
            </a:r>
            <a:r>
              <a:rPr lang="it-IT" sz="2400" spc="60" dirty="0" err="1">
                <a:solidFill>
                  <a:srgbClr val="92D050"/>
                </a:solidFill>
                <a:latin typeface="Source Sans Pro SemiBold" panose="020B0603030403020204" pitchFamily="34" charset="0"/>
                <a:ea typeface="Source Sans Pro SemiBold" panose="020B0603030403020204" pitchFamily="34" charset="0"/>
                <a:cs typeface="Open Sans"/>
                <a:sym typeface="Source Sans Pro"/>
              </a:rPr>
              <a:t>eco-construction value chain</a:t>
            </a:r>
            <a:endParaRPr lang="sl-SI"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endParaRPr>
          </a:p>
          <a:p>
            <a:pPr algn="r"/>
            <a:endParaRPr lang="it-IT" sz="4200" dirty="0">
              <a:solidFill>
                <a:srgbClr val="368033"/>
              </a:solidFill>
              <a:latin typeface="Source Sans Pro SemiBold" panose="020B0603030403020204" pitchFamily="34" charset="0"/>
              <a:ea typeface="Source Sans Pro SemiBold" panose="020B0603030403020204" pitchFamily="34" charset="0"/>
            </a:endParaRPr>
          </a:p>
        </p:txBody>
      </p:sp>
      <p:graphicFrame>
        <p:nvGraphicFramePr>
          <p:cNvPr id="6" name="Tabela 5">
            <a:extLst>
              <a:ext uri="{FF2B5EF4-FFF2-40B4-BE49-F238E27FC236}">
                <a16:creationId xmlns:a16="http://schemas.microsoft.com/office/drawing/2014/main" id="{932441D6-F1F7-B487-DCF9-21D49774751B}"/>
              </a:ext>
            </a:extLst>
          </p:cNvPr>
          <p:cNvGraphicFramePr>
            <a:graphicFrameLocks noGrp="1"/>
          </p:cNvGraphicFramePr>
          <p:nvPr>
            <p:extLst>
              <p:ext uri="{D42A27DB-BD31-4B8C-83A1-F6EECF244321}">
                <p14:modId xmlns:p14="http://schemas.microsoft.com/office/powerpoint/2010/main" val="84605452"/>
              </p:ext>
            </p:extLst>
          </p:nvPr>
        </p:nvGraphicFramePr>
        <p:xfrm>
          <a:off x="887767" y="3539014"/>
          <a:ext cx="9103616" cy="503157"/>
        </p:xfrm>
        <a:graphic>
          <a:graphicData uri="http://schemas.openxmlformats.org/drawingml/2006/table">
            <a:tbl>
              <a:tblPr/>
              <a:tblGrid>
                <a:gridCol w="1590777">
                  <a:extLst>
                    <a:ext uri="{9D8B030D-6E8A-4147-A177-3AD203B41FA5}">
                      <a16:colId xmlns:a16="http://schemas.microsoft.com/office/drawing/2014/main" val="2306369906"/>
                    </a:ext>
                  </a:extLst>
                </a:gridCol>
                <a:gridCol w="6749603">
                  <a:extLst>
                    <a:ext uri="{9D8B030D-6E8A-4147-A177-3AD203B41FA5}">
                      <a16:colId xmlns:a16="http://schemas.microsoft.com/office/drawing/2014/main" val="4107561519"/>
                    </a:ext>
                  </a:extLst>
                </a:gridCol>
                <a:gridCol w="763236">
                  <a:extLst>
                    <a:ext uri="{9D8B030D-6E8A-4147-A177-3AD203B41FA5}">
                      <a16:colId xmlns:a16="http://schemas.microsoft.com/office/drawing/2014/main" val="4024441619"/>
                    </a:ext>
                  </a:extLst>
                </a:gridCol>
              </a:tblGrid>
              <a:tr h="503157">
                <a:tc>
                  <a:txBody>
                    <a:bodyPr/>
                    <a:lstStyle/>
                    <a:p>
                      <a:pPr algn="ctr">
                        <a:lnSpc>
                          <a:spcPts val="1819"/>
                        </a:lnSpc>
                        <a:defRPr/>
                      </a:pPr>
                      <a:endParaRPr lang="en-US" sz="1000" dirty="0"/>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algn="l">
                        <a:lnSpc>
                          <a:spcPts val="1819"/>
                        </a:lnSpc>
                        <a:defRPr/>
                      </a:pP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Building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timber clusters from the region</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Architects</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designers</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Public authorities</a:t>
                      </a:r>
                      <a:endParaRPr lang="en-US" sz="1000" dirty="0">
                        <a:solidFill>
                          <a:srgbClr val="000000"/>
                        </a:solidFill>
                        <a:latin typeface="Source Sans Pro"/>
                        <a:ea typeface="Source Sans Pro"/>
                        <a:cs typeface="Source Sans Pro"/>
                        <a:sym typeface="Source Sans Pro"/>
                      </a:endParaRPr>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algn="ctr">
                        <a:lnSpc>
                          <a:spcPts val="1819"/>
                        </a:lnSpc>
                        <a:defRPr/>
                      </a:pPr>
                      <a:endParaRPr lang="en-US" sz="1000" dirty="0"/>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5576824"/>
                  </a:ext>
                </a:extLst>
              </a:tr>
            </a:tbl>
          </a:graphicData>
        </a:graphic>
      </p:graphicFrame>
      <p:pic>
        <p:nvPicPr>
          <p:cNvPr id="5" name="Picture 2">
            <a:extLst>
              <a:ext uri="{FF2B5EF4-FFF2-40B4-BE49-F238E27FC236}">
                <a16:creationId xmlns:a16="http://schemas.microsoft.com/office/drawing/2014/main" id="{2D971CC7-25CA-65F3-0DA2-D03571812F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200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6" descr="Immagine che contiene Elementi grafici, Carattere, grafica, logo&#10;&#10;Descrizione generata automaticamente">
            <a:extLst>
              <a:ext uri="{FF2B5EF4-FFF2-40B4-BE49-F238E27FC236}">
                <a16:creationId xmlns:a16="http://schemas.microsoft.com/office/drawing/2014/main" id="{6C83EE06-B7BD-FCE4-C666-7F0262070E59}"/>
              </a:ext>
            </a:extLst>
          </p:cNvPr>
          <p:cNvPicPr>
            <a:picLocks noChangeAspect="1"/>
          </p:cNvPicPr>
          <p:nvPr/>
        </p:nvPicPr>
        <p:blipFill>
          <a:blip r:embed="rId2"/>
          <a:stretch>
            <a:fillRect/>
          </a:stretch>
        </p:blipFill>
        <p:spPr>
          <a:xfrm>
            <a:off x="10494148" y="435059"/>
            <a:ext cx="1240973" cy="799448"/>
          </a:xfrm>
          <a:prstGeom prst="rect">
            <a:avLst/>
          </a:prstGeom>
        </p:spPr>
      </p:pic>
      <p:graphicFrame>
        <p:nvGraphicFramePr>
          <p:cNvPr id="3" name="Tabela 2">
            <a:extLst>
              <a:ext uri="{FF2B5EF4-FFF2-40B4-BE49-F238E27FC236}">
                <a16:creationId xmlns:a16="http://schemas.microsoft.com/office/drawing/2014/main" id="{E04DA443-B073-0A08-B8D8-8D2E00BFDF69}"/>
              </a:ext>
            </a:extLst>
          </p:cNvPr>
          <p:cNvGraphicFramePr>
            <a:graphicFrameLocks noGrp="1"/>
          </p:cNvGraphicFramePr>
          <p:nvPr>
            <p:extLst>
              <p:ext uri="{D42A27DB-BD31-4B8C-83A1-F6EECF244321}">
                <p14:modId xmlns:p14="http://schemas.microsoft.com/office/powerpoint/2010/main" val="3124794597"/>
              </p:ext>
            </p:extLst>
          </p:nvPr>
        </p:nvGraphicFramePr>
        <p:xfrm>
          <a:off x="887767" y="1691950"/>
          <a:ext cx="9008073" cy="2906660"/>
        </p:xfrm>
        <a:graphic>
          <a:graphicData uri="http://schemas.openxmlformats.org/drawingml/2006/table">
            <a:tbl>
              <a:tblPr/>
              <a:tblGrid>
                <a:gridCol w="1574081">
                  <a:extLst>
                    <a:ext uri="{9D8B030D-6E8A-4147-A177-3AD203B41FA5}">
                      <a16:colId xmlns:a16="http://schemas.microsoft.com/office/drawing/2014/main" val="2365624456"/>
                    </a:ext>
                  </a:extLst>
                </a:gridCol>
                <a:gridCol w="6678766">
                  <a:extLst>
                    <a:ext uri="{9D8B030D-6E8A-4147-A177-3AD203B41FA5}">
                      <a16:colId xmlns:a16="http://schemas.microsoft.com/office/drawing/2014/main" val="2183942135"/>
                    </a:ext>
                  </a:extLst>
                </a:gridCol>
                <a:gridCol w="755226">
                  <a:extLst>
                    <a:ext uri="{9D8B030D-6E8A-4147-A177-3AD203B41FA5}">
                      <a16:colId xmlns:a16="http://schemas.microsoft.com/office/drawing/2014/main" val="3792943235"/>
                    </a:ext>
                  </a:extLst>
                </a:gridCol>
              </a:tblGrid>
              <a:tr h="478299">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COMPANY'S NAME</a:t>
                      </a:r>
                      <a:endParaRPr lang="en-US" sz="100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DESCRIPTION</a:t>
                      </a:r>
                      <a:endParaRPr lang="en-US" sz="100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COUNTRY</a:t>
                      </a:r>
                      <a:endParaRPr lang="en-US" sz="100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1217314"/>
                  </a:ext>
                </a:extLst>
              </a:tr>
              <a:tr h="557188">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SURVIOT MONITORING KFT</a:t>
                      </a:r>
                      <a:endParaRPr lang="en-US" sz="1000" dirty="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specialises </a:t>
                      </a:r>
                      <a:r>
                        <a:rPr lang="en-US" sz="1000" dirty="0">
                          <a:solidFill>
                            <a:srgbClr val="000000"/>
                          </a:solidFill>
                          <a:latin typeface="Source Sans Pro"/>
                          <a:ea typeface="Source Sans Pro"/>
                          <a:cs typeface="Source Sans Pro"/>
                          <a:sym typeface="Source Sans Pro"/>
                        </a:rPr>
                        <a:t>in </a:t>
                      </a:r>
                      <a:r>
                        <a:rPr lang="en-US" sz="1000" dirty="0" err="1">
                          <a:solidFill>
                            <a:srgbClr val="000000"/>
                          </a:solidFill>
                          <a:latin typeface="Source Sans Pro"/>
                          <a:ea typeface="Source Sans Pro"/>
                          <a:cs typeface="Source Sans Pro"/>
                          <a:sym typeface="Source Sans Pro"/>
                        </a:rPr>
                        <a:t>digital </a:t>
                      </a:r>
                      <a:r>
                        <a:rPr lang="en-US" sz="1000" dirty="0">
                          <a:solidFill>
                            <a:srgbClr val="000000"/>
                          </a:solidFill>
                          <a:latin typeface="Source Sans Pro"/>
                          <a:ea typeface="Source Sans Pro"/>
                          <a:cs typeface="Source Sans Pro"/>
                          <a:sym typeface="Source Sans Pro"/>
                        </a:rPr>
                        <a:t>solutions for </a:t>
                      </a:r>
                      <a:r>
                        <a:rPr lang="en-US" sz="1000" dirty="0" err="1">
                          <a:solidFill>
                            <a:srgbClr val="000000"/>
                          </a:solidFill>
                          <a:latin typeface="Source Sans Pro"/>
                          <a:ea typeface="Source Sans Pro"/>
                          <a:cs typeface="Source Sans Pro"/>
                          <a:sym typeface="Source Sans Pro"/>
                        </a:rPr>
                        <a:t>construction monitoring</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automation of geotechnical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environmental </a:t>
                      </a:r>
                      <a:r>
                        <a:rPr lang="en-US" sz="1000" dirty="0">
                          <a:solidFill>
                            <a:srgbClr val="000000"/>
                          </a:solidFill>
                          <a:latin typeface="Source Sans Pro"/>
                          <a:ea typeface="Source Sans Pro"/>
                          <a:cs typeface="Source Sans Pro"/>
                          <a:sym typeface="Source Sans Pro"/>
                        </a:rPr>
                        <a:t>data</a:t>
                      </a:r>
                      <a:r>
                        <a:rPr lang="en-US" sz="1000" dirty="0" err="1">
                          <a:solidFill>
                            <a:srgbClr val="000000"/>
                          </a:solidFill>
                          <a:latin typeface="Source Sans Pro"/>
                          <a:ea typeface="Source Sans Pro"/>
                          <a:cs typeface="Source Sans Pro"/>
                          <a:sym typeface="Source Sans Pro"/>
                        </a:rPr>
                        <a:t> collection </a:t>
                      </a:r>
                    </a:p>
                    <a:p>
                      <a:pPr algn="l">
                        <a:lnSpc>
                          <a:spcPts val="1819"/>
                        </a:lnSpc>
                        <a:defRPr/>
                      </a:pPr>
                      <a:endParaRPr lang="en-US" sz="1000" dirty="0">
                        <a:solidFill>
                          <a:srgbClr val="000000"/>
                        </a:solidFill>
                        <a:latin typeface="Source Sans Pro"/>
                        <a:ea typeface="Source Sans Pro"/>
                        <a:cs typeface="Source Sans Pro"/>
                        <a:sym typeface="Source Sans Pro"/>
                      </a:endParaRPr>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a:solidFill>
                            <a:srgbClr val="000000"/>
                          </a:solidFill>
                          <a:latin typeface="Source Sans Pro"/>
                          <a:ea typeface="Source Sans Pro"/>
                          <a:cs typeface="Source Sans Pro"/>
                          <a:sym typeface="Source Sans Pro"/>
                        </a:rPr>
                        <a:t>HU</a:t>
                      </a:r>
                      <a:endParaRPr lang="en-US" sz="100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3636136"/>
                  </a:ext>
                </a:extLst>
              </a:tr>
              <a:tr h="568023">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PANER KFT</a:t>
                      </a:r>
                      <a:endParaRPr lang="en-US" sz="100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specialises in non-invasive pipe maintenance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repair using robotic </a:t>
                      </a:r>
                      <a:r>
                        <a:rPr lang="en-US" sz="1000" dirty="0">
                          <a:solidFill>
                            <a:srgbClr val="000000"/>
                          </a:solidFill>
                          <a:latin typeface="Source Sans Pro"/>
                          <a:ea typeface="Source Sans Pro"/>
                          <a:cs typeface="Source Sans Pro"/>
                          <a:sym typeface="Source Sans Pro"/>
                        </a:rPr>
                        <a:t>and No-Dig </a:t>
                      </a:r>
                      <a:r>
                        <a:rPr lang="en-US" sz="1000" dirty="0" err="1">
                          <a:solidFill>
                            <a:srgbClr val="000000"/>
                          </a:solidFill>
                          <a:latin typeface="Source Sans Pro"/>
                          <a:ea typeface="Source Sans Pro"/>
                          <a:cs typeface="Source Sans Pro"/>
                          <a:sym typeface="Source Sans Pro"/>
                        </a:rPr>
                        <a:t>technologies</a:t>
                      </a:r>
                      <a:endParaRPr lang="en-US" sz="1000" dirty="0">
                        <a:solidFill>
                          <a:srgbClr val="000000"/>
                        </a:solidFill>
                        <a:latin typeface="Source Sans Pro"/>
                        <a:ea typeface="Source Sans Pro"/>
                        <a:cs typeface="Source Sans Pro"/>
                        <a:sym typeface="Source Sans Pro"/>
                      </a:endParaRPr>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a:solidFill>
                            <a:srgbClr val="000000"/>
                          </a:solidFill>
                          <a:latin typeface="Source Sans Pro"/>
                          <a:ea typeface="Source Sans Pro"/>
                          <a:cs typeface="Source Sans Pro"/>
                          <a:sym typeface="Source Sans Pro"/>
                        </a:rPr>
                        <a:t>HU</a:t>
                      </a:r>
                      <a:endParaRPr lang="en-US" sz="100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41796"/>
                  </a:ext>
                </a:extLst>
              </a:tr>
              <a:tr h="568023">
                <a:tc>
                  <a:txBody>
                    <a:bodyPr/>
                    <a:lstStyle/>
                    <a:p>
                      <a:pPr algn="ctr">
                        <a:lnSpc>
                          <a:spcPts val="1679"/>
                        </a:lnSpc>
                        <a:defRPr/>
                      </a:pPr>
                      <a:r>
                        <a:rPr lang="en-US" sz="1000" b="1">
                          <a:solidFill>
                            <a:srgbClr val="000000"/>
                          </a:solidFill>
                          <a:latin typeface="Source Sans Pro Bold"/>
                          <a:ea typeface="Source Sans Pro Bold"/>
                          <a:cs typeface="Source Sans Pro Bold"/>
                          <a:sym typeface="Source Sans Pro Bold"/>
                        </a:rPr>
                        <a:t>EXEL AIR TECH</a:t>
                      </a:r>
                      <a:endParaRPr lang="en-US" sz="100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specialises </a:t>
                      </a:r>
                      <a:r>
                        <a:rPr lang="en-US" sz="1000" dirty="0">
                          <a:solidFill>
                            <a:srgbClr val="000000"/>
                          </a:solidFill>
                          <a:latin typeface="Source Sans Pro"/>
                          <a:ea typeface="Source Sans Pro"/>
                          <a:cs typeface="Source Sans Pro"/>
                          <a:sym typeface="Source Sans Pro"/>
                        </a:rPr>
                        <a:t>in </a:t>
                      </a:r>
                      <a:r>
                        <a:rPr lang="en-US" sz="1000" dirty="0" err="1">
                          <a:solidFill>
                            <a:srgbClr val="000000"/>
                          </a:solidFill>
                          <a:latin typeface="Source Sans Pro"/>
                          <a:ea typeface="Source Sans Pro"/>
                          <a:cs typeface="Source Sans Pro"/>
                          <a:sym typeface="Source Sans Pro"/>
                        </a:rPr>
                        <a:t>large-scale air purification systems </a:t>
                      </a:r>
                      <a:r>
                        <a:rPr lang="en-US" sz="1000" dirty="0">
                          <a:solidFill>
                            <a:srgbClr val="000000"/>
                          </a:solidFill>
                          <a:latin typeface="Source Sans Pro"/>
                          <a:ea typeface="Source Sans Pro"/>
                          <a:cs typeface="Source Sans Pro"/>
                          <a:sym typeface="Source Sans Pro"/>
                        </a:rPr>
                        <a:t>with </a:t>
                      </a:r>
                      <a:r>
                        <a:rPr lang="en-US" sz="1000" dirty="0" err="1">
                          <a:solidFill>
                            <a:srgbClr val="000000"/>
                          </a:solidFill>
                          <a:latin typeface="Source Sans Pro"/>
                          <a:ea typeface="Source Sans Pro"/>
                          <a:cs typeface="Source Sans Pro"/>
                          <a:sym typeface="Source Sans Pro"/>
                        </a:rPr>
                        <a:t>electrostatic precipitators </a:t>
                      </a:r>
                      <a:r>
                        <a:rPr lang="en-US" sz="1000" dirty="0">
                          <a:solidFill>
                            <a:srgbClr val="000000"/>
                          </a:solidFill>
                          <a:latin typeface="Source Sans Pro"/>
                          <a:ea typeface="Source Sans Pro"/>
                          <a:cs typeface="Source Sans Pro"/>
                          <a:sym typeface="Source Sans Pro"/>
                        </a:rPr>
                        <a:t>to </a:t>
                      </a:r>
                      <a:r>
                        <a:rPr lang="en-US" sz="1000" dirty="0" err="1">
                          <a:solidFill>
                            <a:srgbClr val="000000"/>
                          </a:solidFill>
                          <a:latin typeface="Source Sans Pro"/>
                          <a:ea typeface="Source Sans Pro"/>
                          <a:cs typeface="Source Sans Pro"/>
                          <a:sym typeface="Source Sans Pro"/>
                        </a:rPr>
                        <a:t>capture fine </a:t>
                      </a:r>
                      <a:r>
                        <a:rPr lang="en-US" sz="1000" dirty="0">
                          <a:solidFill>
                            <a:srgbClr val="000000"/>
                          </a:solidFill>
                          <a:latin typeface="Source Sans Pro"/>
                          <a:ea typeface="Source Sans Pro"/>
                          <a:cs typeface="Source Sans Pro"/>
                          <a:sym typeface="Source Sans Pro"/>
                        </a:rPr>
                        <a:t>dust and </a:t>
                      </a:r>
                      <a:r>
                        <a:rPr lang="en-US" sz="1000" dirty="0" err="1">
                          <a:solidFill>
                            <a:srgbClr val="000000"/>
                          </a:solidFill>
                          <a:latin typeface="Source Sans Pro"/>
                          <a:ea typeface="Source Sans Pro"/>
                          <a:cs typeface="Source Sans Pro"/>
                          <a:sym typeface="Source Sans Pro"/>
                        </a:rPr>
                        <a:t>pollutants</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support green building projects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improve urban air quality</a:t>
                      </a:r>
                      <a:endParaRPr lang="en-US" sz="1000" dirty="0">
                        <a:solidFill>
                          <a:srgbClr val="000000"/>
                        </a:solidFill>
                        <a:latin typeface="Source Sans Pro"/>
                        <a:ea typeface="Source Sans Pro"/>
                        <a:cs typeface="Source Sans Pro"/>
                        <a:sym typeface="Source Sans Pro"/>
                      </a:endParaRPr>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a:solidFill>
                            <a:srgbClr val="000000"/>
                          </a:solidFill>
                          <a:latin typeface="Source Sans Pro"/>
                          <a:ea typeface="Source Sans Pro"/>
                          <a:cs typeface="Source Sans Pro"/>
                          <a:sym typeface="Source Sans Pro"/>
                        </a:rPr>
                        <a:t>EN</a:t>
                      </a:r>
                      <a:endParaRPr lang="en-US" sz="100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0787506"/>
                  </a:ext>
                </a:extLst>
              </a:tr>
              <a:tr h="568023">
                <a:tc>
                  <a:txBody>
                    <a:bodyPr/>
                    <a:lstStyle/>
                    <a:p>
                      <a:pPr algn="ctr">
                        <a:lnSpc>
                          <a:spcPts val="1679"/>
                        </a:lnSpc>
                        <a:defRPr/>
                      </a:pPr>
                      <a:r>
                        <a:rPr lang="en-US" sz="1000" b="1">
                          <a:solidFill>
                            <a:srgbClr val="000000"/>
                          </a:solidFill>
                          <a:latin typeface="Source Sans Pro Bold"/>
                          <a:ea typeface="Source Sans Pro Bold"/>
                          <a:cs typeface="Source Sans Pro Bold"/>
                          <a:sym typeface="Source Sans Pro Bold"/>
                        </a:rPr>
                        <a:t>ENCOUSE</a:t>
                      </a:r>
                      <a:endParaRPr lang="en-US" sz="100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specialises </a:t>
                      </a:r>
                      <a:r>
                        <a:rPr lang="en-US" sz="1000" dirty="0">
                          <a:solidFill>
                            <a:srgbClr val="000000"/>
                          </a:solidFill>
                          <a:latin typeface="Source Sans Pro"/>
                          <a:ea typeface="Source Sans Pro"/>
                          <a:cs typeface="Source Sans Pro"/>
                          <a:sym typeface="Source Sans Pro"/>
                        </a:rPr>
                        <a:t>in </a:t>
                      </a:r>
                      <a:r>
                        <a:rPr lang="en-US" sz="1000" dirty="0" err="1">
                          <a:solidFill>
                            <a:srgbClr val="000000"/>
                          </a:solidFill>
                          <a:latin typeface="Source Sans Pro"/>
                          <a:ea typeface="Source Sans Pro"/>
                          <a:cs typeface="Source Sans Pro"/>
                          <a:sym typeface="Source Sans Pro"/>
                        </a:rPr>
                        <a:t>eco-friendly sanitation </a:t>
                      </a:r>
                      <a:r>
                        <a:rPr lang="en-US" sz="1000" dirty="0">
                          <a:solidFill>
                            <a:srgbClr val="000000"/>
                          </a:solidFill>
                          <a:latin typeface="Source Sans Pro"/>
                          <a:ea typeface="Source Sans Pro"/>
                          <a:cs typeface="Source Sans Pro"/>
                          <a:sym typeface="Source Sans Pro"/>
                        </a:rPr>
                        <a:t>solutions for </a:t>
                      </a:r>
                      <a:r>
                        <a:rPr lang="en-US" sz="1000" dirty="0" err="1">
                          <a:solidFill>
                            <a:srgbClr val="000000"/>
                          </a:solidFill>
                          <a:latin typeface="Source Sans Pro"/>
                          <a:ea typeface="Source Sans Pro"/>
                          <a:cs typeface="Source Sans Pro"/>
                          <a:sym typeface="Source Sans Pro"/>
                        </a:rPr>
                        <a:t>offices</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providing resource-saving products such </a:t>
                      </a:r>
                      <a:r>
                        <a:rPr lang="en-US" sz="1000" dirty="0">
                          <a:solidFill>
                            <a:srgbClr val="000000"/>
                          </a:solidFill>
                          <a:latin typeface="Source Sans Pro"/>
                          <a:ea typeface="Source Sans Pro"/>
                          <a:cs typeface="Source Sans Pro"/>
                          <a:sym typeface="Source Sans Pro"/>
                        </a:rPr>
                        <a:t>as </a:t>
                      </a:r>
                      <a:r>
                        <a:rPr lang="en-US" sz="1000" dirty="0" err="1">
                          <a:solidFill>
                            <a:srgbClr val="000000"/>
                          </a:solidFill>
                          <a:latin typeface="Source Sans Pro"/>
                          <a:ea typeface="Source Sans Pro"/>
                          <a:cs typeface="Source Sans Pro"/>
                          <a:sym typeface="Source Sans Pro"/>
                        </a:rPr>
                        <a:t>waterless urinals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hand dryers </a:t>
                      </a:r>
                      <a:r>
                        <a:rPr lang="en-US" sz="1000" dirty="0">
                          <a:solidFill>
                            <a:srgbClr val="000000"/>
                          </a:solidFill>
                          <a:latin typeface="Source Sans Pro"/>
                          <a:ea typeface="Source Sans Pro"/>
                          <a:cs typeface="Source Sans Pro"/>
                          <a:sym typeface="Source Sans Pro"/>
                        </a:rPr>
                        <a:t>for </a:t>
                      </a:r>
                      <a:r>
                        <a:rPr lang="en-US" sz="1000" dirty="0" err="1">
                          <a:solidFill>
                            <a:srgbClr val="000000"/>
                          </a:solidFill>
                          <a:latin typeface="Source Sans Pro"/>
                          <a:ea typeface="Source Sans Pro"/>
                          <a:cs typeface="Source Sans Pro"/>
                          <a:sym typeface="Source Sans Pro"/>
                        </a:rPr>
                        <a:t>sustainable building practices</a:t>
                      </a:r>
                      <a:endParaRPr lang="en-US" sz="1000" dirty="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EN</a:t>
                      </a:r>
                      <a:endParaRPr lang="en-US" sz="1000" dirty="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0856982"/>
                  </a:ext>
                </a:extLst>
              </a:tr>
            </a:tbl>
          </a:graphicData>
        </a:graphic>
      </p:graphicFrame>
      <p:sp>
        <p:nvSpPr>
          <p:cNvPr id="4" name="Titolo 1">
            <a:extLst>
              <a:ext uri="{FF2B5EF4-FFF2-40B4-BE49-F238E27FC236}">
                <a16:creationId xmlns:a16="http://schemas.microsoft.com/office/drawing/2014/main" id="{91B0E562-6B8D-C576-6997-6A1C25F453D2}"/>
              </a:ext>
            </a:extLst>
          </p:cNvPr>
          <p:cNvSpPr txBox="1">
            <a:spLocks/>
          </p:cNvSpPr>
          <p:nvPr/>
        </p:nvSpPr>
        <p:spPr>
          <a:xfrm>
            <a:off x="314961" y="725472"/>
            <a:ext cx="9723122"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l-SI" sz="2400"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VALUE LINKS</a:t>
            </a:r>
            <a:r>
              <a:rPr lang="sl-SI" sz="2400" b="1" dirty="0">
                <a:solidFill>
                  <a:schemeClr val="accent5">
                    <a:lumMod val="50000"/>
                  </a:schemeClr>
                </a:solidFill>
                <a:latin typeface="Source Sans Pro Light" panose="020B0403030403020204" pitchFamily="34" charset="0"/>
                <a:ea typeface="Source Sans Pro Light" panose="020B0403030403020204" pitchFamily="34" charset="0"/>
                <a:cs typeface="Open Sans Bold"/>
                <a:sym typeface="Open Sans Bold"/>
              </a:rPr>
              <a:t> ∙Proposal </a:t>
            </a:r>
            <a:r>
              <a:rPr lang="sl-SI" sz="2400" b="1" dirty="0">
                <a:solidFill>
                  <a:schemeClr val="accent5">
                    <a:lumMod val="50000"/>
                  </a:schemeClr>
                </a:solidFill>
                <a:latin typeface="Source Sans Pro SemiBold" panose="020B0603030403020204" pitchFamily="34" charset="0"/>
                <a:ea typeface="Source Sans Pro SemiBold" panose="020B0603030403020204" pitchFamily="34" charset="0"/>
                <a:cs typeface="Open Sans Bold"/>
                <a:sym typeface="Open Sans Bold"/>
              </a:rPr>
              <a:t>5:</a:t>
            </a:r>
            <a:endParaRPr lang="en-US" sz="2400" dirty="0">
              <a:solidFill>
                <a:schemeClr val="accent5">
                  <a:lumMod val="50000"/>
                </a:schemeClr>
              </a:solidFill>
              <a:latin typeface="Source Sans Pro SemiBold" panose="020B0603030403020204" pitchFamily="34" charset="0"/>
              <a:ea typeface="Source Sans Pro SemiBold" panose="020B0603030403020204" pitchFamily="34" charset="0"/>
              <a:cs typeface="Open Sans"/>
              <a:sym typeface="Open Sans"/>
            </a:endParaRPr>
          </a:p>
          <a:p>
            <a:pPr marL="171450" indent="-171450" algn="r">
              <a:lnSpc>
                <a:spcPct val="100000"/>
              </a:lnSpc>
              <a:buFont typeface="Arial" panose="020B0604020202020204" pitchFamily="34" charset="0"/>
              <a:buChar char="•"/>
            </a:pPr>
            <a:r>
              <a:rPr lang="es-ES"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rPr>
              <a:t>Optimising construction (material) processes - digital solutions</a:t>
            </a:r>
            <a:endParaRPr lang="en-US"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endParaRPr>
          </a:p>
          <a:p>
            <a:pPr algn="r">
              <a:lnSpc>
                <a:spcPct val="100000"/>
              </a:lnSpc>
            </a:pPr>
            <a:endParaRPr lang="sl-SI"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endParaRPr>
          </a:p>
          <a:p>
            <a:pPr algn="r"/>
            <a:endParaRPr lang="it-IT" sz="4200" dirty="0">
              <a:solidFill>
                <a:srgbClr val="368033"/>
              </a:solidFill>
              <a:latin typeface="Source Sans Pro SemiBold" panose="020B0603030403020204" pitchFamily="34" charset="0"/>
              <a:ea typeface="Source Sans Pro SemiBold" panose="020B0603030403020204" pitchFamily="34" charset="0"/>
            </a:endParaRPr>
          </a:p>
        </p:txBody>
      </p:sp>
      <p:pic>
        <p:nvPicPr>
          <p:cNvPr id="5" name="Picture 2">
            <a:extLst>
              <a:ext uri="{FF2B5EF4-FFF2-40B4-BE49-F238E27FC236}">
                <a16:creationId xmlns:a16="http://schemas.microsoft.com/office/drawing/2014/main" id="{B7743480-3440-1FE3-8018-A76F771223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194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6" descr="Immagine che contiene Elementi grafici, Carattere, grafica, logo&#10;&#10;Descrizione generata automaticamente">
            <a:extLst>
              <a:ext uri="{FF2B5EF4-FFF2-40B4-BE49-F238E27FC236}">
                <a16:creationId xmlns:a16="http://schemas.microsoft.com/office/drawing/2014/main" id="{B1E727D5-AB32-9530-64A2-C5441EC88857}"/>
              </a:ext>
            </a:extLst>
          </p:cNvPr>
          <p:cNvPicPr>
            <a:picLocks noChangeAspect="1"/>
          </p:cNvPicPr>
          <p:nvPr/>
        </p:nvPicPr>
        <p:blipFill>
          <a:blip r:embed="rId2"/>
          <a:stretch>
            <a:fillRect/>
          </a:stretch>
        </p:blipFill>
        <p:spPr>
          <a:xfrm>
            <a:off x="10494148" y="435059"/>
            <a:ext cx="1240973" cy="799448"/>
          </a:xfrm>
          <a:prstGeom prst="rect">
            <a:avLst/>
          </a:prstGeom>
        </p:spPr>
      </p:pic>
      <p:sp>
        <p:nvSpPr>
          <p:cNvPr id="7" name="TextBox 5">
            <a:extLst>
              <a:ext uri="{FF2B5EF4-FFF2-40B4-BE49-F238E27FC236}">
                <a16:creationId xmlns:a16="http://schemas.microsoft.com/office/drawing/2014/main" id="{99F23BDE-62CF-A954-8916-BBEA30036999}"/>
              </a:ext>
            </a:extLst>
          </p:cNvPr>
          <p:cNvSpPr txBox="1"/>
          <p:nvPr/>
        </p:nvSpPr>
        <p:spPr>
          <a:xfrm>
            <a:off x="1160780" y="438282"/>
            <a:ext cx="7647940" cy="804772"/>
          </a:xfrm>
          <a:prstGeom prst="rect">
            <a:avLst/>
          </a:prstGeom>
        </p:spPr>
        <p:txBody>
          <a:bodyPr wrap="square" lIns="0" tIns="0" rIns="0" bIns="0" rtlCol="0" anchor="t">
            <a:spAutoFit/>
          </a:bodyPr>
          <a:lstStyle/>
          <a:p>
            <a:pPr>
              <a:lnSpc>
                <a:spcPts val="6719"/>
              </a:lnSpc>
            </a:pPr>
            <a:r>
              <a:rPr lang="sl-SI"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POTENTIAL </a:t>
            </a:r>
            <a:r>
              <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EU </a:t>
            </a:r>
            <a:r>
              <a:rPr lang="sl-SI"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SYNERGIES</a:t>
            </a:r>
            <a:endPar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endParaRPr>
          </a:p>
        </p:txBody>
      </p:sp>
      <p:sp>
        <p:nvSpPr>
          <p:cNvPr id="8" name="TextBox 6">
            <a:extLst>
              <a:ext uri="{FF2B5EF4-FFF2-40B4-BE49-F238E27FC236}">
                <a16:creationId xmlns:a16="http://schemas.microsoft.com/office/drawing/2014/main" id="{6191704E-F849-6AFB-AAEE-51D002B058A5}"/>
              </a:ext>
            </a:extLst>
          </p:cNvPr>
          <p:cNvSpPr txBox="1"/>
          <p:nvPr/>
        </p:nvSpPr>
        <p:spPr>
          <a:xfrm>
            <a:off x="1191260" y="1259485"/>
            <a:ext cx="10785989" cy="1739515"/>
          </a:xfrm>
          <a:prstGeom prst="rect">
            <a:avLst/>
          </a:prstGeom>
        </p:spPr>
        <p:txBody>
          <a:bodyPr wrap="square" lIns="0" tIns="0" rIns="0" bIns="0" rtlCol="0" anchor="t">
            <a:spAutoFit/>
          </a:bodyPr>
          <a:lstStyle/>
          <a:p>
            <a:pPr algn="just">
              <a:lnSpc>
                <a:spcPts val="4760"/>
              </a:lnSpc>
            </a:pPr>
            <a:r>
              <a:rPr lang="en-US" sz="1400" b="1" dirty="0">
                <a:solidFill>
                  <a:srgbClr val="000000"/>
                </a:solidFill>
                <a:latin typeface="Source Sans Pro Bold"/>
                <a:ea typeface="Source Sans Pro Bold"/>
                <a:cs typeface="Source Sans Pro Bold"/>
                <a:sym typeface="Source Sans Pro Bold"/>
              </a:rPr>
              <a:t>DECORATOR </a:t>
            </a:r>
            <a:r>
              <a:rPr lang="en-US" sz="1400" dirty="0">
                <a:solidFill>
                  <a:srgbClr val="000000"/>
                </a:solidFill>
                <a:latin typeface="Source Sans Pro"/>
                <a:ea typeface="Source Sans Pro"/>
                <a:cs typeface="Source Sans Pro"/>
                <a:sym typeface="Source Sans Pro"/>
              </a:rPr>
              <a:t>is dedicated </a:t>
            </a:r>
            <a:r>
              <a:rPr lang="en-US" sz="1400" dirty="0" err="1">
                <a:solidFill>
                  <a:srgbClr val="000000"/>
                </a:solidFill>
                <a:latin typeface="Source Sans Pro"/>
                <a:ea typeface="Source Sans Pro"/>
                <a:cs typeface="Source Sans Pro"/>
                <a:sym typeface="Source Sans Pro"/>
              </a:rPr>
              <a:t>to fostering innovation </a:t>
            </a:r>
            <a:r>
              <a:rPr lang="en-US" sz="1400" dirty="0">
                <a:solidFill>
                  <a:srgbClr val="000000"/>
                </a:solidFill>
                <a:latin typeface="Source Sans Pro"/>
                <a:ea typeface="Source Sans Pro"/>
                <a:cs typeface="Source Sans Pro"/>
                <a:sym typeface="Source Sans Pro"/>
              </a:rPr>
              <a:t>in the </a:t>
            </a:r>
            <a:r>
              <a:rPr lang="en-US" sz="1400" dirty="0" err="1">
                <a:solidFill>
                  <a:srgbClr val="000000"/>
                </a:solidFill>
                <a:latin typeface="Source Sans Pro"/>
                <a:ea typeface="Source Sans Pro"/>
                <a:cs typeface="Source Sans Pro"/>
                <a:sym typeface="Source Sans Pro"/>
              </a:rPr>
              <a:t>construction sector </a:t>
            </a:r>
            <a:r>
              <a:rPr lang="en-US" sz="1400" dirty="0">
                <a:solidFill>
                  <a:srgbClr val="000000"/>
                </a:solidFill>
                <a:latin typeface="Source Sans Pro"/>
                <a:ea typeface="Source Sans Pro"/>
                <a:cs typeface="Source Sans Pro"/>
                <a:sym typeface="Source Sans Pro"/>
              </a:rPr>
              <a:t>with </a:t>
            </a:r>
            <a:r>
              <a:rPr lang="en-US" sz="1400" dirty="0" err="1">
                <a:solidFill>
                  <a:srgbClr val="000000"/>
                </a:solidFill>
                <a:latin typeface="Source Sans Pro"/>
                <a:ea typeface="Source Sans Pro"/>
                <a:cs typeface="Source Sans Pro"/>
                <a:sym typeface="Source Sans Pro"/>
              </a:rPr>
              <a:t>reference to sustainability </a:t>
            </a:r>
            <a:r>
              <a:rPr lang="en-US" sz="1400" dirty="0">
                <a:solidFill>
                  <a:srgbClr val="000000"/>
                </a:solidFill>
                <a:latin typeface="Source Sans Pro"/>
                <a:ea typeface="Source Sans Pro"/>
                <a:cs typeface="Source Sans Pro"/>
                <a:sym typeface="Source Sans Pro"/>
              </a:rPr>
              <a:t>and </a:t>
            </a:r>
            <a:r>
              <a:rPr lang="en-US" sz="1400" dirty="0" err="1">
                <a:solidFill>
                  <a:srgbClr val="000000"/>
                </a:solidFill>
                <a:latin typeface="Source Sans Pro"/>
                <a:ea typeface="Source Sans Pro"/>
                <a:cs typeface="Source Sans Pro"/>
                <a:sym typeface="Source Sans Pro"/>
              </a:rPr>
              <a:t>beauty</a:t>
            </a:r>
            <a:r>
              <a:rPr lang="en-US" sz="1400" dirty="0">
                <a:solidFill>
                  <a:srgbClr val="000000"/>
                </a:solidFill>
                <a:latin typeface="Source Sans Pro"/>
                <a:ea typeface="Source Sans Pro"/>
                <a:cs typeface="Source Sans Pro"/>
                <a:sym typeface="Source Sans Pro"/>
              </a:rPr>
              <a:t>.</a:t>
            </a:r>
          </a:p>
          <a:p>
            <a:pPr algn="just">
              <a:lnSpc>
                <a:spcPts val="4760"/>
              </a:lnSpc>
            </a:pPr>
            <a:r>
              <a:rPr lang="en-US" sz="1400" b="1" dirty="0">
                <a:solidFill>
                  <a:srgbClr val="000000"/>
                </a:solidFill>
                <a:latin typeface="Source Sans Pro Bold"/>
                <a:ea typeface="Source Sans Pro Bold"/>
                <a:cs typeface="Source Sans Pro Bold"/>
                <a:sym typeface="Source Sans Pro Bold"/>
              </a:rPr>
              <a:t>13 partners - </a:t>
            </a:r>
            <a:r>
              <a:rPr lang="sl-SI" sz="1400" dirty="0">
                <a:solidFill>
                  <a:srgbClr val="000000"/>
                </a:solidFill>
                <a:latin typeface="Source Sans Pro"/>
                <a:ea typeface="Source Sans Pro"/>
                <a:cs typeface="Source Sans Pro"/>
                <a:sym typeface="Source Sans Pro"/>
              </a:rPr>
              <a:t>Slovenia </a:t>
            </a:r>
            <a:r>
              <a:rPr lang="en-US" sz="1400" dirty="0">
                <a:solidFill>
                  <a:srgbClr val="000000"/>
                </a:solidFill>
                <a:latin typeface="Source Sans Pro"/>
                <a:ea typeface="Source Sans Pro"/>
                <a:cs typeface="Source Sans Pro"/>
                <a:sym typeface="Source Sans Pro"/>
              </a:rPr>
              <a:t>(2), </a:t>
            </a:r>
            <a:r>
              <a:rPr lang="sl-SI" sz="1400" dirty="0">
                <a:solidFill>
                  <a:srgbClr val="000000"/>
                </a:solidFill>
                <a:latin typeface="Source Sans Pro"/>
                <a:ea typeface="Source Sans Pro"/>
                <a:cs typeface="Source Sans Pro"/>
                <a:sym typeface="Source Sans Pro"/>
              </a:rPr>
              <a:t>Germany (</a:t>
            </a:r>
            <a:r>
              <a:rPr lang="en-US" sz="1400" dirty="0">
                <a:solidFill>
                  <a:srgbClr val="000000"/>
                </a:solidFill>
                <a:latin typeface="Source Sans Pro"/>
                <a:ea typeface="Source Sans Pro"/>
                <a:cs typeface="Source Sans Pro"/>
                <a:sym typeface="Source Sans Pro"/>
              </a:rPr>
              <a:t>2), </a:t>
            </a:r>
            <a:r>
              <a:rPr lang="sl-SI" sz="1400" dirty="0">
                <a:solidFill>
                  <a:srgbClr val="000000"/>
                </a:solidFill>
                <a:latin typeface="Source Sans Pro"/>
                <a:ea typeface="Source Sans Pro"/>
                <a:cs typeface="Source Sans Pro"/>
                <a:sym typeface="Source Sans Pro"/>
              </a:rPr>
              <a:t>Austria </a:t>
            </a:r>
            <a:r>
              <a:rPr lang="en-US" sz="1400" dirty="0">
                <a:solidFill>
                  <a:srgbClr val="000000"/>
                </a:solidFill>
                <a:latin typeface="Source Sans Pro"/>
                <a:ea typeface="Source Sans Pro"/>
                <a:cs typeface="Source Sans Pro"/>
                <a:sym typeface="Source Sans Pro"/>
              </a:rPr>
              <a:t>(2), </a:t>
            </a:r>
            <a:r>
              <a:rPr lang="sl-SI" sz="1400" dirty="0">
                <a:solidFill>
                  <a:srgbClr val="000000"/>
                </a:solidFill>
                <a:latin typeface="Source Sans Pro"/>
                <a:ea typeface="Source Sans Pro"/>
                <a:cs typeface="Source Sans Pro"/>
                <a:sym typeface="Source Sans Pro"/>
              </a:rPr>
              <a:t>Croatia </a:t>
            </a:r>
            <a:r>
              <a:rPr lang="en-US" sz="1400" dirty="0">
                <a:solidFill>
                  <a:srgbClr val="000000"/>
                </a:solidFill>
                <a:latin typeface="Source Sans Pro"/>
                <a:ea typeface="Source Sans Pro"/>
                <a:cs typeface="Source Sans Pro"/>
                <a:sym typeface="Source Sans Pro"/>
              </a:rPr>
              <a:t>(2), </a:t>
            </a:r>
            <a:r>
              <a:rPr lang="sl-SI" sz="1400" dirty="0">
                <a:solidFill>
                  <a:srgbClr val="000000"/>
                </a:solidFill>
                <a:latin typeface="Source Sans Pro"/>
                <a:ea typeface="Source Sans Pro"/>
                <a:cs typeface="Source Sans Pro"/>
                <a:sym typeface="Source Sans Pro"/>
              </a:rPr>
              <a:t>Bosnia and Herzegovina </a:t>
            </a:r>
            <a:r>
              <a:rPr lang="en-US" sz="1400" dirty="0">
                <a:solidFill>
                  <a:srgbClr val="000000"/>
                </a:solidFill>
                <a:latin typeface="Source Sans Pro"/>
                <a:ea typeface="Source Sans Pro"/>
                <a:cs typeface="Source Sans Pro"/>
                <a:sym typeface="Source Sans Pro"/>
              </a:rPr>
              <a:t>(1), </a:t>
            </a:r>
            <a:r>
              <a:rPr lang="sl-SI" sz="1400" dirty="0">
                <a:solidFill>
                  <a:srgbClr val="000000"/>
                </a:solidFill>
                <a:latin typeface="Source Sans Pro"/>
                <a:ea typeface="Source Sans Pro"/>
                <a:cs typeface="Source Sans Pro"/>
                <a:sym typeface="Source Sans Pro"/>
              </a:rPr>
              <a:t>Hungary </a:t>
            </a:r>
            <a:r>
              <a:rPr lang="en-US" sz="1400" dirty="0">
                <a:solidFill>
                  <a:srgbClr val="000000"/>
                </a:solidFill>
                <a:latin typeface="Source Sans Pro"/>
                <a:ea typeface="Source Sans Pro"/>
                <a:cs typeface="Source Sans Pro"/>
                <a:sym typeface="Source Sans Pro"/>
              </a:rPr>
              <a:t>(2), </a:t>
            </a:r>
            <a:r>
              <a:rPr lang="sl-SI" sz="1400" dirty="0">
                <a:solidFill>
                  <a:srgbClr val="000000"/>
                </a:solidFill>
                <a:latin typeface="Source Sans Pro"/>
                <a:ea typeface="Source Sans Pro"/>
                <a:cs typeface="Source Sans Pro"/>
                <a:sym typeface="Source Sans Pro"/>
              </a:rPr>
              <a:t>Romania </a:t>
            </a:r>
            <a:r>
              <a:rPr lang="en-US" sz="1400" dirty="0">
                <a:solidFill>
                  <a:srgbClr val="000000"/>
                </a:solidFill>
                <a:latin typeface="Source Sans Pro"/>
                <a:ea typeface="Source Sans Pro"/>
                <a:cs typeface="Source Sans Pro"/>
                <a:sym typeface="Source Sans Pro"/>
              </a:rPr>
              <a:t>(1), </a:t>
            </a:r>
            <a:r>
              <a:rPr lang="sl-SI" sz="1400" dirty="0" err="1">
                <a:solidFill>
                  <a:srgbClr val="000000"/>
                </a:solidFill>
                <a:latin typeface="Source Sans Pro"/>
                <a:ea typeface="Source Sans Pro"/>
                <a:cs typeface="Source Sans Pro"/>
                <a:sym typeface="Source Sans Pro"/>
              </a:rPr>
              <a:t>Serbia </a:t>
            </a:r>
            <a:r>
              <a:rPr lang="en-US" sz="1400" dirty="0">
                <a:solidFill>
                  <a:srgbClr val="000000"/>
                </a:solidFill>
                <a:latin typeface="Source Sans Pro"/>
                <a:ea typeface="Source Sans Pro"/>
                <a:cs typeface="Source Sans Pro"/>
                <a:sym typeface="Source Sans Pro"/>
              </a:rPr>
              <a:t>(1)</a:t>
            </a:r>
          </a:p>
          <a:p>
            <a:pPr algn="just">
              <a:lnSpc>
                <a:spcPts val="4760"/>
              </a:lnSpc>
            </a:pPr>
            <a:r>
              <a:rPr lang="en-US" sz="1400" u="sng" dirty="0">
                <a:solidFill>
                  <a:srgbClr val="000000"/>
                </a:solidFill>
                <a:latin typeface="Source Sans Pro"/>
                <a:ea typeface="Source Sans Pro"/>
                <a:cs typeface="Source Sans Pro"/>
                <a:sym typeface="Source Sans Pro"/>
                <a:hlinkClick r:id="rId3" tooltip="https://interreg-danube.eu/projects/decorator/about-us"/>
              </a:rPr>
              <a:t>https://interreg-danube.eu/projects/decorator/about-us</a:t>
            </a:r>
          </a:p>
        </p:txBody>
      </p:sp>
      <p:sp>
        <p:nvSpPr>
          <p:cNvPr id="10" name="Freeform 4">
            <a:extLst>
              <a:ext uri="{FF2B5EF4-FFF2-40B4-BE49-F238E27FC236}">
                <a16:creationId xmlns:a16="http://schemas.microsoft.com/office/drawing/2014/main" id="{FB2ED3F8-AD8B-FE00-28CB-D136A68DB4CE}"/>
              </a:ext>
            </a:extLst>
          </p:cNvPr>
          <p:cNvSpPr/>
          <p:nvPr/>
        </p:nvSpPr>
        <p:spPr>
          <a:xfrm>
            <a:off x="787180" y="3859001"/>
            <a:ext cx="3432469" cy="2176056"/>
          </a:xfrm>
          <a:custGeom>
            <a:avLst/>
            <a:gdLst/>
            <a:ahLst/>
            <a:cxnLst/>
            <a:rect l="l" t="t" r="r" b="b"/>
            <a:pathLst>
              <a:path w="6765388" h="4289001">
                <a:moveTo>
                  <a:pt x="0" y="0"/>
                </a:moveTo>
                <a:lnTo>
                  <a:pt x="6765388" y="0"/>
                </a:lnTo>
                <a:lnTo>
                  <a:pt x="6765388" y="4289000"/>
                </a:lnTo>
                <a:lnTo>
                  <a:pt x="0" y="4289000"/>
                </a:lnTo>
                <a:lnTo>
                  <a:pt x="0" y="0"/>
                </a:lnTo>
                <a:close/>
              </a:path>
            </a:pathLst>
          </a:custGeom>
          <a:blipFill>
            <a:blip r:embed="rId4"/>
            <a:stretch>
              <a:fillRect/>
            </a:stretch>
          </a:blipFill>
        </p:spPr>
        <p:txBody>
          <a:bodyPr/>
          <a:lstStyle/>
          <a:p>
            <a:endParaRPr lang="sl-SI"/>
          </a:p>
        </p:txBody>
      </p:sp>
      <p:pic>
        <p:nvPicPr>
          <p:cNvPr id="3" name="Picture 2">
            <a:extLst>
              <a:ext uri="{FF2B5EF4-FFF2-40B4-BE49-F238E27FC236}">
                <a16:creationId xmlns:a16="http://schemas.microsoft.com/office/drawing/2014/main" id="{2508FD4F-7554-1346-4C44-606CDC5AFA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802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6" descr="Immagine che contiene Elementi grafici, Carattere, grafica, logo&#10;&#10;Descrizione generata automaticamente">
            <a:extLst>
              <a:ext uri="{FF2B5EF4-FFF2-40B4-BE49-F238E27FC236}">
                <a16:creationId xmlns:a16="http://schemas.microsoft.com/office/drawing/2014/main" id="{3D694D8D-3506-20A4-FA22-756D7E49DE37}"/>
              </a:ext>
            </a:extLst>
          </p:cNvPr>
          <p:cNvPicPr>
            <a:picLocks noChangeAspect="1"/>
          </p:cNvPicPr>
          <p:nvPr/>
        </p:nvPicPr>
        <p:blipFill>
          <a:blip r:embed="rId2"/>
          <a:stretch>
            <a:fillRect/>
          </a:stretch>
        </p:blipFill>
        <p:spPr>
          <a:xfrm>
            <a:off x="10494148" y="435059"/>
            <a:ext cx="1240973" cy="799448"/>
          </a:xfrm>
          <a:prstGeom prst="rect">
            <a:avLst/>
          </a:prstGeom>
        </p:spPr>
      </p:pic>
      <p:sp>
        <p:nvSpPr>
          <p:cNvPr id="3" name="Freeform 4">
            <a:extLst>
              <a:ext uri="{FF2B5EF4-FFF2-40B4-BE49-F238E27FC236}">
                <a16:creationId xmlns:a16="http://schemas.microsoft.com/office/drawing/2014/main" id="{2DCA58A1-32A6-AEAD-EB05-E143C18C23BE}"/>
              </a:ext>
            </a:extLst>
          </p:cNvPr>
          <p:cNvSpPr/>
          <p:nvPr/>
        </p:nvSpPr>
        <p:spPr>
          <a:xfrm>
            <a:off x="942936" y="4078459"/>
            <a:ext cx="4207737" cy="1426433"/>
          </a:xfrm>
          <a:custGeom>
            <a:avLst/>
            <a:gdLst/>
            <a:ahLst/>
            <a:cxnLst/>
            <a:rect l="l" t="t" r="r" b="b"/>
            <a:pathLst>
              <a:path w="8383497" h="2842025">
                <a:moveTo>
                  <a:pt x="0" y="0"/>
                </a:moveTo>
                <a:lnTo>
                  <a:pt x="8383497" y="0"/>
                </a:lnTo>
                <a:lnTo>
                  <a:pt x="8383497" y="2842025"/>
                </a:lnTo>
                <a:lnTo>
                  <a:pt x="0" y="2842025"/>
                </a:lnTo>
                <a:lnTo>
                  <a:pt x="0" y="0"/>
                </a:lnTo>
                <a:close/>
              </a:path>
            </a:pathLst>
          </a:custGeom>
          <a:blipFill>
            <a:blip r:embed="rId3"/>
            <a:stretch>
              <a:fillRect/>
            </a:stretch>
          </a:blipFill>
        </p:spPr>
        <p:txBody>
          <a:bodyPr/>
          <a:lstStyle/>
          <a:p>
            <a:endParaRPr lang="sl-SI"/>
          </a:p>
        </p:txBody>
      </p:sp>
      <p:sp>
        <p:nvSpPr>
          <p:cNvPr id="4" name="TextBox 6">
            <a:extLst>
              <a:ext uri="{FF2B5EF4-FFF2-40B4-BE49-F238E27FC236}">
                <a16:creationId xmlns:a16="http://schemas.microsoft.com/office/drawing/2014/main" id="{214BCE49-D7BD-C4DE-315E-04BC846B1F5D}"/>
              </a:ext>
            </a:extLst>
          </p:cNvPr>
          <p:cNvSpPr txBox="1"/>
          <p:nvPr/>
        </p:nvSpPr>
        <p:spPr>
          <a:xfrm>
            <a:off x="5384800" y="1495557"/>
            <a:ext cx="4656011" cy="3616567"/>
          </a:xfrm>
          <a:prstGeom prst="rect">
            <a:avLst/>
          </a:prstGeom>
        </p:spPr>
        <p:txBody>
          <a:bodyPr wrap="square" lIns="0" tIns="0" rIns="0" bIns="0" rtlCol="0" anchor="t">
            <a:spAutoFit/>
          </a:bodyPr>
          <a:lstStyle/>
          <a:p>
            <a:pPr algn="just"/>
            <a:r>
              <a:rPr lang="en-US" sz="1400" b="1" dirty="0">
                <a:solidFill>
                  <a:srgbClr val="000000"/>
                </a:solidFill>
                <a:latin typeface="Source Sans Pro Bold"/>
                <a:ea typeface="Source Sans Pro Bold"/>
                <a:cs typeface="Source Sans Pro Bold"/>
                <a:sym typeface="Source Sans Pro Bold"/>
              </a:rPr>
              <a:t>WOODCIRCLES </a:t>
            </a:r>
            <a:r>
              <a:rPr lang="en-US" sz="1400" dirty="0">
                <a:solidFill>
                  <a:srgbClr val="000000"/>
                </a:solidFill>
                <a:latin typeface="Source Sans Pro"/>
                <a:ea typeface="Source Sans Pro"/>
                <a:cs typeface="Source Sans Pro"/>
                <a:sym typeface="Source Sans Pro"/>
              </a:rPr>
              <a:t>aims to revolutionise sustainable wood construction with circular solutions that reduce Europe's reliance on non-renewable resources, cut emissions, minimise waste, and promote long-term carbon storage</a:t>
            </a:r>
            <a:r>
              <a:rPr lang="en-US" sz="1400" b="1" dirty="0">
                <a:solidFill>
                  <a:srgbClr val="000000"/>
                </a:solidFill>
                <a:latin typeface="Source Sans Pro Bold"/>
                <a:ea typeface="Source Sans Pro Bold"/>
                <a:cs typeface="Source Sans Pro Bold"/>
                <a:sym typeface="Source Sans Pro Bold"/>
              </a:rPr>
              <a:t>.</a:t>
            </a:r>
          </a:p>
          <a:p>
            <a:pPr algn="just"/>
            <a:endParaRPr lang="en-US" sz="1400" b="1" dirty="0">
              <a:solidFill>
                <a:srgbClr val="000000"/>
              </a:solidFill>
              <a:latin typeface="Source Sans Pro Bold"/>
              <a:ea typeface="Source Sans Pro Bold"/>
              <a:cs typeface="Source Sans Pro Bold"/>
              <a:sym typeface="Source Sans Pro Bold"/>
            </a:endParaRPr>
          </a:p>
          <a:p>
            <a:pPr algn="just"/>
            <a:r>
              <a:rPr lang="en-US" sz="1400" b="1" dirty="0">
                <a:solidFill>
                  <a:srgbClr val="000000"/>
                </a:solidFill>
                <a:latin typeface="Source Sans Pro Bold"/>
                <a:ea typeface="Source Sans Pro Bold"/>
                <a:cs typeface="Source Sans Pro Bold"/>
                <a:sym typeface="Source Sans Pro Bold"/>
              </a:rPr>
              <a:t>20 partners - </a:t>
            </a:r>
            <a:r>
              <a:rPr lang="en-US" sz="1400" dirty="0">
                <a:solidFill>
                  <a:srgbClr val="000000"/>
                </a:solidFill>
                <a:latin typeface="Source Sans Pro"/>
                <a:ea typeface="Source Sans Pro"/>
                <a:cs typeface="Source Sans Pro"/>
                <a:sym typeface="Source Sans Pro"/>
              </a:rPr>
              <a:t>Denmark (3), United Kingdom (2), Finland (2), Romania (1), Spain (2), Italy (5), Sweden (1), Netherlands (2), Estonia (1), Austria (1)</a:t>
            </a:r>
          </a:p>
          <a:p>
            <a:pPr algn="just"/>
            <a:endParaRPr lang="en-US" sz="1400" dirty="0">
              <a:solidFill>
                <a:srgbClr val="000000"/>
              </a:solidFill>
              <a:latin typeface="Source Sans Pro"/>
              <a:ea typeface="Source Sans Pro"/>
              <a:cs typeface="Source Sans Pro"/>
              <a:sym typeface="Source Sans Pro"/>
            </a:endParaRPr>
          </a:p>
          <a:p>
            <a:pPr algn="just"/>
            <a:r>
              <a:rPr lang="en-US" sz="1400" u="sng" dirty="0">
                <a:solidFill>
                  <a:srgbClr val="000000"/>
                </a:solidFill>
                <a:latin typeface="Source Sans Pro"/>
                <a:ea typeface="Source Sans Pro"/>
                <a:cs typeface="Source Sans Pro"/>
                <a:sym typeface="Source Sans Pro"/>
                <a:hlinkClick r:id="" action="ppaction://noaction"/>
              </a:rPr>
              <a:t>https://urbasofia.eu/en/woodcircles/</a:t>
            </a:r>
          </a:p>
          <a:p>
            <a:pPr algn="just"/>
            <a:endParaRPr lang="en-US" sz="1400" u="sng" dirty="0">
              <a:solidFill>
                <a:srgbClr val="000000"/>
              </a:solidFill>
              <a:latin typeface="Source Sans Pro"/>
              <a:ea typeface="Source Sans Pro"/>
              <a:cs typeface="Source Sans Pro"/>
              <a:sym typeface="Source Sans Pro"/>
              <a:hlinkClick r:id="" action="ppaction://noaction"/>
            </a:endParaRPr>
          </a:p>
          <a:p>
            <a:pPr algn="just"/>
            <a:r>
              <a:rPr lang="en-US" sz="1400" u="sng" dirty="0">
                <a:solidFill>
                  <a:srgbClr val="000000"/>
                </a:solidFill>
                <a:latin typeface="Source Sans Pro"/>
                <a:ea typeface="Source Sans Pro"/>
                <a:cs typeface="Source Sans Pro"/>
                <a:sym typeface="Source Sans Pro"/>
                <a:hlinkClick r:id="" action="ppaction://noaction"/>
              </a:rPr>
              <a:t>https://woodcircles.eu/</a:t>
            </a:r>
          </a:p>
          <a:p>
            <a:pPr algn="just"/>
            <a:endParaRPr lang="en-US" sz="3195" u="sng" dirty="0">
              <a:solidFill>
                <a:srgbClr val="000000"/>
              </a:solidFill>
              <a:latin typeface="Source Sans Pro"/>
              <a:ea typeface="Source Sans Pro"/>
              <a:cs typeface="Source Sans Pro"/>
              <a:sym typeface="Source Sans Pro"/>
              <a:hlinkClick r:id="" action="ppaction://noaction"/>
            </a:endParaRPr>
          </a:p>
          <a:p>
            <a:pPr algn="just">
              <a:lnSpc>
                <a:spcPts val="4474"/>
              </a:lnSpc>
            </a:pPr>
            <a:endParaRPr lang="en-US" sz="3195" u="sng" dirty="0">
              <a:solidFill>
                <a:srgbClr val="000000"/>
              </a:solidFill>
              <a:latin typeface="Source Sans Pro"/>
              <a:ea typeface="Source Sans Pro"/>
              <a:cs typeface="Source Sans Pro"/>
              <a:sym typeface="Source Sans Pro"/>
              <a:hlinkClick r:id="" action="ppaction://noaction"/>
            </a:endParaRPr>
          </a:p>
        </p:txBody>
      </p:sp>
      <p:sp>
        <p:nvSpPr>
          <p:cNvPr id="5" name="TextBox 7">
            <a:extLst>
              <a:ext uri="{FF2B5EF4-FFF2-40B4-BE49-F238E27FC236}">
                <a16:creationId xmlns:a16="http://schemas.microsoft.com/office/drawing/2014/main" id="{DF70259D-42DA-91C7-10A8-76845AF6C7EC}"/>
              </a:ext>
            </a:extLst>
          </p:cNvPr>
          <p:cNvSpPr txBox="1"/>
          <p:nvPr/>
        </p:nvSpPr>
        <p:spPr>
          <a:xfrm>
            <a:off x="1160780" y="5504892"/>
            <a:ext cx="3710684" cy="422680"/>
          </a:xfrm>
          <a:prstGeom prst="rect">
            <a:avLst/>
          </a:prstGeom>
        </p:spPr>
        <p:txBody>
          <a:bodyPr wrap="square" lIns="0" tIns="0" rIns="0" bIns="0" rtlCol="0" anchor="t">
            <a:spAutoFit/>
          </a:bodyPr>
          <a:lstStyle/>
          <a:p>
            <a:pPr algn="ctr">
              <a:lnSpc>
                <a:spcPts val="3738"/>
              </a:lnSpc>
            </a:pPr>
            <a:r>
              <a:rPr lang="en-US" sz="2000" b="1" dirty="0">
                <a:solidFill>
                  <a:srgbClr val="000000"/>
                </a:solidFill>
                <a:latin typeface="Source Sans Pro SemiBold" panose="020B0603030403020204" pitchFamily="34" charset="0"/>
                <a:ea typeface="Source Sans Pro SemiBold" panose="020B0603030403020204" pitchFamily="34" charset="0"/>
                <a:cs typeface="Open Sans Bold"/>
                <a:sym typeface="Open Sans Bold"/>
              </a:rPr>
              <a:t>Horizon Europe Funding Programme</a:t>
            </a:r>
          </a:p>
        </p:txBody>
      </p:sp>
      <p:sp>
        <p:nvSpPr>
          <p:cNvPr id="6" name="TextBox 5">
            <a:extLst>
              <a:ext uri="{FF2B5EF4-FFF2-40B4-BE49-F238E27FC236}">
                <a16:creationId xmlns:a16="http://schemas.microsoft.com/office/drawing/2014/main" id="{79EEDD7C-B0C2-C326-7015-FB40792712CF}"/>
              </a:ext>
            </a:extLst>
          </p:cNvPr>
          <p:cNvSpPr txBox="1"/>
          <p:nvPr/>
        </p:nvSpPr>
        <p:spPr>
          <a:xfrm>
            <a:off x="1160780" y="438282"/>
            <a:ext cx="7647940" cy="804772"/>
          </a:xfrm>
          <a:prstGeom prst="rect">
            <a:avLst/>
          </a:prstGeom>
        </p:spPr>
        <p:txBody>
          <a:bodyPr wrap="square" lIns="0" tIns="0" rIns="0" bIns="0" rtlCol="0" anchor="t">
            <a:spAutoFit/>
          </a:bodyPr>
          <a:lstStyle/>
          <a:p>
            <a:pPr>
              <a:lnSpc>
                <a:spcPts val="6719"/>
              </a:lnSpc>
            </a:pPr>
            <a:r>
              <a:rPr lang="sl-SI"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POTENTIAL </a:t>
            </a:r>
            <a:r>
              <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EU </a:t>
            </a:r>
            <a:r>
              <a:rPr lang="sl-SI"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SYNERGIES</a:t>
            </a:r>
            <a:endPar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endParaRPr>
          </a:p>
        </p:txBody>
      </p:sp>
      <p:pic>
        <p:nvPicPr>
          <p:cNvPr id="7" name="Picture 2">
            <a:extLst>
              <a:ext uri="{FF2B5EF4-FFF2-40B4-BE49-F238E27FC236}">
                <a16:creationId xmlns:a16="http://schemas.microsoft.com/office/drawing/2014/main" id="{3A92995D-60A6-5FEA-25CC-49EF2D55C0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168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BF17E044-9EAE-B1DD-65DD-BEEA86C67BBD}"/>
              </a:ext>
            </a:extLst>
          </p:cNvPr>
          <p:cNvSpPr>
            <a:spLocks noGrp="1"/>
          </p:cNvSpPr>
          <p:nvPr>
            <p:ph idx="1"/>
          </p:nvPr>
        </p:nvSpPr>
        <p:spPr/>
        <p:txBody>
          <a:bodyPr>
            <a:normAutofit/>
          </a:bodyPr>
          <a:lstStyle/>
          <a:p>
            <a:pPr marL="0" indent="0">
              <a:lnSpc>
                <a:spcPct val="100000"/>
              </a:lnSpc>
              <a:spcBef>
                <a:spcPts val="0"/>
              </a:spcBef>
              <a:spcAft>
                <a:spcPts val="500"/>
              </a:spcAft>
              <a:buClr>
                <a:srgbClr val="034EA2"/>
              </a:buClr>
              <a:buFontTx/>
              <a:buNone/>
              <a:defRPr/>
            </a:pPr>
            <a:r>
              <a:rPr lang="sl-SI" altLang="sl-SI" sz="1300" b="1" kern="1000" dirty="0">
                <a:solidFill>
                  <a:schemeClr val="accent1">
                    <a:lumMod val="50000"/>
                  </a:schemeClr>
                </a:solidFill>
                <a:latin typeface="Source Sans Pro" panose="020B0503030403020204" pitchFamily="34" charset="0"/>
              </a:rPr>
              <a:t>Type: </a:t>
            </a:r>
            <a:r>
              <a:rPr lang="en-GB" sz="1300" kern="1000" dirty="0">
                <a:solidFill>
                  <a:schemeClr val="accent1">
                    <a:lumMod val="50000"/>
                  </a:schemeClr>
                </a:solidFill>
                <a:latin typeface="Source Sans Pro" panose="020B0503030403020204" pitchFamily="34" charset="0"/>
                <a:hlinkClick r:id="rId2">
                  <a:extLst>
                    <a:ext uri="{A12FA001-AC4F-418D-AE19-62706E023703}">
                      <ahyp:hlinkClr xmlns:ahyp="http://schemas.microsoft.com/office/drawing/2018/hyperlinkcolor" val="tx"/>
                    </a:ext>
                  </a:extLst>
                </a:hlinkClick>
              </a:rPr>
              <a:t>Interregional Innovation Investments Instrument </a:t>
            </a:r>
            <a:r>
              <a:rPr lang="en-GB" sz="1300" kern="1000" dirty="0">
                <a:solidFill>
                  <a:schemeClr val="accent1">
                    <a:lumMod val="50000"/>
                  </a:schemeClr>
                </a:solidFill>
                <a:latin typeface="Source Sans Pro" panose="020B0503030403020204" pitchFamily="34" charset="0"/>
              </a:rPr>
              <a:t>- I3 Project Grants- </a:t>
            </a:r>
            <a:r>
              <a:rPr lang="sl-SI" sz="1300" kern="1000" dirty="0">
                <a:solidFill>
                  <a:schemeClr val="accent1">
                    <a:lumMod val="50000"/>
                  </a:schemeClr>
                </a:solidFill>
                <a:latin typeface="Source Sans Pro" panose="020B0503030403020204" pitchFamily="34" charset="0"/>
              </a:rPr>
              <a:t>I3-2022-CAP2b </a:t>
            </a:r>
          </a:p>
          <a:p>
            <a:pPr marL="0" indent="0">
              <a:lnSpc>
                <a:spcPct val="100000"/>
              </a:lnSpc>
              <a:spcBef>
                <a:spcPts val="0"/>
              </a:spcBef>
              <a:spcAft>
                <a:spcPts val="500"/>
              </a:spcAft>
              <a:buClr>
                <a:srgbClr val="034EA2"/>
              </a:buClr>
              <a:buFontTx/>
              <a:buNone/>
              <a:defRPr/>
            </a:pPr>
            <a:r>
              <a:rPr lang="sl-SI" altLang="sl-SI" sz="1300" b="1" kern="1000" dirty="0">
                <a:solidFill>
                  <a:schemeClr val="accent1">
                    <a:lumMod val="50000"/>
                  </a:schemeClr>
                </a:solidFill>
                <a:latin typeface="Source Sans Pro" panose="020B0503030403020204" pitchFamily="34" charset="0"/>
              </a:rPr>
              <a:t>Duration</a:t>
            </a:r>
            <a:r>
              <a:rPr lang="en-GB" altLang="sl-SI" sz="1300" kern="1000" dirty="0">
                <a:solidFill>
                  <a:schemeClr val="accent1">
                    <a:lumMod val="50000"/>
                  </a:schemeClr>
                </a:solidFill>
                <a:latin typeface="Source Sans Pro" panose="020B0503030403020204" pitchFamily="34" charset="0"/>
              </a:rPr>
              <a:t>: </a:t>
            </a:r>
            <a:r>
              <a:rPr lang="sl-SI" altLang="sl-SI" sz="1300" kern="1000" dirty="0">
                <a:solidFill>
                  <a:schemeClr val="accent1">
                    <a:lumMod val="50000"/>
                  </a:schemeClr>
                </a:solidFill>
                <a:latin typeface="Source Sans Pro" panose="020B0503030403020204" pitchFamily="34" charset="0"/>
              </a:rPr>
              <a:t>24 months (20 November 2023 - 19 November 2025)</a:t>
            </a:r>
            <a:endParaRPr lang="en-GB" sz="1300" kern="1000" dirty="0">
              <a:solidFill>
                <a:schemeClr val="accent1">
                  <a:lumMod val="50000"/>
                </a:schemeClr>
              </a:solidFill>
              <a:latin typeface="Source Sans Pro" panose="020B0503030403020204" pitchFamily="34" charset="0"/>
            </a:endParaRPr>
          </a:p>
          <a:p>
            <a:pPr marL="0" indent="0">
              <a:lnSpc>
                <a:spcPct val="100000"/>
              </a:lnSpc>
              <a:spcBef>
                <a:spcPts val="0"/>
              </a:spcBef>
              <a:spcAft>
                <a:spcPts val="500"/>
              </a:spcAft>
              <a:buClr>
                <a:srgbClr val="034EA2"/>
              </a:buClr>
              <a:buFontTx/>
              <a:buNone/>
              <a:defRPr/>
            </a:pPr>
            <a:r>
              <a:rPr lang="sl-SI" altLang="sl-SI" sz="1300" b="1" kern="1000" dirty="0">
                <a:solidFill>
                  <a:schemeClr val="accent1">
                    <a:lumMod val="50000"/>
                  </a:schemeClr>
                </a:solidFill>
                <a:latin typeface="Source Sans Pro" panose="020B0503030403020204" pitchFamily="34" charset="0"/>
              </a:rPr>
              <a:t>Project coordinator (LP)</a:t>
            </a:r>
            <a:r>
              <a:rPr lang="en-GB" altLang="sl-SI" sz="1300" kern="1000" dirty="0">
                <a:solidFill>
                  <a:schemeClr val="accent1">
                    <a:lumMod val="50000"/>
                  </a:schemeClr>
                </a:solidFill>
                <a:latin typeface="Source Sans Pro" panose="020B0503030403020204" pitchFamily="34" charset="0"/>
              </a:rPr>
              <a:t>: </a:t>
            </a:r>
            <a:r>
              <a:rPr lang="sl-SI" altLang="sl-SI" sz="1300" kern="1000" dirty="0">
                <a:solidFill>
                  <a:schemeClr val="accent1">
                    <a:lumMod val="50000"/>
                  </a:schemeClr>
                </a:solidFill>
                <a:latin typeface="Source Sans Pro" panose="020B0503030403020204" pitchFamily="34" charset="0"/>
              </a:rPr>
              <a:t>KSSENA </a:t>
            </a:r>
          </a:p>
          <a:p>
            <a:pPr marL="0" indent="0">
              <a:lnSpc>
                <a:spcPct val="100000"/>
              </a:lnSpc>
              <a:spcBef>
                <a:spcPts val="0"/>
              </a:spcBef>
              <a:spcAft>
                <a:spcPts val="500"/>
              </a:spcAft>
              <a:buClr>
                <a:srgbClr val="034EA2"/>
              </a:buClr>
              <a:buNone/>
              <a:defRPr/>
            </a:pPr>
            <a:r>
              <a:rPr lang="sl-SI" altLang="sl-SI" sz="1300" b="1" kern="1000" dirty="0">
                <a:solidFill>
                  <a:schemeClr val="accent1">
                    <a:lumMod val="50000"/>
                  </a:schemeClr>
                </a:solidFill>
                <a:latin typeface="Source Sans Pro" panose="020B0503030403020204" pitchFamily="34" charset="0"/>
              </a:rPr>
              <a:t>Programme: the </a:t>
            </a:r>
            <a:r>
              <a:rPr lang="sl-SI" altLang="sl-SI" sz="1300" kern="1000" dirty="0" err="1">
                <a:solidFill>
                  <a:schemeClr val="accent1">
                    <a:lumMod val="50000"/>
                  </a:schemeClr>
                </a:solidFill>
                <a:latin typeface="Source Sans Pro" panose="020B0503030403020204" pitchFamily="34" charset="0"/>
              </a:rPr>
              <a:t>Interregional </a:t>
            </a:r>
            <a:r>
              <a:rPr lang="sl-SI" altLang="sl-SI" sz="1300" kern="1000" dirty="0">
                <a:solidFill>
                  <a:schemeClr val="accent1">
                    <a:lumMod val="50000"/>
                  </a:schemeClr>
                </a:solidFill>
                <a:latin typeface="Source Sans Pro" panose="020B0503030403020204" pitchFamily="34" charset="0"/>
              </a:rPr>
              <a:t>Innovation Investment Facility (I3)</a:t>
            </a:r>
          </a:p>
          <a:p>
            <a:pPr marL="0" indent="0">
              <a:lnSpc>
                <a:spcPct val="100000"/>
              </a:lnSpc>
              <a:spcBef>
                <a:spcPts val="0"/>
              </a:spcBef>
              <a:spcAft>
                <a:spcPts val="500"/>
              </a:spcAft>
              <a:buClr>
                <a:srgbClr val="034EA2"/>
              </a:buClr>
              <a:buNone/>
              <a:defRPr/>
            </a:pPr>
            <a:r>
              <a:rPr lang="sl-SI" altLang="sl-SI" sz="1300" b="1" kern="1000" dirty="0">
                <a:solidFill>
                  <a:schemeClr val="accent1">
                    <a:lumMod val="50000"/>
                  </a:schemeClr>
                </a:solidFill>
                <a:latin typeface="Source Sans Pro" panose="020B0503030403020204" pitchFamily="34" charset="0"/>
              </a:rPr>
              <a:t>Managing Authority</a:t>
            </a:r>
            <a:r>
              <a:rPr lang="en-GB" altLang="sl-SI" sz="1300" kern="1000" dirty="0">
                <a:solidFill>
                  <a:schemeClr val="accent1">
                    <a:lumMod val="50000"/>
                  </a:schemeClr>
                </a:solidFill>
                <a:latin typeface="Source Sans Pro" panose="020B0503030403020204" pitchFamily="34" charset="0"/>
              </a:rPr>
              <a:t>: </a:t>
            </a:r>
            <a:r>
              <a:rPr lang="sl-SI" altLang="sl-SI" sz="1300" kern="1000" dirty="0">
                <a:solidFill>
                  <a:schemeClr val="accent1">
                    <a:lumMod val="50000"/>
                  </a:schemeClr>
                </a:solidFill>
                <a:latin typeface="Source Sans Pro" panose="020B0503030403020204" pitchFamily="34" charset="0"/>
              </a:rPr>
              <a:t>EISMEA (</a:t>
            </a:r>
            <a:r>
              <a:rPr lang="en-US" altLang="sl-SI" sz="1300" kern="1000" dirty="0" err="1">
                <a:solidFill>
                  <a:schemeClr val="accent1">
                    <a:lumMod val="50000"/>
                  </a:schemeClr>
                </a:solidFill>
                <a:latin typeface="Source Sans Pro" panose="020B0503030403020204" pitchFamily="34" charset="0"/>
              </a:rPr>
              <a:t>European Innovation Council and </a:t>
            </a:r>
            <a:r>
              <a:rPr lang="en-US" altLang="sl-SI" sz="1300" kern="1000" dirty="0">
                <a:solidFill>
                  <a:schemeClr val="accent1">
                    <a:lumMod val="50000"/>
                  </a:schemeClr>
                </a:solidFill>
                <a:latin typeface="Source Sans Pro" panose="020B0503030403020204" pitchFamily="34" charset="0"/>
              </a:rPr>
              <a:t>SME </a:t>
            </a:r>
            <a:r>
              <a:rPr lang="en-US" altLang="sl-SI" sz="1300" kern="1000" dirty="0" err="1">
                <a:solidFill>
                  <a:schemeClr val="accent1">
                    <a:lumMod val="50000"/>
                  </a:schemeClr>
                </a:solidFill>
                <a:latin typeface="Source Sans Pro" panose="020B0503030403020204" pitchFamily="34" charset="0"/>
              </a:rPr>
              <a:t>Executive Agency</a:t>
            </a:r>
            <a:r>
              <a:rPr lang="sl-SI" altLang="sl-SI" sz="1300" kern="1000" dirty="0">
                <a:solidFill>
                  <a:schemeClr val="accent1">
                    <a:lumMod val="50000"/>
                  </a:schemeClr>
                </a:solidFill>
                <a:latin typeface="Source Sans Pro" panose="020B0503030403020204" pitchFamily="34" charset="0"/>
              </a:rPr>
              <a:t>)</a:t>
            </a:r>
          </a:p>
          <a:p>
            <a:pPr marL="0" indent="0">
              <a:lnSpc>
                <a:spcPct val="100000"/>
              </a:lnSpc>
              <a:spcBef>
                <a:spcPts val="0"/>
              </a:spcBef>
              <a:spcAft>
                <a:spcPts val="500"/>
              </a:spcAft>
              <a:buClr>
                <a:srgbClr val="034EA2"/>
              </a:buClr>
              <a:buNone/>
              <a:defRPr/>
            </a:pPr>
            <a:r>
              <a:rPr lang="sl-SI" sz="1300" b="1" kern="1000" dirty="0">
                <a:solidFill>
                  <a:schemeClr val="accent1">
                    <a:lumMod val="50000"/>
                  </a:schemeClr>
                </a:solidFill>
                <a:latin typeface="Source Sans Pro" panose="020B0503030403020204" pitchFamily="34" charset="0"/>
              </a:rPr>
              <a:t>More about the project: </a:t>
            </a:r>
            <a:r>
              <a:rPr lang="sl-SI" sz="1300" kern="1000" dirty="0">
                <a:solidFill>
                  <a:srgbClr val="368033"/>
                </a:solidFill>
                <a:latin typeface="Source Sans Pro" panose="020B0503030403020204" pitchFamily="34" charset="0"/>
                <a:ea typeface="Source Sans Pro" panose="020B0503030403020204" pitchFamily="34" charset="0"/>
              </a:rPr>
              <a:t>www.greetce.eu </a:t>
            </a:r>
            <a:r>
              <a:rPr lang="sl-SI" sz="1300" b="1" kern="1000" dirty="0">
                <a:solidFill>
                  <a:schemeClr val="accent1">
                    <a:lumMod val="50000"/>
                  </a:schemeClr>
                </a:solidFill>
                <a:latin typeface="Source Sans Pro Light" panose="020B0403030403020204" pitchFamily="34" charset="0"/>
                <a:ea typeface="Source Sans Pro Light" panose="020B0403030403020204" pitchFamily="34" charset="0"/>
              </a:rPr>
              <a:t>Co-funded </a:t>
            </a:r>
            <a:r>
              <a:rPr lang="sl-SI" sz="1300" kern="1000" dirty="0">
                <a:solidFill>
                  <a:schemeClr val="accent1">
                    <a:lumMod val="50000"/>
                  </a:schemeClr>
                </a:solidFill>
                <a:latin typeface="Source Sans Pro Light" panose="020B0403030403020204" pitchFamily="34" charset="0"/>
                <a:ea typeface="Source Sans Pro Light" panose="020B0403030403020204" pitchFamily="34" charset="0"/>
              </a:rPr>
              <a:t>by EUROPIAN INNOVATION COUNCIL AND SMES EXECUTIVE AGENCY (EISMEA)</a:t>
            </a:r>
            <a:endParaRPr lang="en-US" sz="1300" b="0" i="0" kern="1000" dirty="0">
              <a:solidFill>
                <a:srgbClr val="000000"/>
              </a:solidFill>
              <a:effectLst/>
              <a:latin typeface="Source Sans Pro Light" panose="020B0403030403020204" pitchFamily="34" charset="0"/>
              <a:ea typeface="Source Sans Pro Light" panose="020B0403030403020204" pitchFamily="34" charset="0"/>
            </a:endParaRPr>
          </a:p>
          <a:p>
            <a:pPr marL="0" indent="0">
              <a:lnSpc>
                <a:spcPct val="100000"/>
              </a:lnSpc>
              <a:spcBef>
                <a:spcPts val="0"/>
              </a:spcBef>
              <a:spcAft>
                <a:spcPts val="500"/>
              </a:spcAft>
              <a:buClr>
                <a:srgbClr val="034EA2"/>
              </a:buClr>
              <a:buFontTx/>
              <a:buNone/>
              <a:defRPr/>
            </a:pPr>
            <a:endParaRPr lang="sl-SI" sz="1400" b="1" dirty="0">
              <a:solidFill>
                <a:srgbClr val="92D050"/>
              </a:solidFill>
              <a:latin typeface="Source Sans Pro" panose="020B0503030403020204" pitchFamily="34" charset="0"/>
            </a:endParaRPr>
          </a:p>
          <a:p>
            <a:pPr marL="0" indent="0" algn="just" fontAlgn="base">
              <a:lnSpc>
                <a:spcPct val="100000"/>
              </a:lnSpc>
              <a:spcBef>
                <a:spcPts val="0"/>
              </a:spcBef>
              <a:spcAft>
                <a:spcPts val="500"/>
              </a:spcAft>
              <a:buClr>
                <a:srgbClr val="034EA2"/>
              </a:buClr>
              <a:buNone/>
              <a:defRPr/>
            </a:pPr>
            <a:r>
              <a:rPr lang="sl-SI" sz="1600" b="1" kern="1000" cap="all" dirty="0">
                <a:solidFill>
                  <a:srgbClr val="368033"/>
                </a:solidFill>
                <a:latin typeface="Source Sans Pro" panose="020B0503030403020204" pitchFamily="34" charset="0"/>
              </a:rPr>
              <a:t>Project consortium: </a:t>
            </a:r>
            <a:r>
              <a:rPr lang="sl-SI" sz="1300" b="1" kern="1000" dirty="0">
                <a:solidFill>
                  <a:schemeClr val="accent1">
                    <a:lumMod val="50000"/>
                  </a:schemeClr>
                </a:solidFill>
                <a:latin typeface="Source Sans Pro" panose="020B0503030403020204" pitchFamily="34" charset="0"/>
              </a:rPr>
              <a:t>8 organisations from 6 countries with </a:t>
            </a:r>
            <a:r>
              <a:rPr lang="sl-SI" altLang="sl-SI" sz="1300" b="1" kern="1000" dirty="0">
                <a:solidFill>
                  <a:schemeClr val="accent1">
                    <a:lumMod val="50000"/>
                  </a:schemeClr>
                </a:solidFill>
                <a:latin typeface="Source Sans Pro" panose="020B0503030403020204" pitchFamily="34" charset="0"/>
              </a:rPr>
              <a:t>proven experience in business, social and technological innovation, EU projects and funding, and sustainable policy innovation</a:t>
            </a:r>
            <a:r>
              <a:rPr lang="sl-SI" altLang="sl-SI" sz="1300" kern="1000" dirty="0">
                <a:solidFill>
                  <a:schemeClr val="accent1">
                    <a:lumMod val="50000"/>
                  </a:schemeClr>
                </a:solidFill>
                <a:latin typeface="Source Sans Pro" panose="020B0503030403020204" pitchFamily="34" charset="0"/>
              </a:rPr>
              <a:t>, with associated partners - </a:t>
            </a:r>
            <a:r>
              <a:rPr lang="sl-SI" sz="1300" kern="1000" dirty="0">
                <a:solidFill>
                  <a:schemeClr val="accent1">
                    <a:lumMod val="50000"/>
                  </a:schemeClr>
                </a:solidFill>
                <a:latin typeface="Source Sans Pro" panose="020B0503030403020204" pitchFamily="34" charset="0"/>
              </a:rPr>
              <a:t>21 organisations from 6 countries, including 5 universities (from 4 countries), 9 industry associations/clusters, 2 public authorities, 1 research institute and 4 SMEs. The project consortium brings together eight full project partners: Energy Agency for the Savinja, Šaleška and Koroška Region (</a:t>
            </a:r>
            <a:r>
              <a:rPr lang="sl-SI" sz="1300" b="1" kern="1000" dirty="0">
                <a:solidFill>
                  <a:srgbClr val="92D050"/>
                </a:solidFill>
                <a:latin typeface="Source Sans Pro" panose="020B0503030403020204" pitchFamily="34" charset="0"/>
              </a:rPr>
              <a:t>KSSENA</a:t>
            </a:r>
            <a:r>
              <a:rPr lang="sl-SI" sz="1300" kern="1000" dirty="0">
                <a:solidFill>
                  <a:schemeClr val="accent1">
                    <a:lumMod val="50000"/>
                  </a:schemeClr>
                </a:solidFill>
                <a:latin typeface="Source Sans Pro" panose="020B0503030403020204" pitchFamily="34" charset="0"/>
              </a:rPr>
              <a:t>) - Slovenia, Chamber of Commerce and Industry of Slovenia (</a:t>
            </a:r>
            <a:r>
              <a:rPr lang="sl-SI" sz="1300" b="1" kern="1000" dirty="0">
                <a:solidFill>
                  <a:srgbClr val="92D050"/>
                </a:solidFill>
                <a:latin typeface="Source Sans Pro" panose="020B0503030403020204" pitchFamily="34" charset="0"/>
              </a:rPr>
              <a:t>GZS</a:t>
            </a:r>
            <a:r>
              <a:rPr lang="sl-SI" sz="1300" kern="1000" dirty="0">
                <a:solidFill>
                  <a:schemeClr val="accent1">
                    <a:lumMod val="50000"/>
                  </a:schemeClr>
                </a:solidFill>
                <a:latin typeface="Source Sans Pro" panose="020B0503030403020204" pitchFamily="34" charset="0"/>
              </a:rPr>
              <a:t>) - Slovenia, Hrvoje Požar Energy Institute (</a:t>
            </a:r>
            <a:r>
              <a:rPr lang="sl-SI" sz="1300" b="1" kern="1000" dirty="0">
                <a:solidFill>
                  <a:srgbClr val="92D050"/>
                </a:solidFill>
                <a:latin typeface="Source Sans Pro" panose="020B0503030403020204" pitchFamily="34" charset="0"/>
              </a:rPr>
              <a:t>EIHP</a:t>
            </a:r>
            <a:r>
              <a:rPr lang="sl-SI" sz="1300" kern="1000" dirty="0">
                <a:solidFill>
                  <a:schemeClr val="accent1">
                    <a:lumMod val="50000"/>
                  </a:schemeClr>
                </a:solidFill>
                <a:latin typeface="Source Sans Pro" panose="020B0503030403020204" pitchFamily="34" charset="0"/>
              </a:rPr>
              <a:t>) - Croatia, </a:t>
            </a:r>
            <a:r>
              <a:rPr lang="sl-SI" sz="1300" kern="1000" dirty="0" err="1">
                <a:solidFill>
                  <a:schemeClr val="accent1">
                    <a:lumMod val="50000"/>
                  </a:schemeClr>
                </a:solidFill>
                <a:latin typeface="Source Sans Pro" panose="020B0503030403020204" pitchFamily="34" charset="0"/>
              </a:rPr>
              <a:t>Bioeconomy </a:t>
            </a:r>
            <a:r>
              <a:rPr lang="sl-SI" sz="1300" kern="1000" dirty="0">
                <a:solidFill>
                  <a:schemeClr val="accent1">
                    <a:lumMod val="50000"/>
                  </a:schemeClr>
                </a:solidFill>
                <a:latin typeface="Source Sans Pro" panose="020B0503030403020204" pitchFamily="34" charset="0"/>
              </a:rPr>
              <a:t>Cluster (</a:t>
            </a:r>
            <a:r>
              <a:rPr lang="sl-SI" sz="1300" b="1" kern="1000" dirty="0">
                <a:solidFill>
                  <a:srgbClr val="92D050"/>
                </a:solidFill>
                <a:latin typeface="Source Sans Pro" panose="020B0503030403020204" pitchFamily="34" charset="0"/>
              </a:rPr>
              <a:t>BEC</a:t>
            </a:r>
            <a:r>
              <a:rPr lang="sl-SI" sz="1300" kern="1000" dirty="0">
                <a:solidFill>
                  <a:schemeClr val="accent1">
                    <a:lumMod val="50000"/>
                  </a:schemeClr>
                </a:solidFill>
                <a:latin typeface="Source Sans Pro" panose="020B0503030403020204" pitchFamily="34" charset="0"/>
              </a:rPr>
              <a:t>) - Slovakia, Green Energy and Innovative Biomass Cluster (</a:t>
            </a:r>
            <a:r>
              <a:rPr lang="sl-SI" sz="1300" b="1" kern="1000" dirty="0">
                <a:solidFill>
                  <a:srgbClr val="92D050"/>
                </a:solidFill>
                <a:latin typeface="Source Sans Pro" panose="020B0503030403020204" pitchFamily="34" charset="0"/>
              </a:rPr>
              <a:t>GEA</a:t>
            </a:r>
            <a:r>
              <a:rPr lang="sl-SI" sz="1300" kern="1000" dirty="0">
                <a:solidFill>
                  <a:schemeClr val="accent1">
                    <a:lumMod val="50000"/>
                  </a:schemeClr>
                </a:solidFill>
                <a:latin typeface="Source Sans Pro" panose="020B0503030403020204" pitchFamily="34" charset="0"/>
              </a:rPr>
              <a:t>) - Romania, </a:t>
            </a:r>
            <a:r>
              <a:rPr lang="sl-SI" sz="1300" kern="1000" dirty="0" err="1">
                <a:solidFill>
                  <a:schemeClr val="accent1">
                    <a:lumMod val="50000"/>
                  </a:schemeClr>
                </a:solidFill>
                <a:latin typeface="Source Sans Pro" panose="020B0503030403020204" pitchFamily="34" charset="0"/>
              </a:rPr>
              <a:t>Delfy </a:t>
            </a:r>
            <a:r>
              <a:rPr lang="sl-SI" sz="1300" kern="1000" dirty="0">
                <a:solidFill>
                  <a:schemeClr val="accent1">
                    <a:lumMod val="50000"/>
                  </a:schemeClr>
                </a:solidFill>
                <a:latin typeface="Source Sans Pro" panose="020B0503030403020204" pitchFamily="34" charset="0"/>
              </a:rPr>
              <a:t>consulting Kft (DELFY) - Hungary, Falcon </a:t>
            </a:r>
            <a:r>
              <a:rPr lang="sl-SI" sz="1300" kern="1000" dirty="0" err="1">
                <a:solidFill>
                  <a:schemeClr val="accent1">
                    <a:lumMod val="50000"/>
                  </a:schemeClr>
                </a:solidFill>
                <a:latin typeface="Source Sans Pro" panose="020B0503030403020204" pitchFamily="34" charset="0"/>
              </a:rPr>
              <a:t>Vision </a:t>
            </a:r>
            <a:r>
              <a:rPr lang="sl-SI" sz="1300" kern="1000" dirty="0">
                <a:solidFill>
                  <a:schemeClr val="accent1">
                    <a:lumMod val="50000"/>
                  </a:schemeClr>
                </a:solidFill>
                <a:latin typeface="Source Sans Pro" panose="020B0503030403020204" pitchFamily="34" charset="0"/>
              </a:rPr>
              <a:t>(</a:t>
            </a:r>
            <a:r>
              <a:rPr lang="sl-SI" sz="1300" b="1" kern="1000" dirty="0">
                <a:solidFill>
                  <a:srgbClr val="92D050"/>
                </a:solidFill>
                <a:latin typeface="Source Sans Pro" panose="020B0503030403020204" pitchFamily="34" charset="0"/>
              </a:rPr>
              <a:t>FALCON VISION</a:t>
            </a:r>
            <a:r>
              <a:rPr lang="sl-SI" sz="1300" kern="1000" dirty="0">
                <a:solidFill>
                  <a:schemeClr val="accent1">
                    <a:lumMod val="50000"/>
                  </a:schemeClr>
                </a:solidFill>
                <a:latin typeface="Source Sans Pro" panose="020B0503030403020204" pitchFamily="34" charset="0"/>
              </a:rPr>
              <a:t>) - Hungary and Falcon </a:t>
            </a:r>
            <a:r>
              <a:rPr lang="sl-SI" sz="1300" kern="1000" dirty="0" err="1">
                <a:solidFill>
                  <a:schemeClr val="accent1">
                    <a:lumMod val="50000"/>
                  </a:schemeClr>
                </a:solidFill>
                <a:latin typeface="Source Sans Pro" panose="020B0503030403020204" pitchFamily="34" charset="0"/>
              </a:rPr>
              <a:t>Vision </a:t>
            </a:r>
            <a:r>
              <a:rPr lang="sl-SI" sz="1300" kern="1000" dirty="0">
                <a:solidFill>
                  <a:schemeClr val="accent1">
                    <a:lumMod val="50000"/>
                  </a:schemeClr>
                </a:solidFill>
                <a:latin typeface="Source Sans Pro" panose="020B0503030403020204" pitchFamily="34" charset="0"/>
              </a:rPr>
              <a:t>(</a:t>
            </a:r>
            <a:r>
              <a:rPr lang="sl-SI" sz="1300" b="1" kern="1000" dirty="0">
                <a:solidFill>
                  <a:srgbClr val="92D050"/>
                </a:solidFill>
                <a:latin typeface="Source Sans Pro" panose="020B0503030403020204" pitchFamily="34" charset="0"/>
              </a:rPr>
              <a:t>FALCON VISION</a:t>
            </a:r>
            <a:r>
              <a:rPr lang="sl-SI" sz="1300" kern="1000" dirty="0">
                <a:solidFill>
                  <a:schemeClr val="accent1">
                    <a:lumMod val="50000"/>
                  </a:schemeClr>
                </a:solidFill>
                <a:latin typeface="Source Sans Pro" panose="020B0503030403020204" pitchFamily="34" charset="0"/>
              </a:rPr>
              <a:t>) - Hungary. </a:t>
            </a:r>
            <a:r>
              <a:rPr lang="sl-SI" sz="1300" dirty="0">
                <a:solidFill>
                  <a:schemeClr val="accent1">
                    <a:lumMod val="50000"/>
                  </a:schemeClr>
                </a:solidFill>
                <a:latin typeface="Source Sans Pro" panose="020B0503030403020204" pitchFamily="34" charset="0"/>
                <a:ea typeface="Source Sans Pro" panose="020B0503030403020204" pitchFamily="34" charset="0"/>
              </a:rPr>
              <a:t>All of these organisations offer free advice to interested parties in the framework of the GREET CE initiative.</a:t>
            </a:r>
          </a:p>
          <a:p>
            <a:pPr marL="0" indent="0" algn="l" fontAlgn="base">
              <a:buNone/>
            </a:pPr>
            <a:endParaRPr lang="en-US" sz="1200" b="0" i="0" kern="1500" dirty="0">
              <a:solidFill>
                <a:srgbClr val="000000"/>
              </a:solidFill>
              <a:effectLst/>
              <a:latin typeface="Source Sans Pro" panose="020B0503030403020204" pitchFamily="34" charset="0"/>
            </a:endParaRPr>
          </a:p>
          <a:p>
            <a:pPr marL="0" indent="0">
              <a:buNone/>
            </a:pPr>
            <a:endParaRPr lang="sl-SI" dirty="0"/>
          </a:p>
        </p:txBody>
      </p:sp>
      <p:sp>
        <p:nvSpPr>
          <p:cNvPr id="4" name="Titolo 1">
            <a:extLst>
              <a:ext uri="{FF2B5EF4-FFF2-40B4-BE49-F238E27FC236}">
                <a16:creationId xmlns:a16="http://schemas.microsoft.com/office/drawing/2014/main" id="{308BB491-D782-6CB0-3DC7-AC39D12DA17E}"/>
              </a:ext>
            </a:extLst>
          </p:cNvPr>
          <p:cNvSpPr txBox="1">
            <a:spLocks/>
          </p:cNvSpPr>
          <p:nvPr/>
        </p:nvSpPr>
        <p:spPr>
          <a:xfrm>
            <a:off x="838200" y="365125"/>
            <a:ext cx="9462941"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dirty="0">
                <a:solidFill>
                  <a:srgbClr val="002E00"/>
                </a:solidFill>
                <a:latin typeface="Source Sans Pro SemiBold" panose="020B0603030403020204" pitchFamily="34" charset="0"/>
                <a:ea typeface="Source Sans Pro SemiBold" panose="020B0603030403020204" pitchFamily="34" charset="0"/>
              </a:rPr>
              <a:t>About the </a:t>
            </a:r>
            <a:r>
              <a:rPr lang="sl-SI" dirty="0" err="1">
                <a:solidFill>
                  <a:srgbClr val="92D050"/>
                </a:solidFill>
                <a:latin typeface="Source Sans Pro SemiBold" panose="020B0603030403020204" pitchFamily="34" charset="0"/>
                <a:ea typeface="Source Sans Pro SemiBold" panose="020B0603030403020204" pitchFamily="34" charset="0"/>
              </a:rPr>
              <a:t>Greet </a:t>
            </a:r>
            <a:r>
              <a:rPr lang="sl-SI" dirty="0">
                <a:solidFill>
                  <a:srgbClr val="92D050"/>
                </a:solidFill>
                <a:latin typeface="Source Sans Pro SemiBold" panose="020B0603030403020204" pitchFamily="34" charset="0"/>
                <a:ea typeface="Source Sans Pro SemiBold" panose="020B0603030403020204" pitchFamily="34" charset="0"/>
              </a:rPr>
              <a:t>CE </a:t>
            </a:r>
            <a:r>
              <a:rPr lang="sl-SI" dirty="0">
                <a:solidFill>
                  <a:srgbClr val="002E00"/>
                </a:solidFill>
                <a:latin typeface="Source Sans Pro SemiBold" panose="020B0603030403020204" pitchFamily="34" charset="0"/>
                <a:ea typeface="Source Sans Pro SemiBold" panose="020B0603030403020204" pitchFamily="34" charset="0"/>
              </a:rPr>
              <a:t>project</a:t>
            </a:r>
            <a:endParaRPr lang="it-IT" dirty="0">
              <a:solidFill>
                <a:srgbClr val="92D050"/>
              </a:solidFill>
              <a:latin typeface="Source Sans Pro SemiBold" panose="020B0603030403020204" pitchFamily="34" charset="0"/>
              <a:ea typeface="Source Sans Pro SemiBold" panose="020B0603030403020204" pitchFamily="34" charset="0"/>
            </a:endParaRPr>
          </a:p>
        </p:txBody>
      </p:sp>
      <p:pic>
        <p:nvPicPr>
          <p:cNvPr id="5" name="Immagine 6" descr="Immagine che contiene Elementi grafici, Carattere, grafica, logo&#10;&#10;Descrizione generata automaticamente">
            <a:extLst>
              <a:ext uri="{FF2B5EF4-FFF2-40B4-BE49-F238E27FC236}">
                <a16:creationId xmlns:a16="http://schemas.microsoft.com/office/drawing/2014/main" id="{AAFA7F29-D478-D65A-96E5-9F3C60B4F693}"/>
              </a:ext>
            </a:extLst>
          </p:cNvPr>
          <p:cNvPicPr>
            <a:picLocks noChangeAspect="1"/>
          </p:cNvPicPr>
          <p:nvPr/>
        </p:nvPicPr>
        <p:blipFill>
          <a:blip r:embed="rId3"/>
          <a:stretch>
            <a:fillRect/>
          </a:stretch>
        </p:blipFill>
        <p:spPr>
          <a:xfrm>
            <a:off x="10494148" y="435059"/>
            <a:ext cx="1240973" cy="799448"/>
          </a:xfrm>
          <a:prstGeom prst="rect">
            <a:avLst/>
          </a:prstGeom>
        </p:spPr>
      </p:pic>
      <p:pic>
        <p:nvPicPr>
          <p:cNvPr id="26" name="Slika 25">
            <a:extLst>
              <a:ext uri="{FF2B5EF4-FFF2-40B4-BE49-F238E27FC236}">
                <a16:creationId xmlns:a16="http://schemas.microsoft.com/office/drawing/2014/main" id="{2509E957-79E0-16F8-1498-2359B9695AC8}"/>
              </a:ext>
            </a:extLst>
          </p:cNvPr>
          <p:cNvPicPr>
            <a:picLocks noChangeAspect="1"/>
          </p:cNvPicPr>
          <p:nvPr/>
        </p:nvPicPr>
        <p:blipFill>
          <a:blip r:embed="rId4"/>
          <a:stretch>
            <a:fillRect/>
          </a:stretch>
        </p:blipFill>
        <p:spPr>
          <a:xfrm>
            <a:off x="2149734" y="3202305"/>
            <a:ext cx="213784" cy="207240"/>
          </a:xfrm>
          <a:prstGeom prst="rect">
            <a:avLst/>
          </a:prstGeom>
        </p:spPr>
      </p:pic>
      <p:sp>
        <p:nvSpPr>
          <p:cNvPr id="27" name="Pravokotnik 26">
            <a:extLst>
              <a:ext uri="{FF2B5EF4-FFF2-40B4-BE49-F238E27FC236}">
                <a16:creationId xmlns:a16="http://schemas.microsoft.com/office/drawing/2014/main" id="{D2FA77AE-4A44-94F7-5169-E1E64AFACB6C}"/>
              </a:ext>
            </a:extLst>
          </p:cNvPr>
          <p:cNvSpPr/>
          <p:nvPr/>
        </p:nvSpPr>
        <p:spPr>
          <a:xfrm>
            <a:off x="-1" y="5377343"/>
            <a:ext cx="12192001" cy="14806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Falcon-Vision Hungary | LinkedIn">
            <a:extLst>
              <a:ext uri="{FF2B5EF4-FFF2-40B4-BE49-F238E27FC236}">
                <a16:creationId xmlns:a16="http://schemas.microsoft.com/office/drawing/2014/main" id="{86E39C0B-6184-D077-19F7-AD06A67AFD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1538" y="5463124"/>
            <a:ext cx="657297" cy="6572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Gospodarska zbornica Slovenije">
            <a:extLst>
              <a:ext uri="{FF2B5EF4-FFF2-40B4-BE49-F238E27FC236}">
                <a16:creationId xmlns:a16="http://schemas.microsoft.com/office/drawing/2014/main" id="{B75F06B9-3EA3-EC1B-1F55-C9D9E2E253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5241" y="5503762"/>
            <a:ext cx="777988" cy="58049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Bioeconomy Cluster (Slovakia)">
            <a:extLst>
              <a:ext uri="{FF2B5EF4-FFF2-40B4-BE49-F238E27FC236}">
                <a16:creationId xmlns:a16="http://schemas.microsoft.com/office/drawing/2014/main" id="{D1B63B07-CF8C-1564-D511-B84F52D188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9806" y="5531974"/>
            <a:ext cx="1384425" cy="56402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Greencluster - Romanian Innovative Biomass Cluster -">
            <a:extLst>
              <a:ext uri="{FF2B5EF4-FFF2-40B4-BE49-F238E27FC236}">
                <a16:creationId xmlns:a16="http://schemas.microsoft.com/office/drawing/2014/main" id="{6F698632-0011-06F5-6FDE-DFF8DF4674C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23472" y="5573174"/>
            <a:ext cx="1784435" cy="47066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Mazowiecka Agencja Energetyczna | Warsaw">
            <a:extLst>
              <a:ext uri="{FF2B5EF4-FFF2-40B4-BE49-F238E27FC236}">
                <a16:creationId xmlns:a16="http://schemas.microsoft.com/office/drawing/2014/main" id="{BD80DCD2-4E4F-7E95-336D-E3F8D86BF1D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7516" b="16350"/>
          <a:stretch/>
        </p:blipFill>
        <p:spPr bwMode="auto">
          <a:xfrm>
            <a:off x="10686435" y="5522957"/>
            <a:ext cx="1117036" cy="627028"/>
          </a:xfrm>
          <a:prstGeom prst="rect">
            <a:avLst/>
          </a:prstGeom>
          <a:noFill/>
          <a:extLst>
            <a:ext uri="{909E8E84-426E-40DD-AFC4-6F175D3DCCD1}">
              <a14:hiddenFill xmlns:a14="http://schemas.microsoft.com/office/drawing/2010/main">
                <a:solidFill>
                  <a:srgbClr val="FFFFFF"/>
                </a:solidFill>
              </a14:hiddenFill>
            </a:ext>
          </a:extLst>
        </p:spPr>
      </p:pic>
      <p:pic>
        <p:nvPicPr>
          <p:cNvPr id="33" name="Slika 32">
            <a:extLst>
              <a:ext uri="{FF2B5EF4-FFF2-40B4-BE49-F238E27FC236}">
                <a16:creationId xmlns:a16="http://schemas.microsoft.com/office/drawing/2014/main" id="{E7B58057-FC39-9D7D-6A37-FC145D230D90}"/>
              </a:ext>
            </a:extLst>
          </p:cNvPr>
          <p:cNvPicPr>
            <a:picLocks noChangeAspect="1"/>
          </p:cNvPicPr>
          <p:nvPr/>
        </p:nvPicPr>
        <p:blipFill>
          <a:blip r:embed="rId10"/>
          <a:stretch>
            <a:fillRect/>
          </a:stretch>
        </p:blipFill>
        <p:spPr>
          <a:xfrm>
            <a:off x="222704" y="5274065"/>
            <a:ext cx="1832631" cy="1032061"/>
          </a:xfrm>
          <a:prstGeom prst="rect">
            <a:avLst/>
          </a:prstGeom>
        </p:spPr>
      </p:pic>
      <p:pic>
        <p:nvPicPr>
          <p:cNvPr id="34" name="Picture 16" descr="EIHP Customer Story">
            <a:extLst>
              <a:ext uri="{FF2B5EF4-FFF2-40B4-BE49-F238E27FC236}">
                <a16:creationId xmlns:a16="http://schemas.microsoft.com/office/drawing/2014/main" id="{B5C7D76A-C1F4-CF2B-B342-40702E8C4C0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49734" y="5457074"/>
            <a:ext cx="1061237" cy="60490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7">
            <a:extLst>
              <a:ext uri="{FF2B5EF4-FFF2-40B4-BE49-F238E27FC236}">
                <a16:creationId xmlns:a16="http://schemas.microsoft.com/office/drawing/2014/main" id="{0FC0449C-09AF-3F8C-F2A2-5C28AE70989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46228" y="6333018"/>
            <a:ext cx="749808" cy="445008"/>
          </a:xfrm>
          <a:prstGeom prst="rect">
            <a:avLst/>
          </a:prstGeom>
          <a:ln>
            <a:solidFill>
              <a:schemeClr val="bg1">
                <a:lumMod val="85000"/>
              </a:schemeClr>
            </a:solidFill>
          </a:ln>
        </p:spPr>
      </p:pic>
      <p:pic>
        <p:nvPicPr>
          <p:cNvPr id="36" name="Picture 25">
            <a:extLst>
              <a:ext uri="{FF2B5EF4-FFF2-40B4-BE49-F238E27FC236}">
                <a16:creationId xmlns:a16="http://schemas.microsoft.com/office/drawing/2014/main" id="{918FAF65-9A03-9ACB-0AD0-9FE7A37061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93050" y="6323759"/>
            <a:ext cx="749808" cy="438912"/>
          </a:xfrm>
          <a:prstGeom prst="rect">
            <a:avLst/>
          </a:prstGeom>
          <a:ln>
            <a:solidFill>
              <a:schemeClr val="bg1">
                <a:lumMod val="85000"/>
              </a:schemeClr>
            </a:solidFill>
          </a:ln>
        </p:spPr>
      </p:pic>
      <p:pic>
        <p:nvPicPr>
          <p:cNvPr id="37" name="Picture 27">
            <a:extLst>
              <a:ext uri="{FF2B5EF4-FFF2-40B4-BE49-F238E27FC236}">
                <a16:creationId xmlns:a16="http://schemas.microsoft.com/office/drawing/2014/main" id="{4B07827B-B45F-8BAF-3A2A-0FF54E1B10C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40523" y="6322868"/>
            <a:ext cx="749808" cy="445008"/>
          </a:xfrm>
          <a:prstGeom prst="rect">
            <a:avLst/>
          </a:prstGeom>
        </p:spPr>
      </p:pic>
      <p:pic>
        <p:nvPicPr>
          <p:cNvPr id="38" name="Picture 28">
            <a:extLst>
              <a:ext uri="{FF2B5EF4-FFF2-40B4-BE49-F238E27FC236}">
                <a16:creationId xmlns:a16="http://schemas.microsoft.com/office/drawing/2014/main" id="{9CA9B74B-7E78-1BC4-6C2A-10F8CF556E3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25659" y="6322290"/>
            <a:ext cx="749808" cy="445008"/>
          </a:xfrm>
          <a:prstGeom prst="rect">
            <a:avLst/>
          </a:prstGeom>
          <a:ln>
            <a:solidFill>
              <a:schemeClr val="bg1">
                <a:lumMod val="85000"/>
              </a:schemeClr>
            </a:solidFill>
          </a:ln>
        </p:spPr>
      </p:pic>
      <p:pic>
        <p:nvPicPr>
          <p:cNvPr id="39" name="Picture 29">
            <a:extLst>
              <a:ext uri="{FF2B5EF4-FFF2-40B4-BE49-F238E27FC236}">
                <a16:creationId xmlns:a16="http://schemas.microsoft.com/office/drawing/2014/main" id="{8624F69F-ABCD-FC3E-D53B-D616E749964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93890" y="6330370"/>
            <a:ext cx="749808" cy="445008"/>
          </a:xfrm>
          <a:prstGeom prst="rect">
            <a:avLst/>
          </a:prstGeom>
          <a:ln>
            <a:solidFill>
              <a:schemeClr val="bg1">
                <a:lumMod val="85000"/>
              </a:schemeClr>
            </a:solidFill>
          </a:ln>
        </p:spPr>
      </p:pic>
      <p:pic>
        <p:nvPicPr>
          <p:cNvPr id="40" name="Picture 29">
            <a:extLst>
              <a:ext uri="{FF2B5EF4-FFF2-40B4-BE49-F238E27FC236}">
                <a16:creationId xmlns:a16="http://schemas.microsoft.com/office/drawing/2014/main" id="{92709C82-20F6-AA4A-9961-0E8D17003B5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46197" y="6330370"/>
            <a:ext cx="749808" cy="445008"/>
          </a:xfrm>
          <a:prstGeom prst="rect">
            <a:avLst/>
          </a:prstGeom>
          <a:ln>
            <a:solidFill>
              <a:schemeClr val="bg1">
                <a:lumMod val="85000"/>
              </a:schemeClr>
            </a:solidFill>
          </a:ln>
        </p:spPr>
      </p:pic>
      <p:pic>
        <p:nvPicPr>
          <p:cNvPr id="41" name="Picture 17">
            <a:extLst>
              <a:ext uri="{FF2B5EF4-FFF2-40B4-BE49-F238E27FC236}">
                <a16:creationId xmlns:a16="http://schemas.microsoft.com/office/drawing/2014/main" id="{01AB294F-1D7C-BA48-C192-76E5A7345FAE}"/>
              </a:ext>
            </a:extLst>
          </p:cNvPr>
          <p:cNvPicPr>
            <a:picLocks noChangeAspect="1"/>
          </p:cNvPicPr>
          <p:nvPr/>
        </p:nvPicPr>
        <p:blipFill rotWithShape="1">
          <a:blip r:embed="rId17">
            <a:extLst>
              <a:ext uri="{28A0092B-C50C-407E-A947-70E740481C1C}">
                <a14:useLocalDpi xmlns:a14="http://schemas.microsoft.com/office/drawing/2010/main" val="0"/>
              </a:ext>
            </a:extLst>
          </a:blip>
          <a:srcRect t="1787"/>
          <a:stretch/>
        </p:blipFill>
        <p:spPr>
          <a:xfrm>
            <a:off x="4811363" y="6331137"/>
            <a:ext cx="749808" cy="437052"/>
          </a:xfrm>
          <a:prstGeom prst="rect">
            <a:avLst/>
          </a:prstGeom>
          <a:ln>
            <a:solidFill>
              <a:schemeClr val="bg1">
                <a:lumMod val="85000"/>
              </a:schemeClr>
            </a:solidFill>
          </a:ln>
        </p:spPr>
      </p:pic>
      <p:pic>
        <p:nvPicPr>
          <p:cNvPr id="42" name="Picture 17">
            <a:extLst>
              <a:ext uri="{FF2B5EF4-FFF2-40B4-BE49-F238E27FC236}">
                <a16:creationId xmlns:a16="http://schemas.microsoft.com/office/drawing/2014/main" id="{53C605B2-E757-3DE7-5976-71276074622A}"/>
              </a:ext>
            </a:extLst>
          </p:cNvPr>
          <p:cNvPicPr>
            <a:picLocks noChangeAspect="1"/>
          </p:cNvPicPr>
          <p:nvPr/>
        </p:nvPicPr>
        <p:blipFill rotWithShape="1">
          <a:blip r:embed="rId17">
            <a:extLst>
              <a:ext uri="{28A0092B-C50C-407E-A947-70E740481C1C}">
                <a14:useLocalDpi xmlns:a14="http://schemas.microsoft.com/office/drawing/2010/main" val="0"/>
              </a:ext>
            </a:extLst>
          </a:blip>
          <a:srcRect t="1787"/>
          <a:stretch/>
        </p:blipFill>
        <p:spPr>
          <a:xfrm>
            <a:off x="9410016" y="6317285"/>
            <a:ext cx="749808" cy="437052"/>
          </a:xfrm>
          <a:prstGeom prst="rect">
            <a:avLst/>
          </a:prstGeom>
          <a:ln>
            <a:solidFill>
              <a:schemeClr val="bg1">
                <a:lumMod val="85000"/>
              </a:schemeClr>
            </a:solidFill>
          </a:ln>
        </p:spPr>
      </p:pic>
      <p:pic>
        <p:nvPicPr>
          <p:cNvPr id="43" name="Slika 42" descr="Slika, ki vsebuje besede pisava, grafika, besedilo, grafično oblikovanje&#10;&#10;Opis je samodejno ustvarjen">
            <a:extLst>
              <a:ext uri="{FF2B5EF4-FFF2-40B4-BE49-F238E27FC236}">
                <a16:creationId xmlns:a16="http://schemas.microsoft.com/office/drawing/2014/main" id="{41F471AD-4F8F-A798-3A9A-DC49C6A57712}"/>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r="36099"/>
          <a:stretch/>
        </p:blipFill>
        <p:spPr>
          <a:xfrm>
            <a:off x="9340399" y="5785434"/>
            <a:ext cx="851351" cy="275672"/>
          </a:xfrm>
          <a:prstGeom prst="rect">
            <a:avLst/>
          </a:prstGeom>
        </p:spPr>
      </p:pic>
      <p:pic>
        <p:nvPicPr>
          <p:cNvPr id="1026" name="Picture 2">
            <a:extLst>
              <a:ext uri="{FF2B5EF4-FFF2-40B4-BE49-F238E27FC236}">
                <a16:creationId xmlns:a16="http://schemas.microsoft.com/office/drawing/2014/main" id="{0C7FD2C8-D289-CB9D-3685-004B8079A54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587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6" descr="Immagine che contiene Elementi grafici, Carattere, grafica, logo&#10;&#10;Descrizione generata automaticamente">
            <a:extLst>
              <a:ext uri="{FF2B5EF4-FFF2-40B4-BE49-F238E27FC236}">
                <a16:creationId xmlns:a16="http://schemas.microsoft.com/office/drawing/2014/main" id="{17DF25EC-C528-5173-711C-4979A2EFC5AB}"/>
              </a:ext>
            </a:extLst>
          </p:cNvPr>
          <p:cNvPicPr>
            <a:picLocks noChangeAspect="1"/>
          </p:cNvPicPr>
          <p:nvPr/>
        </p:nvPicPr>
        <p:blipFill>
          <a:blip r:embed="rId2"/>
          <a:stretch>
            <a:fillRect/>
          </a:stretch>
        </p:blipFill>
        <p:spPr>
          <a:xfrm>
            <a:off x="10494148" y="435059"/>
            <a:ext cx="1240973" cy="799448"/>
          </a:xfrm>
          <a:prstGeom prst="rect">
            <a:avLst/>
          </a:prstGeom>
        </p:spPr>
      </p:pic>
      <p:sp>
        <p:nvSpPr>
          <p:cNvPr id="3" name="TextBox 5">
            <a:extLst>
              <a:ext uri="{FF2B5EF4-FFF2-40B4-BE49-F238E27FC236}">
                <a16:creationId xmlns:a16="http://schemas.microsoft.com/office/drawing/2014/main" id="{24AB4D68-A3AB-3D4D-BB9B-9D6B4B0C9E5C}"/>
              </a:ext>
            </a:extLst>
          </p:cNvPr>
          <p:cNvSpPr txBox="1"/>
          <p:nvPr/>
        </p:nvSpPr>
        <p:spPr>
          <a:xfrm>
            <a:off x="1160780" y="438282"/>
            <a:ext cx="7647940" cy="804772"/>
          </a:xfrm>
          <a:prstGeom prst="rect">
            <a:avLst/>
          </a:prstGeom>
        </p:spPr>
        <p:txBody>
          <a:bodyPr wrap="square" lIns="0" tIns="0" rIns="0" bIns="0" rtlCol="0" anchor="t">
            <a:spAutoFit/>
          </a:bodyPr>
          <a:lstStyle/>
          <a:p>
            <a:pPr>
              <a:lnSpc>
                <a:spcPts val="6719"/>
              </a:lnSpc>
            </a:pPr>
            <a:r>
              <a:rPr lang="sl-SI"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POTENTIAL </a:t>
            </a:r>
            <a:r>
              <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EU </a:t>
            </a:r>
            <a:r>
              <a:rPr lang="sl-SI"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SYNERGIES</a:t>
            </a:r>
            <a:endPar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endParaRPr>
          </a:p>
        </p:txBody>
      </p:sp>
      <p:sp>
        <p:nvSpPr>
          <p:cNvPr id="4" name="Freeform 4">
            <a:extLst>
              <a:ext uri="{FF2B5EF4-FFF2-40B4-BE49-F238E27FC236}">
                <a16:creationId xmlns:a16="http://schemas.microsoft.com/office/drawing/2014/main" id="{32EC13E3-3AD5-6B15-19C6-F21FEF3CFF1D}"/>
              </a:ext>
            </a:extLst>
          </p:cNvPr>
          <p:cNvSpPr/>
          <p:nvPr/>
        </p:nvSpPr>
        <p:spPr>
          <a:xfrm>
            <a:off x="1160780" y="4033519"/>
            <a:ext cx="3058869" cy="1892151"/>
          </a:xfrm>
          <a:custGeom>
            <a:avLst/>
            <a:gdLst/>
            <a:ahLst/>
            <a:cxnLst/>
            <a:rect l="l" t="t" r="r" b="b"/>
            <a:pathLst>
              <a:path w="5943834" h="3603019">
                <a:moveTo>
                  <a:pt x="0" y="0"/>
                </a:moveTo>
                <a:lnTo>
                  <a:pt x="5943834" y="0"/>
                </a:lnTo>
                <a:lnTo>
                  <a:pt x="5943834" y="3603020"/>
                </a:lnTo>
                <a:lnTo>
                  <a:pt x="0" y="3603020"/>
                </a:lnTo>
                <a:lnTo>
                  <a:pt x="0" y="0"/>
                </a:lnTo>
                <a:close/>
              </a:path>
            </a:pathLst>
          </a:custGeom>
          <a:blipFill>
            <a:blip r:embed="rId3"/>
            <a:stretch>
              <a:fillRect/>
            </a:stretch>
          </a:blipFill>
        </p:spPr>
        <p:txBody>
          <a:bodyPr/>
          <a:lstStyle/>
          <a:p>
            <a:endParaRPr lang="sl-SI"/>
          </a:p>
        </p:txBody>
      </p:sp>
      <p:sp>
        <p:nvSpPr>
          <p:cNvPr id="9" name="TextBox 6">
            <a:extLst>
              <a:ext uri="{FF2B5EF4-FFF2-40B4-BE49-F238E27FC236}">
                <a16:creationId xmlns:a16="http://schemas.microsoft.com/office/drawing/2014/main" id="{CF433A37-0CF2-D1E1-E2CA-1007907E3B88}"/>
              </a:ext>
            </a:extLst>
          </p:cNvPr>
          <p:cNvSpPr txBox="1"/>
          <p:nvPr/>
        </p:nvSpPr>
        <p:spPr>
          <a:xfrm>
            <a:off x="4219649" y="1495557"/>
            <a:ext cx="5821162" cy="2909451"/>
          </a:xfrm>
          <a:prstGeom prst="rect">
            <a:avLst/>
          </a:prstGeom>
        </p:spPr>
        <p:txBody>
          <a:bodyPr wrap="square" lIns="0" tIns="0" rIns="0" bIns="0" rtlCol="0" anchor="t">
            <a:spAutoFit/>
          </a:bodyPr>
          <a:lstStyle/>
          <a:p>
            <a:pPr algn="just"/>
            <a:r>
              <a:rPr lang="en-US" sz="1400" b="1" dirty="0">
                <a:solidFill>
                  <a:srgbClr val="000000"/>
                </a:solidFill>
                <a:latin typeface="Source Sans Pro Bold"/>
                <a:ea typeface="Source Sans Pro Bold"/>
                <a:cs typeface="Source Sans Pro Bold"/>
                <a:sym typeface="Source Sans Pro Bold"/>
              </a:rPr>
              <a:t>BIO4EEB </a:t>
            </a:r>
            <a:r>
              <a:rPr lang="en-US" sz="1400" dirty="0">
                <a:solidFill>
                  <a:srgbClr val="000000"/>
                </a:solidFill>
                <a:latin typeface="Source Sans Pro"/>
                <a:ea typeface="Source Sans Pro"/>
                <a:cs typeface="Source Sans Pro"/>
                <a:sym typeface="Source Sans Pro"/>
              </a:rPr>
              <a:t>aims </a:t>
            </a:r>
            <a:r>
              <a:rPr lang="en-US" sz="1400" dirty="0" err="1">
                <a:solidFill>
                  <a:srgbClr val="000000"/>
                </a:solidFill>
                <a:latin typeface="Source Sans Pro"/>
                <a:ea typeface="Source Sans Pro"/>
                <a:cs typeface="Source Sans Pro"/>
                <a:sym typeface="Source Sans Pro"/>
              </a:rPr>
              <a:t>to improve the use of generic bio-based materials </a:t>
            </a:r>
            <a:r>
              <a:rPr lang="en-US" sz="1400" dirty="0">
                <a:solidFill>
                  <a:srgbClr val="000000"/>
                </a:solidFill>
                <a:latin typeface="Source Sans Pro"/>
                <a:ea typeface="Source Sans Pro"/>
                <a:cs typeface="Source Sans Pro"/>
                <a:sym typeface="Source Sans Pro"/>
              </a:rPr>
              <a:t>and </a:t>
            </a:r>
            <a:r>
              <a:rPr lang="en-US" sz="1400" dirty="0" err="1">
                <a:solidFill>
                  <a:srgbClr val="000000"/>
                </a:solidFill>
                <a:latin typeface="Source Sans Pro"/>
                <a:ea typeface="Source Sans Pro"/>
                <a:cs typeface="Source Sans Pro"/>
                <a:sym typeface="Source Sans Pro"/>
              </a:rPr>
              <a:t>identify their use </a:t>
            </a:r>
            <a:r>
              <a:rPr lang="en-US" sz="1400" dirty="0">
                <a:solidFill>
                  <a:srgbClr val="000000"/>
                </a:solidFill>
                <a:latin typeface="Source Sans Pro"/>
                <a:ea typeface="Source Sans Pro"/>
                <a:cs typeface="Source Sans Pro"/>
                <a:sym typeface="Source Sans Pro"/>
              </a:rPr>
              <a:t>within </a:t>
            </a:r>
            <a:r>
              <a:rPr lang="en-US" sz="1400" dirty="0" err="1">
                <a:solidFill>
                  <a:srgbClr val="000000"/>
                </a:solidFill>
                <a:latin typeface="Source Sans Pro"/>
                <a:ea typeface="Source Sans Pro"/>
                <a:cs typeface="Source Sans Pro"/>
                <a:sym typeface="Source Sans Pro"/>
              </a:rPr>
              <a:t>a circular economy approach </a:t>
            </a:r>
            <a:r>
              <a:rPr lang="en-US" sz="1400" dirty="0">
                <a:solidFill>
                  <a:srgbClr val="000000"/>
                </a:solidFill>
                <a:latin typeface="Source Sans Pro"/>
                <a:ea typeface="Source Sans Pro"/>
                <a:cs typeface="Source Sans Pro"/>
                <a:sym typeface="Source Sans Pro"/>
              </a:rPr>
              <a:t>to </a:t>
            </a:r>
            <a:r>
              <a:rPr lang="en-US" sz="1400" dirty="0" err="1">
                <a:solidFill>
                  <a:srgbClr val="000000"/>
                </a:solidFill>
                <a:latin typeface="Source Sans Pro"/>
                <a:ea typeface="Source Sans Pro"/>
                <a:cs typeface="Source Sans Pro"/>
                <a:sym typeface="Source Sans Pro"/>
              </a:rPr>
              <a:t>create a much greener construction industry </a:t>
            </a:r>
            <a:r>
              <a:rPr lang="en-US" sz="1400" dirty="0">
                <a:solidFill>
                  <a:srgbClr val="000000"/>
                </a:solidFill>
                <a:latin typeface="Source Sans Pro"/>
                <a:ea typeface="Source Sans Pro"/>
                <a:cs typeface="Source Sans Pro"/>
                <a:sym typeface="Source Sans Pro"/>
              </a:rPr>
              <a:t>in the EU.</a:t>
            </a:r>
          </a:p>
          <a:p>
            <a:pPr algn="just"/>
            <a:endParaRPr lang="en-US" sz="1400" b="1" dirty="0">
              <a:solidFill>
                <a:srgbClr val="000000"/>
              </a:solidFill>
              <a:latin typeface="Source Sans Pro Bold"/>
              <a:ea typeface="Source Sans Pro Bold"/>
              <a:cs typeface="Source Sans Pro Bold"/>
              <a:sym typeface="Source Sans Pro Bold"/>
            </a:endParaRPr>
          </a:p>
          <a:p>
            <a:pPr algn="just"/>
            <a:r>
              <a:rPr lang="en-US" sz="1400" b="1" dirty="0">
                <a:solidFill>
                  <a:srgbClr val="000000"/>
                </a:solidFill>
                <a:latin typeface="Source Sans Pro Bold"/>
                <a:ea typeface="Source Sans Pro Bold"/>
                <a:cs typeface="Source Sans Pro Bold"/>
                <a:sym typeface="Source Sans Pro Bold"/>
              </a:rPr>
              <a:t>15 </a:t>
            </a:r>
            <a:r>
              <a:rPr lang="sl-SI" sz="1400" b="1" dirty="0">
                <a:solidFill>
                  <a:srgbClr val="000000"/>
                </a:solidFill>
                <a:latin typeface="Source Sans Pro Bold"/>
                <a:ea typeface="Source Sans Pro Bold"/>
                <a:cs typeface="Source Sans Pro Bold"/>
                <a:sym typeface="Source Sans Pro Bold"/>
              </a:rPr>
              <a:t>partners </a:t>
            </a:r>
            <a:r>
              <a:rPr lang="en-US" sz="1400" b="1" dirty="0">
                <a:solidFill>
                  <a:srgbClr val="000000"/>
                </a:solidFill>
                <a:latin typeface="Source Sans Pro Bold"/>
                <a:ea typeface="Source Sans Pro Bold"/>
                <a:cs typeface="Source Sans Pro Bold"/>
                <a:sym typeface="Source Sans Pro Bold"/>
              </a:rPr>
              <a:t>- </a:t>
            </a:r>
            <a:r>
              <a:rPr lang="sl-SI" sz="1400" dirty="0">
                <a:solidFill>
                  <a:srgbClr val="000000"/>
                </a:solidFill>
                <a:latin typeface="Source Sans Pro"/>
                <a:ea typeface="Source Sans Pro"/>
                <a:cs typeface="Source Sans Pro"/>
                <a:sym typeface="Source Sans Pro"/>
              </a:rPr>
              <a:t>Germany </a:t>
            </a:r>
            <a:r>
              <a:rPr lang="en-US" sz="1400" dirty="0">
                <a:solidFill>
                  <a:srgbClr val="000000"/>
                </a:solidFill>
                <a:latin typeface="Source Sans Pro"/>
                <a:ea typeface="Source Sans Pro"/>
                <a:cs typeface="Source Sans Pro"/>
                <a:sym typeface="Source Sans Pro"/>
              </a:rPr>
              <a:t>(1), </a:t>
            </a:r>
            <a:r>
              <a:rPr lang="sl-SI" sz="1400" dirty="0">
                <a:solidFill>
                  <a:srgbClr val="000000"/>
                </a:solidFill>
                <a:latin typeface="Source Sans Pro"/>
                <a:ea typeface="Source Sans Pro"/>
                <a:cs typeface="Source Sans Pro"/>
                <a:sym typeface="Source Sans Pro"/>
              </a:rPr>
              <a:t>Spain </a:t>
            </a:r>
            <a:r>
              <a:rPr lang="en-US" sz="1400" dirty="0">
                <a:solidFill>
                  <a:srgbClr val="000000"/>
                </a:solidFill>
                <a:latin typeface="Source Sans Pro"/>
                <a:ea typeface="Source Sans Pro"/>
                <a:cs typeface="Source Sans Pro"/>
                <a:sym typeface="Source Sans Pro"/>
              </a:rPr>
              <a:t>(3), </a:t>
            </a:r>
            <a:r>
              <a:rPr lang="sl-SI" sz="1400" dirty="0" err="1">
                <a:solidFill>
                  <a:srgbClr val="000000"/>
                </a:solidFill>
                <a:latin typeface="Source Sans Pro"/>
                <a:ea typeface="Source Sans Pro"/>
                <a:cs typeface="Source Sans Pro"/>
                <a:sym typeface="Source Sans Pro"/>
              </a:rPr>
              <a:t>France </a:t>
            </a:r>
            <a:r>
              <a:rPr lang="en-US" sz="1400" dirty="0">
                <a:solidFill>
                  <a:srgbClr val="000000"/>
                </a:solidFill>
                <a:latin typeface="Source Sans Pro"/>
                <a:ea typeface="Source Sans Pro"/>
                <a:cs typeface="Source Sans Pro"/>
                <a:sym typeface="Source Sans Pro"/>
              </a:rPr>
              <a:t>(2), </a:t>
            </a:r>
            <a:r>
              <a:rPr lang="sl-SI" sz="1400" dirty="0">
                <a:solidFill>
                  <a:srgbClr val="000000"/>
                </a:solidFill>
                <a:latin typeface="Source Sans Pro"/>
                <a:ea typeface="Source Sans Pro"/>
                <a:cs typeface="Source Sans Pro"/>
                <a:sym typeface="Source Sans Pro"/>
              </a:rPr>
              <a:t>Belgium </a:t>
            </a:r>
            <a:r>
              <a:rPr lang="en-US" sz="1400" dirty="0">
                <a:solidFill>
                  <a:srgbClr val="000000"/>
                </a:solidFill>
                <a:latin typeface="Source Sans Pro"/>
                <a:ea typeface="Source Sans Pro"/>
                <a:cs typeface="Source Sans Pro"/>
                <a:sym typeface="Source Sans Pro"/>
              </a:rPr>
              <a:t>(1), </a:t>
            </a:r>
            <a:r>
              <a:rPr lang="sl-SI" sz="1400" dirty="0">
                <a:solidFill>
                  <a:srgbClr val="000000"/>
                </a:solidFill>
                <a:latin typeface="Source Sans Pro"/>
                <a:ea typeface="Source Sans Pro"/>
                <a:cs typeface="Source Sans Pro"/>
                <a:sym typeface="Source Sans Pro"/>
              </a:rPr>
              <a:t>Hungary </a:t>
            </a:r>
            <a:r>
              <a:rPr lang="en-US" sz="1400" dirty="0">
                <a:solidFill>
                  <a:srgbClr val="000000"/>
                </a:solidFill>
                <a:latin typeface="Source Sans Pro"/>
                <a:ea typeface="Source Sans Pro"/>
                <a:cs typeface="Source Sans Pro"/>
                <a:sym typeface="Source Sans Pro"/>
              </a:rPr>
              <a:t>(1), </a:t>
            </a:r>
            <a:r>
              <a:rPr lang="sl-SI" sz="1400" dirty="0">
                <a:solidFill>
                  <a:srgbClr val="000000"/>
                </a:solidFill>
                <a:latin typeface="Source Sans Pro"/>
                <a:ea typeface="Source Sans Pro"/>
                <a:cs typeface="Source Sans Pro"/>
                <a:sym typeface="Source Sans Pro"/>
              </a:rPr>
              <a:t>Netherlands (</a:t>
            </a:r>
            <a:r>
              <a:rPr lang="en-US" sz="1400" dirty="0">
                <a:solidFill>
                  <a:srgbClr val="000000"/>
                </a:solidFill>
                <a:latin typeface="Source Sans Pro"/>
                <a:ea typeface="Source Sans Pro"/>
                <a:cs typeface="Source Sans Pro"/>
                <a:sym typeface="Source Sans Pro"/>
              </a:rPr>
              <a:t>1), </a:t>
            </a:r>
            <a:r>
              <a:rPr lang="sl-SI" sz="1400" dirty="0" err="1">
                <a:solidFill>
                  <a:srgbClr val="000000"/>
                </a:solidFill>
                <a:latin typeface="Source Sans Pro"/>
                <a:ea typeface="Source Sans Pro"/>
                <a:cs typeface="Source Sans Pro"/>
                <a:sym typeface="Source Sans Pro"/>
              </a:rPr>
              <a:t>Italy </a:t>
            </a:r>
            <a:r>
              <a:rPr lang="en-US" sz="1400" dirty="0">
                <a:solidFill>
                  <a:srgbClr val="000000"/>
                </a:solidFill>
                <a:latin typeface="Source Sans Pro"/>
                <a:ea typeface="Source Sans Pro"/>
                <a:cs typeface="Source Sans Pro"/>
                <a:sym typeface="Source Sans Pro"/>
              </a:rPr>
              <a:t>(3), </a:t>
            </a:r>
            <a:r>
              <a:rPr lang="sl-SI" sz="1400" dirty="0" err="1">
                <a:solidFill>
                  <a:srgbClr val="000000"/>
                </a:solidFill>
                <a:latin typeface="Source Sans Pro"/>
                <a:ea typeface="Source Sans Pro"/>
                <a:cs typeface="Source Sans Pro"/>
                <a:sym typeface="Source Sans Pro"/>
              </a:rPr>
              <a:t>Lithuania </a:t>
            </a:r>
            <a:r>
              <a:rPr lang="en-US" sz="1400" dirty="0">
                <a:solidFill>
                  <a:srgbClr val="000000"/>
                </a:solidFill>
                <a:latin typeface="Source Sans Pro"/>
                <a:ea typeface="Source Sans Pro"/>
                <a:cs typeface="Source Sans Pro"/>
                <a:sym typeface="Source Sans Pro"/>
              </a:rPr>
              <a:t>(1), </a:t>
            </a:r>
            <a:r>
              <a:rPr lang="sl-SI" sz="1400" dirty="0">
                <a:solidFill>
                  <a:srgbClr val="000000"/>
                </a:solidFill>
                <a:latin typeface="Source Sans Pro"/>
                <a:ea typeface="Source Sans Pro"/>
                <a:cs typeface="Source Sans Pro"/>
                <a:sym typeface="Source Sans Pro"/>
              </a:rPr>
              <a:t>Czech Republic </a:t>
            </a:r>
            <a:r>
              <a:rPr lang="en-US" sz="1400" dirty="0">
                <a:solidFill>
                  <a:srgbClr val="000000"/>
                </a:solidFill>
                <a:latin typeface="Source Sans Pro"/>
                <a:ea typeface="Source Sans Pro"/>
                <a:cs typeface="Source Sans Pro"/>
                <a:sym typeface="Source Sans Pro"/>
              </a:rPr>
              <a:t>(1), </a:t>
            </a:r>
            <a:r>
              <a:rPr lang="sl-SI" sz="1400" dirty="0">
                <a:solidFill>
                  <a:srgbClr val="000000"/>
                </a:solidFill>
                <a:latin typeface="Source Sans Pro"/>
                <a:ea typeface="Source Sans Pro"/>
                <a:cs typeface="Source Sans Pro"/>
                <a:sym typeface="Source Sans Pro"/>
              </a:rPr>
              <a:t>Austria </a:t>
            </a:r>
            <a:r>
              <a:rPr lang="en-US" sz="1400" dirty="0">
                <a:solidFill>
                  <a:srgbClr val="000000"/>
                </a:solidFill>
                <a:latin typeface="Source Sans Pro"/>
                <a:ea typeface="Source Sans Pro"/>
                <a:cs typeface="Source Sans Pro"/>
                <a:sym typeface="Source Sans Pro"/>
              </a:rPr>
              <a:t>(1), </a:t>
            </a:r>
            <a:r>
              <a:rPr lang="sl-SI" sz="1400" dirty="0">
                <a:solidFill>
                  <a:srgbClr val="000000"/>
                </a:solidFill>
                <a:latin typeface="Source Sans Pro"/>
                <a:ea typeface="Source Sans Pro"/>
                <a:cs typeface="Source Sans Pro"/>
                <a:sym typeface="Source Sans Pro"/>
              </a:rPr>
              <a:t>Colombia </a:t>
            </a:r>
            <a:r>
              <a:rPr lang="en-US" sz="1400" dirty="0">
                <a:solidFill>
                  <a:srgbClr val="000000"/>
                </a:solidFill>
                <a:latin typeface="Source Sans Pro"/>
                <a:ea typeface="Source Sans Pro"/>
                <a:cs typeface="Source Sans Pro"/>
                <a:sym typeface="Source Sans Pro"/>
              </a:rPr>
              <a:t>(1)</a:t>
            </a:r>
          </a:p>
          <a:p>
            <a:pPr algn="just"/>
            <a:endParaRPr lang="en-US" sz="1400" dirty="0">
              <a:solidFill>
                <a:srgbClr val="000000"/>
              </a:solidFill>
              <a:latin typeface="Source Sans Pro"/>
              <a:ea typeface="Source Sans Pro"/>
              <a:cs typeface="Source Sans Pro"/>
              <a:sym typeface="Source Sans Pro"/>
            </a:endParaRPr>
          </a:p>
          <a:p>
            <a:pPr algn="just"/>
            <a:r>
              <a:rPr lang="en-US" sz="1400" u="sng" dirty="0">
                <a:solidFill>
                  <a:srgbClr val="000000"/>
                </a:solidFill>
                <a:latin typeface="Source Sans Pro"/>
                <a:ea typeface="Source Sans Pro"/>
                <a:cs typeface="Source Sans Pro"/>
                <a:sym typeface="Source Sans Pro"/>
                <a:hlinkClick r:id="" action="ppaction://noaction"/>
              </a:rPr>
              <a:t>https://www.bio4eeb.eu/about/</a:t>
            </a:r>
          </a:p>
          <a:p>
            <a:pPr algn="just"/>
            <a:endParaRPr lang="en-US" sz="1400" u="sng" dirty="0">
              <a:solidFill>
                <a:srgbClr val="000000"/>
              </a:solidFill>
              <a:latin typeface="Source Sans Pro"/>
              <a:ea typeface="Source Sans Pro"/>
              <a:cs typeface="Source Sans Pro"/>
              <a:sym typeface="Source Sans Pro"/>
              <a:hlinkClick r:id="" action="ppaction://noaction"/>
            </a:endParaRPr>
          </a:p>
          <a:p>
            <a:pPr algn="just"/>
            <a:r>
              <a:rPr lang="en-US" sz="1400" u="sng" dirty="0">
                <a:solidFill>
                  <a:srgbClr val="000000"/>
                </a:solidFill>
                <a:latin typeface="Source Sans Pro"/>
                <a:ea typeface="Source Sans Pro"/>
                <a:cs typeface="Source Sans Pro"/>
                <a:sym typeface="Source Sans Pro"/>
                <a:hlinkClick r:id="" action="ppaction://noaction"/>
              </a:rPr>
              <a:t>https://www.bio4eeb.eu/consortium/</a:t>
            </a:r>
          </a:p>
          <a:p>
            <a:pPr algn="just"/>
            <a:endParaRPr lang="en-US" sz="1400" u="sng" dirty="0">
              <a:solidFill>
                <a:srgbClr val="000000"/>
              </a:solidFill>
              <a:latin typeface="Source Sans Pro"/>
              <a:ea typeface="Source Sans Pro"/>
              <a:cs typeface="Source Sans Pro"/>
              <a:sym typeface="Source Sans Pro"/>
              <a:hlinkClick r:id="" action="ppaction://noaction"/>
            </a:endParaRPr>
          </a:p>
          <a:p>
            <a:pPr algn="just">
              <a:lnSpc>
                <a:spcPts val="4474"/>
              </a:lnSpc>
            </a:pPr>
            <a:endParaRPr lang="en-US" sz="3195" u="sng" dirty="0">
              <a:solidFill>
                <a:srgbClr val="000000"/>
              </a:solidFill>
              <a:latin typeface="Source Sans Pro"/>
              <a:ea typeface="Source Sans Pro"/>
              <a:cs typeface="Source Sans Pro"/>
              <a:sym typeface="Source Sans Pro"/>
              <a:hlinkClick r:id="rId4" tooltip="https://www.bio4eeb.eu/consortium/"/>
            </a:endParaRPr>
          </a:p>
        </p:txBody>
      </p:sp>
      <p:pic>
        <p:nvPicPr>
          <p:cNvPr id="5" name="Picture 2">
            <a:extLst>
              <a:ext uri="{FF2B5EF4-FFF2-40B4-BE49-F238E27FC236}">
                <a16:creationId xmlns:a16="http://schemas.microsoft.com/office/drawing/2014/main" id="{CCC5A2BF-30C9-902D-0877-65FCD480F4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12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6" descr="Immagine che contiene Elementi grafici, Carattere, grafica, logo&#10;&#10;Descrizione generata automaticamente">
            <a:extLst>
              <a:ext uri="{FF2B5EF4-FFF2-40B4-BE49-F238E27FC236}">
                <a16:creationId xmlns:a16="http://schemas.microsoft.com/office/drawing/2014/main" id="{A7591CAE-CCC8-2394-FF95-233D25CC1413}"/>
              </a:ext>
            </a:extLst>
          </p:cNvPr>
          <p:cNvPicPr>
            <a:picLocks noChangeAspect="1"/>
          </p:cNvPicPr>
          <p:nvPr/>
        </p:nvPicPr>
        <p:blipFill>
          <a:blip r:embed="rId2"/>
          <a:stretch>
            <a:fillRect/>
          </a:stretch>
        </p:blipFill>
        <p:spPr>
          <a:xfrm>
            <a:off x="10494148" y="435059"/>
            <a:ext cx="1240973" cy="799448"/>
          </a:xfrm>
          <a:prstGeom prst="rect">
            <a:avLst/>
          </a:prstGeom>
        </p:spPr>
      </p:pic>
      <p:sp>
        <p:nvSpPr>
          <p:cNvPr id="3" name="TextBox 5">
            <a:extLst>
              <a:ext uri="{FF2B5EF4-FFF2-40B4-BE49-F238E27FC236}">
                <a16:creationId xmlns:a16="http://schemas.microsoft.com/office/drawing/2014/main" id="{9C36BB9D-AAE3-BDA1-5E55-B360240CD1E2}"/>
              </a:ext>
            </a:extLst>
          </p:cNvPr>
          <p:cNvSpPr txBox="1"/>
          <p:nvPr/>
        </p:nvSpPr>
        <p:spPr>
          <a:xfrm>
            <a:off x="1160780" y="438282"/>
            <a:ext cx="7647940" cy="804772"/>
          </a:xfrm>
          <a:prstGeom prst="rect">
            <a:avLst/>
          </a:prstGeom>
        </p:spPr>
        <p:txBody>
          <a:bodyPr wrap="square" lIns="0" tIns="0" rIns="0" bIns="0" rtlCol="0" anchor="t">
            <a:spAutoFit/>
          </a:bodyPr>
          <a:lstStyle/>
          <a:p>
            <a:pPr>
              <a:lnSpc>
                <a:spcPts val="6719"/>
              </a:lnSpc>
            </a:pPr>
            <a:r>
              <a:rPr lang="sl-SI"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POTENTIAL </a:t>
            </a:r>
            <a:r>
              <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EU </a:t>
            </a:r>
            <a:r>
              <a:rPr lang="sl-SI"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SYNERGIES</a:t>
            </a:r>
            <a:endPar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endParaRPr>
          </a:p>
        </p:txBody>
      </p:sp>
      <p:sp>
        <p:nvSpPr>
          <p:cNvPr id="7" name="TextBox 6">
            <a:extLst>
              <a:ext uri="{FF2B5EF4-FFF2-40B4-BE49-F238E27FC236}">
                <a16:creationId xmlns:a16="http://schemas.microsoft.com/office/drawing/2014/main" id="{C78BC774-1F38-4C89-7DC2-A7155311AF52}"/>
              </a:ext>
            </a:extLst>
          </p:cNvPr>
          <p:cNvSpPr txBox="1"/>
          <p:nvPr/>
        </p:nvSpPr>
        <p:spPr>
          <a:xfrm>
            <a:off x="5255968" y="1495557"/>
            <a:ext cx="4690672" cy="2694007"/>
          </a:xfrm>
          <a:prstGeom prst="rect">
            <a:avLst/>
          </a:prstGeom>
        </p:spPr>
        <p:txBody>
          <a:bodyPr wrap="square" lIns="0" tIns="0" rIns="0" bIns="0" rtlCol="0" anchor="t">
            <a:spAutoFit/>
          </a:bodyPr>
          <a:lstStyle/>
          <a:p>
            <a:pPr algn="just"/>
            <a:r>
              <a:rPr lang="en-US" sz="1400" b="1" dirty="0">
                <a:solidFill>
                  <a:srgbClr val="000000"/>
                </a:solidFill>
                <a:latin typeface="Source Sans Pro Bold"/>
                <a:ea typeface="Source Sans Pro Bold"/>
                <a:cs typeface="Source Sans Pro Bold"/>
                <a:sym typeface="Source Sans Pro Bold"/>
              </a:rPr>
              <a:t>ECOBUILD PROJECT </a:t>
            </a:r>
            <a:r>
              <a:rPr lang="en-US" sz="1400" dirty="0" err="1">
                <a:solidFill>
                  <a:srgbClr val="000000"/>
                </a:solidFill>
                <a:latin typeface="Source Sans Pro"/>
                <a:ea typeface="Source Sans Pro"/>
                <a:cs typeface="Source Sans Pro"/>
                <a:sym typeface="Source Sans Pro"/>
              </a:rPr>
              <a:t>provides students</a:t>
            </a:r>
            <a:r>
              <a:rPr lang="sl-SI"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aged </a:t>
            </a:r>
            <a:r>
              <a:rPr lang="en-US" sz="1400" dirty="0">
                <a:solidFill>
                  <a:srgbClr val="000000"/>
                </a:solidFill>
                <a:latin typeface="Source Sans Pro"/>
                <a:ea typeface="Source Sans Pro"/>
                <a:cs typeface="Source Sans Pro"/>
                <a:sym typeface="Source Sans Pro"/>
              </a:rPr>
              <a:t>12-16 </a:t>
            </a:r>
            <a:r>
              <a:rPr lang="en-US" sz="1400" dirty="0" err="1">
                <a:solidFill>
                  <a:srgbClr val="000000"/>
                </a:solidFill>
                <a:latin typeface="Source Sans Pro"/>
                <a:ea typeface="Source Sans Pro"/>
                <a:cs typeface="Source Sans Pro"/>
                <a:sym typeface="Source Sans Pro"/>
              </a:rPr>
              <a:t>with environmental knowledge </a:t>
            </a:r>
            <a:r>
              <a:rPr lang="en-US" sz="1400" dirty="0">
                <a:solidFill>
                  <a:srgbClr val="000000"/>
                </a:solidFill>
                <a:latin typeface="Source Sans Pro"/>
                <a:ea typeface="Source Sans Pro"/>
                <a:cs typeface="Source Sans Pro"/>
                <a:sym typeface="Source Sans Pro"/>
              </a:rPr>
              <a:t>through an </a:t>
            </a:r>
            <a:r>
              <a:rPr lang="en-US" sz="1400" dirty="0" err="1">
                <a:solidFill>
                  <a:srgbClr val="000000"/>
                </a:solidFill>
                <a:latin typeface="Source Sans Pro"/>
                <a:ea typeface="Source Sans Pro"/>
                <a:cs typeface="Source Sans Pro"/>
                <a:sym typeface="Source Sans Pro"/>
              </a:rPr>
              <a:t>educational serious game</a:t>
            </a:r>
            <a:r>
              <a:rPr lang="en-US" sz="1400" dirty="0">
                <a:solidFill>
                  <a:srgbClr val="000000"/>
                </a:solidFill>
                <a:latin typeface="Source Sans Pro"/>
                <a:ea typeface="Source Sans Pro"/>
                <a:cs typeface="Source Sans Pro"/>
                <a:sym typeface="Source Sans Pro"/>
              </a:rPr>
              <a:t>, an </a:t>
            </a:r>
            <a:r>
              <a:rPr lang="en-US" sz="1400" dirty="0" err="1">
                <a:solidFill>
                  <a:srgbClr val="000000"/>
                </a:solidFill>
                <a:latin typeface="Source Sans Pro"/>
                <a:ea typeface="Source Sans Pro"/>
                <a:cs typeface="Source Sans Pro"/>
                <a:sym typeface="Source Sans Pro"/>
              </a:rPr>
              <a:t>online resource centre </a:t>
            </a:r>
            <a:r>
              <a:rPr lang="en-US" sz="1400" dirty="0">
                <a:solidFill>
                  <a:srgbClr val="000000"/>
                </a:solidFill>
                <a:latin typeface="Source Sans Pro"/>
                <a:ea typeface="Source Sans Pro"/>
                <a:cs typeface="Source Sans Pro"/>
                <a:sym typeface="Source Sans Pro"/>
              </a:rPr>
              <a:t>and </a:t>
            </a:r>
            <a:r>
              <a:rPr lang="en-US" sz="1400" dirty="0" err="1">
                <a:solidFill>
                  <a:srgbClr val="000000"/>
                </a:solidFill>
                <a:latin typeface="Source Sans Pro"/>
                <a:ea typeface="Source Sans Pro"/>
                <a:cs typeface="Source Sans Pro"/>
                <a:sym typeface="Source Sans Pro"/>
              </a:rPr>
              <a:t>interactive activities that promote eco-awareness </a:t>
            </a:r>
            <a:r>
              <a:rPr lang="en-US" sz="1400" dirty="0">
                <a:solidFill>
                  <a:srgbClr val="000000"/>
                </a:solidFill>
                <a:latin typeface="Source Sans Pro"/>
                <a:ea typeface="Source Sans Pro"/>
                <a:cs typeface="Source Sans Pro"/>
                <a:sym typeface="Source Sans Pro"/>
              </a:rPr>
              <a:t>and </a:t>
            </a:r>
            <a:r>
              <a:rPr lang="en-US" sz="1400" dirty="0" err="1">
                <a:solidFill>
                  <a:srgbClr val="000000"/>
                </a:solidFill>
                <a:latin typeface="Source Sans Pro"/>
                <a:ea typeface="Source Sans Pro"/>
                <a:cs typeface="Source Sans Pro"/>
                <a:sym typeface="Source Sans Pro"/>
              </a:rPr>
              <a:t>sustainable building practices</a:t>
            </a:r>
            <a:r>
              <a:rPr lang="en-US" sz="1400" dirty="0">
                <a:solidFill>
                  <a:srgbClr val="000000"/>
                </a:solidFill>
                <a:latin typeface="Source Sans Pro"/>
                <a:ea typeface="Source Sans Pro"/>
                <a:cs typeface="Source Sans Pro"/>
                <a:sym typeface="Source Sans Pro"/>
              </a:rPr>
              <a:t>.</a:t>
            </a:r>
          </a:p>
          <a:p>
            <a:pPr algn="just"/>
            <a:endParaRPr lang="en-US" sz="1400" b="1" dirty="0">
              <a:solidFill>
                <a:srgbClr val="000000"/>
              </a:solidFill>
              <a:latin typeface="Source Sans Pro Bold"/>
              <a:ea typeface="Source Sans Pro Bold"/>
              <a:cs typeface="Source Sans Pro Bold"/>
              <a:sym typeface="Source Sans Pro Bold"/>
            </a:endParaRPr>
          </a:p>
          <a:p>
            <a:pPr algn="just"/>
            <a:r>
              <a:rPr lang="en-US" sz="1400" b="1" dirty="0">
                <a:solidFill>
                  <a:srgbClr val="000000"/>
                </a:solidFill>
                <a:latin typeface="Source Sans Pro Bold"/>
                <a:ea typeface="Source Sans Pro Bold"/>
                <a:cs typeface="Source Sans Pro Bold"/>
                <a:sym typeface="Source Sans Pro Bold"/>
              </a:rPr>
              <a:t>6 </a:t>
            </a:r>
            <a:r>
              <a:rPr lang="sl-SI" sz="1400" b="1" dirty="0">
                <a:solidFill>
                  <a:srgbClr val="000000"/>
                </a:solidFill>
                <a:latin typeface="Source Sans Pro Bold"/>
                <a:ea typeface="Source Sans Pro Bold"/>
                <a:cs typeface="Source Sans Pro Bold"/>
                <a:sym typeface="Source Sans Pro Bold"/>
              </a:rPr>
              <a:t>partners </a:t>
            </a:r>
            <a:r>
              <a:rPr lang="en-US" sz="1400" b="1" dirty="0">
                <a:solidFill>
                  <a:srgbClr val="000000"/>
                </a:solidFill>
                <a:latin typeface="Source Sans Pro Bold"/>
                <a:ea typeface="Source Sans Pro Bold"/>
                <a:cs typeface="Source Sans Pro Bold"/>
                <a:sym typeface="Source Sans Pro Bold"/>
              </a:rPr>
              <a:t>- </a:t>
            </a:r>
            <a:r>
              <a:rPr lang="sl-SI" sz="1400" dirty="0">
                <a:solidFill>
                  <a:srgbClr val="000000"/>
                </a:solidFill>
                <a:latin typeface="Source Sans Pro"/>
                <a:ea typeface="Source Sans Pro"/>
                <a:cs typeface="Source Sans Pro"/>
                <a:sym typeface="Source Sans Pro"/>
              </a:rPr>
              <a:t>Spain </a:t>
            </a:r>
            <a:r>
              <a:rPr lang="en-US" sz="1400" dirty="0">
                <a:solidFill>
                  <a:srgbClr val="000000"/>
                </a:solidFill>
                <a:latin typeface="Source Sans Pro"/>
                <a:ea typeface="Source Sans Pro"/>
                <a:cs typeface="Source Sans Pro"/>
                <a:sym typeface="Source Sans Pro"/>
              </a:rPr>
              <a:t>(3), </a:t>
            </a:r>
            <a:r>
              <a:rPr lang="sl-SI" sz="1400" dirty="0">
                <a:solidFill>
                  <a:srgbClr val="000000"/>
                </a:solidFill>
                <a:latin typeface="Source Sans Pro"/>
                <a:ea typeface="Source Sans Pro"/>
                <a:cs typeface="Source Sans Pro"/>
                <a:sym typeface="Source Sans Pro"/>
              </a:rPr>
              <a:t>Romania </a:t>
            </a:r>
            <a:r>
              <a:rPr lang="en-US" sz="1400" dirty="0">
                <a:solidFill>
                  <a:srgbClr val="000000"/>
                </a:solidFill>
                <a:latin typeface="Source Sans Pro"/>
                <a:ea typeface="Source Sans Pro"/>
                <a:cs typeface="Source Sans Pro"/>
                <a:sym typeface="Source Sans Pro"/>
              </a:rPr>
              <a:t>(1), </a:t>
            </a:r>
            <a:r>
              <a:rPr lang="sl-SI" sz="1400" dirty="0" err="1">
                <a:solidFill>
                  <a:srgbClr val="000000"/>
                </a:solidFill>
                <a:latin typeface="Source Sans Pro"/>
                <a:ea typeface="Source Sans Pro"/>
                <a:cs typeface="Source Sans Pro"/>
                <a:sym typeface="Source Sans Pro"/>
              </a:rPr>
              <a:t>Turkey </a:t>
            </a:r>
            <a:r>
              <a:rPr lang="en-US" sz="1400" dirty="0">
                <a:solidFill>
                  <a:srgbClr val="000000"/>
                </a:solidFill>
                <a:latin typeface="Source Sans Pro"/>
                <a:ea typeface="Source Sans Pro"/>
                <a:cs typeface="Source Sans Pro"/>
                <a:sym typeface="Source Sans Pro"/>
              </a:rPr>
              <a:t>(1), </a:t>
            </a:r>
            <a:r>
              <a:rPr lang="sl-SI" sz="1400" dirty="0" err="1">
                <a:solidFill>
                  <a:srgbClr val="000000"/>
                </a:solidFill>
                <a:latin typeface="Source Sans Pro"/>
                <a:ea typeface="Source Sans Pro"/>
                <a:cs typeface="Source Sans Pro"/>
                <a:sym typeface="Source Sans Pro"/>
              </a:rPr>
              <a:t>Italy </a:t>
            </a:r>
            <a:r>
              <a:rPr lang="en-US" sz="1400" dirty="0">
                <a:solidFill>
                  <a:srgbClr val="000000"/>
                </a:solidFill>
                <a:latin typeface="Source Sans Pro"/>
                <a:ea typeface="Source Sans Pro"/>
                <a:cs typeface="Source Sans Pro"/>
                <a:sym typeface="Source Sans Pro"/>
              </a:rPr>
              <a:t>(1)</a:t>
            </a:r>
          </a:p>
          <a:p>
            <a:pPr algn="just"/>
            <a:endParaRPr lang="en-US" sz="1400" dirty="0">
              <a:solidFill>
                <a:srgbClr val="000000"/>
              </a:solidFill>
              <a:latin typeface="Source Sans Pro"/>
              <a:ea typeface="Source Sans Pro"/>
              <a:cs typeface="Source Sans Pro"/>
              <a:sym typeface="Source Sans Pro"/>
            </a:endParaRPr>
          </a:p>
          <a:p>
            <a:pPr algn="just"/>
            <a:r>
              <a:rPr lang="en-US" sz="1400" u="sng" dirty="0">
                <a:solidFill>
                  <a:srgbClr val="000000"/>
                </a:solidFill>
                <a:latin typeface="Source Sans Pro"/>
                <a:ea typeface="Source Sans Pro"/>
                <a:cs typeface="Source Sans Pro"/>
                <a:sym typeface="Source Sans Pro"/>
                <a:hlinkClick r:id="" action="ppaction://noaction"/>
              </a:rPr>
              <a:t>https://ecobuildproject.com/about/</a:t>
            </a:r>
          </a:p>
          <a:p>
            <a:pPr algn="just"/>
            <a:endParaRPr lang="en-US" sz="1400" u="sng" dirty="0">
              <a:solidFill>
                <a:srgbClr val="000000"/>
              </a:solidFill>
              <a:latin typeface="Source Sans Pro"/>
              <a:ea typeface="Source Sans Pro"/>
              <a:cs typeface="Source Sans Pro"/>
              <a:sym typeface="Source Sans Pro"/>
              <a:hlinkClick r:id="" action="ppaction://noaction"/>
            </a:endParaRPr>
          </a:p>
          <a:p>
            <a:pPr algn="just"/>
            <a:endParaRPr lang="en-US" sz="1400" u="sng" dirty="0">
              <a:solidFill>
                <a:srgbClr val="000000"/>
              </a:solidFill>
              <a:latin typeface="Source Sans Pro"/>
              <a:ea typeface="Source Sans Pro"/>
              <a:cs typeface="Source Sans Pro"/>
              <a:sym typeface="Source Sans Pro"/>
              <a:hlinkClick r:id="" action="ppaction://noaction"/>
            </a:endParaRPr>
          </a:p>
          <a:p>
            <a:pPr algn="just">
              <a:lnSpc>
                <a:spcPts val="4474"/>
              </a:lnSpc>
            </a:pPr>
            <a:endParaRPr lang="en-US" sz="3195" u="sng" dirty="0">
              <a:solidFill>
                <a:srgbClr val="000000"/>
              </a:solidFill>
              <a:latin typeface="Source Sans Pro"/>
              <a:ea typeface="Source Sans Pro"/>
              <a:cs typeface="Source Sans Pro"/>
              <a:sym typeface="Source Sans Pro"/>
              <a:hlinkClick r:id="" action="ppaction://noaction"/>
            </a:endParaRPr>
          </a:p>
        </p:txBody>
      </p:sp>
      <p:sp>
        <p:nvSpPr>
          <p:cNvPr id="8" name="Freeform 4">
            <a:extLst>
              <a:ext uri="{FF2B5EF4-FFF2-40B4-BE49-F238E27FC236}">
                <a16:creationId xmlns:a16="http://schemas.microsoft.com/office/drawing/2014/main" id="{E06913F3-7093-BDE4-5943-7D60F0C65215}"/>
              </a:ext>
            </a:extLst>
          </p:cNvPr>
          <p:cNvSpPr/>
          <p:nvPr/>
        </p:nvSpPr>
        <p:spPr>
          <a:xfrm>
            <a:off x="1160779" y="4033519"/>
            <a:ext cx="3058869" cy="1892151"/>
          </a:xfrm>
          <a:custGeom>
            <a:avLst/>
            <a:gdLst/>
            <a:ahLst/>
            <a:cxnLst/>
            <a:rect l="l" t="t" r="r" b="b"/>
            <a:pathLst>
              <a:path w="6799040" h="4068717">
                <a:moveTo>
                  <a:pt x="0" y="0"/>
                </a:moveTo>
                <a:lnTo>
                  <a:pt x="6799039" y="0"/>
                </a:lnTo>
                <a:lnTo>
                  <a:pt x="6799039" y="4068717"/>
                </a:lnTo>
                <a:lnTo>
                  <a:pt x="0" y="4068717"/>
                </a:lnTo>
                <a:lnTo>
                  <a:pt x="0" y="0"/>
                </a:lnTo>
                <a:close/>
              </a:path>
            </a:pathLst>
          </a:custGeom>
          <a:blipFill>
            <a:blip r:embed="rId3"/>
            <a:stretch>
              <a:fillRect/>
            </a:stretch>
          </a:blipFill>
        </p:spPr>
        <p:txBody>
          <a:bodyPr/>
          <a:lstStyle/>
          <a:p>
            <a:endParaRPr lang="sl-SI"/>
          </a:p>
        </p:txBody>
      </p:sp>
      <p:pic>
        <p:nvPicPr>
          <p:cNvPr id="4" name="Picture 2">
            <a:extLst>
              <a:ext uri="{FF2B5EF4-FFF2-40B4-BE49-F238E27FC236}">
                <a16:creationId xmlns:a16="http://schemas.microsoft.com/office/drawing/2014/main" id="{5FE4AE38-C189-E4D1-9DDF-84D8B00BDB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097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Elementi grafici, Carattere, grafica, logo&#10;&#10;Descrizione generata automaticamente">
            <a:extLst>
              <a:ext uri="{FF2B5EF4-FFF2-40B4-BE49-F238E27FC236}">
                <a16:creationId xmlns:a16="http://schemas.microsoft.com/office/drawing/2014/main" id="{B26B3F39-79F5-6BA5-60B5-DC38F48FED82}"/>
              </a:ext>
            </a:extLst>
          </p:cNvPr>
          <p:cNvPicPr>
            <a:picLocks noChangeAspect="1"/>
          </p:cNvPicPr>
          <p:nvPr/>
        </p:nvPicPr>
        <p:blipFill>
          <a:blip r:embed="rId3"/>
          <a:srcRect l="13770" t="9091" r="10965"/>
          <a:stretch/>
        </p:blipFill>
        <p:spPr>
          <a:xfrm>
            <a:off x="13092" y="2046017"/>
            <a:ext cx="6135136" cy="4853751"/>
          </a:xfrm>
          <a:prstGeom prst="rect">
            <a:avLst/>
          </a:prstGeom>
        </p:spPr>
      </p:pic>
      <p:sp>
        <p:nvSpPr>
          <p:cNvPr id="25" name="Rectangle 2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ravokotnik 2">
            <a:extLst>
              <a:ext uri="{FF2B5EF4-FFF2-40B4-BE49-F238E27FC236}">
                <a16:creationId xmlns:a16="http://schemas.microsoft.com/office/drawing/2014/main" id="{1EAA9170-5F18-5AC3-C33C-3F5DB815834A}"/>
              </a:ext>
            </a:extLst>
          </p:cNvPr>
          <p:cNvSpPr/>
          <p:nvPr/>
        </p:nvSpPr>
        <p:spPr>
          <a:xfrm>
            <a:off x="7848600" y="506896"/>
            <a:ext cx="1235765" cy="46713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a:solidFill>
                <a:schemeClr val="bg1"/>
              </a:solidFill>
            </a:endParaRPr>
          </a:p>
        </p:txBody>
      </p:sp>
      <p:sp>
        <p:nvSpPr>
          <p:cNvPr id="9" name="Naslov 4">
            <a:extLst>
              <a:ext uri="{FF2B5EF4-FFF2-40B4-BE49-F238E27FC236}">
                <a16:creationId xmlns:a16="http://schemas.microsoft.com/office/drawing/2014/main" id="{119C6069-28BB-622A-AEFB-EA756E25FC55}"/>
              </a:ext>
            </a:extLst>
          </p:cNvPr>
          <p:cNvSpPr>
            <a:spLocks noGrp="1"/>
          </p:cNvSpPr>
          <p:nvPr>
            <p:ph type="title"/>
          </p:nvPr>
        </p:nvSpPr>
        <p:spPr>
          <a:xfrm>
            <a:off x="838199" y="556728"/>
            <a:ext cx="11095103" cy="1325563"/>
          </a:xfrm>
        </p:spPr>
        <p:txBody>
          <a:bodyPr>
            <a:normAutofit fontScale="90000"/>
          </a:bodyPr>
          <a:lstStyle/>
          <a:p>
            <a:pPr algn="r"/>
            <a:r>
              <a:rPr lang="sl-SI" dirty="0">
                <a:solidFill>
                  <a:srgbClr val="002E00"/>
                </a:solidFill>
                <a:latin typeface="Source Sans Pro SemiBold" panose="020B0603030403020204" pitchFamily="34" charset="0"/>
                <a:ea typeface="Source Sans Pro SemiBold" panose="020B0603030403020204" pitchFamily="34" charset="0"/>
              </a:rPr>
              <a:t>Establishing a PLATFORM for networking</a:t>
            </a:r>
            <a:br>
              <a:rPr lang="sl-SI" dirty="0">
                <a:solidFill>
                  <a:srgbClr val="002E00"/>
                </a:solidFill>
                <a:latin typeface="Source Sans Pro SemiBold" panose="020B0603030403020204" pitchFamily="34" charset="0"/>
                <a:ea typeface="Source Sans Pro SemiBold" panose="020B0603030403020204" pitchFamily="34" charset="0"/>
              </a:rPr>
            </a:br>
            <a:r>
              <a:rPr lang="sl-SI" dirty="0">
                <a:solidFill>
                  <a:srgbClr val="002E00"/>
                </a:solidFill>
                <a:latin typeface="Source Sans Pro SemiBold" panose="020B0603030403020204" pitchFamily="34" charset="0"/>
                <a:ea typeface="Source Sans Pro SemiBold" panose="020B0603030403020204" pitchFamily="34" charset="0"/>
              </a:rPr>
              <a:t> in the construction value chain </a:t>
            </a:r>
            <a:br>
              <a:rPr lang="sl-SI" dirty="0">
                <a:solidFill>
                  <a:srgbClr val="002E00"/>
                </a:solidFill>
                <a:latin typeface="Source Sans Pro SemiBold" panose="020B0603030403020204" pitchFamily="34" charset="0"/>
                <a:ea typeface="Source Sans Pro SemiBold" panose="020B0603030403020204" pitchFamily="34" charset="0"/>
              </a:rPr>
            </a:br>
            <a:r>
              <a:rPr lang="sl-SI" dirty="0">
                <a:solidFill>
                  <a:srgbClr val="7EAE63"/>
                </a:solidFill>
                <a:latin typeface="Source Sans Pro SemiBold" panose="020B0603030403020204" pitchFamily="34" charset="0"/>
                <a:ea typeface="Source Sans Pro SemiBold" panose="020B0603030403020204" pitchFamily="34" charset="0"/>
              </a:rPr>
              <a:t> </a:t>
            </a:r>
            <a:endParaRPr lang="sl-SI" dirty="0"/>
          </a:p>
        </p:txBody>
      </p:sp>
      <p:pic>
        <p:nvPicPr>
          <p:cNvPr id="11" name="Slika 10">
            <a:extLst>
              <a:ext uri="{FF2B5EF4-FFF2-40B4-BE49-F238E27FC236}">
                <a16:creationId xmlns:a16="http://schemas.microsoft.com/office/drawing/2014/main" id="{8CFA64F8-0F78-CC0C-16D4-81F05FD8725F}"/>
              </a:ext>
            </a:extLst>
          </p:cNvPr>
          <p:cNvPicPr>
            <a:picLocks noChangeAspect="1"/>
          </p:cNvPicPr>
          <p:nvPr/>
        </p:nvPicPr>
        <p:blipFill>
          <a:blip r:embed="rId4"/>
          <a:stretch>
            <a:fillRect/>
          </a:stretch>
        </p:blipFill>
        <p:spPr>
          <a:xfrm>
            <a:off x="3729184" y="1386392"/>
            <a:ext cx="8460542" cy="4256132"/>
          </a:xfrm>
          <a:prstGeom prst="rect">
            <a:avLst/>
          </a:prstGeom>
        </p:spPr>
      </p:pic>
      <p:pic>
        <p:nvPicPr>
          <p:cNvPr id="12" name="Immagine 5" descr="Immagine che contiene schermata, Rettangolo, Blu intenso, blu&#10;&#10;Descrizione generata automaticamente">
            <a:extLst>
              <a:ext uri="{FF2B5EF4-FFF2-40B4-BE49-F238E27FC236}">
                <a16:creationId xmlns:a16="http://schemas.microsoft.com/office/drawing/2014/main" id="{630258FC-8304-F3D4-2D1B-DB7AE6A09756}"/>
              </a:ext>
            </a:extLst>
          </p:cNvPr>
          <p:cNvPicPr>
            <a:picLocks noChangeAspect="1"/>
          </p:cNvPicPr>
          <p:nvPr/>
        </p:nvPicPr>
        <p:blipFill>
          <a:blip r:embed="rId5"/>
          <a:stretch>
            <a:fillRect/>
          </a:stretch>
        </p:blipFill>
        <p:spPr>
          <a:xfrm>
            <a:off x="8783459" y="6294782"/>
            <a:ext cx="3149844" cy="387158"/>
          </a:xfrm>
          <a:prstGeom prst="rect">
            <a:avLst/>
          </a:prstGeom>
        </p:spPr>
      </p:pic>
      <p:sp>
        <p:nvSpPr>
          <p:cNvPr id="13" name="Diagram poteka: povezovalnik 12">
            <a:extLst>
              <a:ext uri="{FF2B5EF4-FFF2-40B4-BE49-F238E27FC236}">
                <a16:creationId xmlns:a16="http://schemas.microsoft.com/office/drawing/2014/main" id="{7A95B854-E667-735F-C788-E5E1E203CE60}"/>
              </a:ext>
            </a:extLst>
          </p:cNvPr>
          <p:cNvSpPr/>
          <p:nvPr/>
        </p:nvSpPr>
        <p:spPr>
          <a:xfrm>
            <a:off x="5765948" y="3807310"/>
            <a:ext cx="188142" cy="118994"/>
          </a:xfrm>
          <a:prstGeom prst="flowChartConnector">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highlight>
                <a:srgbClr val="FF6600"/>
              </a:highlight>
            </a:endParaRPr>
          </a:p>
        </p:txBody>
      </p:sp>
      <p:sp>
        <p:nvSpPr>
          <p:cNvPr id="14" name="PoljeZBesedilom 13">
            <a:extLst>
              <a:ext uri="{FF2B5EF4-FFF2-40B4-BE49-F238E27FC236}">
                <a16:creationId xmlns:a16="http://schemas.microsoft.com/office/drawing/2014/main" id="{0CC9C726-D5C0-790E-8071-5847E93279DB}"/>
              </a:ext>
            </a:extLst>
          </p:cNvPr>
          <p:cNvSpPr txBox="1"/>
          <p:nvPr/>
        </p:nvSpPr>
        <p:spPr>
          <a:xfrm>
            <a:off x="4793866" y="3020729"/>
            <a:ext cx="2132306" cy="461665"/>
          </a:xfrm>
          <a:prstGeom prst="rect">
            <a:avLst/>
          </a:prstGeom>
          <a:noFill/>
        </p:spPr>
        <p:txBody>
          <a:bodyPr wrap="square">
            <a:spAutoFit/>
          </a:bodyPr>
          <a:lstStyle/>
          <a:p>
            <a:pPr algn="ctr"/>
            <a:r>
              <a:rPr lang="sl-SI" sz="1200" b="1" dirty="0">
                <a:solidFill>
                  <a:srgbClr val="FF6600"/>
                </a:solidFill>
                <a:latin typeface="Source Sans Pro" panose="020B0503030403020204" pitchFamily="34" charset="0"/>
                <a:ea typeface="Source Sans Pro" panose="020B0503030403020204" pitchFamily="34" charset="0"/>
              </a:rPr>
              <a:t> Green Business Ideas Information Website</a:t>
            </a:r>
            <a:endParaRPr lang="sl-SI" sz="1200" dirty="0">
              <a:solidFill>
                <a:srgbClr val="FF6600"/>
              </a:solidFill>
            </a:endParaRPr>
          </a:p>
        </p:txBody>
      </p:sp>
      <p:sp>
        <p:nvSpPr>
          <p:cNvPr id="15" name="PoljeZBesedilom 14">
            <a:extLst>
              <a:ext uri="{FF2B5EF4-FFF2-40B4-BE49-F238E27FC236}">
                <a16:creationId xmlns:a16="http://schemas.microsoft.com/office/drawing/2014/main" id="{194EF255-3C19-DC43-16BE-D298E5CD263D}"/>
              </a:ext>
            </a:extLst>
          </p:cNvPr>
          <p:cNvSpPr txBox="1"/>
          <p:nvPr/>
        </p:nvSpPr>
        <p:spPr>
          <a:xfrm>
            <a:off x="6711236" y="2877789"/>
            <a:ext cx="2132306" cy="584775"/>
          </a:xfrm>
          <a:prstGeom prst="rect">
            <a:avLst/>
          </a:prstGeom>
          <a:noFill/>
        </p:spPr>
        <p:txBody>
          <a:bodyPr wrap="square">
            <a:spAutoFit/>
          </a:bodyPr>
          <a:lstStyle/>
          <a:p>
            <a:pPr algn="ctr"/>
            <a:r>
              <a:rPr lang="sl-SI" sz="1200" b="1" dirty="0">
                <a:solidFill>
                  <a:srgbClr val="FF5050"/>
                </a:solidFill>
                <a:latin typeface="Source Sans Pro" panose="020B0503030403020204" pitchFamily="34" charset="0"/>
                <a:ea typeface="Source Sans Pro" panose="020B0503030403020204" pitchFamily="34" charset="0"/>
              </a:rPr>
              <a:t> Potential green business partners website</a:t>
            </a:r>
            <a:endParaRPr lang="sl-SI" sz="1200" dirty="0">
              <a:solidFill>
                <a:srgbClr val="FF5050"/>
              </a:solidFill>
            </a:endParaRPr>
          </a:p>
        </p:txBody>
      </p:sp>
      <p:sp>
        <p:nvSpPr>
          <p:cNvPr id="16" name="Diagram poteka: povezovalnik 15">
            <a:extLst>
              <a:ext uri="{FF2B5EF4-FFF2-40B4-BE49-F238E27FC236}">
                <a16:creationId xmlns:a16="http://schemas.microsoft.com/office/drawing/2014/main" id="{6F645F59-26D5-435A-A0D1-4B2FE73FEDEB}"/>
              </a:ext>
            </a:extLst>
          </p:cNvPr>
          <p:cNvSpPr/>
          <p:nvPr/>
        </p:nvSpPr>
        <p:spPr>
          <a:xfrm>
            <a:off x="7683318" y="3805623"/>
            <a:ext cx="188142" cy="118994"/>
          </a:xfrm>
          <a:prstGeom prst="flowChartConnector">
            <a:avLst/>
          </a:prstGeom>
          <a:solidFill>
            <a:srgbClr val="FF5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Diagram poteka: povezovalnik 16">
            <a:extLst>
              <a:ext uri="{FF2B5EF4-FFF2-40B4-BE49-F238E27FC236}">
                <a16:creationId xmlns:a16="http://schemas.microsoft.com/office/drawing/2014/main" id="{00E280D7-49A2-EB3B-30AC-14C9D359353C}"/>
              </a:ext>
            </a:extLst>
          </p:cNvPr>
          <p:cNvSpPr/>
          <p:nvPr/>
        </p:nvSpPr>
        <p:spPr>
          <a:xfrm>
            <a:off x="9610559" y="3807310"/>
            <a:ext cx="188142" cy="118994"/>
          </a:xfrm>
          <a:prstGeom prst="flowChartConnector">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 name="PoljeZBesedilom 17">
            <a:extLst>
              <a:ext uri="{FF2B5EF4-FFF2-40B4-BE49-F238E27FC236}">
                <a16:creationId xmlns:a16="http://schemas.microsoft.com/office/drawing/2014/main" id="{CCAC8266-B333-7E03-086C-E470EF6D4607}"/>
              </a:ext>
            </a:extLst>
          </p:cNvPr>
          <p:cNvSpPr txBox="1"/>
          <p:nvPr/>
        </p:nvSpPr>
        <p:spPr>
          <a:xfrm>
            <a:off x="8639378" y="3008278"/>
            <a:ext cx="2132306" cy="646331"/>
          </a:xfrm>
          <a:prstGeom prst="rect">
            <a:avLst/>
          </a:prstGeom>
          <a:noFill/>
        </p:spPr>
        <p:txBody>
          <a:bodyPr wrap="square">
            <a:spAutoFit/>
          </a:bodyPr>
          <a:lstStyle/>
          <a:p>
            <a:pPr algn="ctr"/>
            <a:r>
              <a:rPr lang="sl-SI" sz="1200" b="1" dirty="0">
                <a:solidFill>
                  <a:srgbClr val="FF0066"/>
                </a:solidFill>
                <a:latin typeface="Source Sans Pro" panose="020B0503030403020204" pitchFamily="34" charset="0"/>
                <a:ea typeface="Source Sans Pro" panose="020B0503030403020204" pitchFamily="34" charset="0"/>
              </a:rPr>
              <a:t> Support website for processing applications for EU funding calls</a:t>
            </a:r>
            <a:endParaRPr lang="sl-SI" sz="1200" dirty="0">
              <a:solidFill>
                <a:srgbClr val="FF0066"/>
              </a:solidFill>
            </a:endParaRPr>
          </a:p>
        </p:txBody>
      </p:sp>
      <p:sp>
        <p:nvSpPr>
          <p:cNvPr id="19" name="PoljeZBesedilom 18">
            <a:extLst>
              <a:ext uri="{FF2B5EF4-FFF2-40B4-BE49-F238E27FC236}">
                <a16:creationId xmlns:a16="http://schemas.microsoft.com/office/drawing/2014/main" id="{B0AFDD50-C902-B246-7549-8AF7AC155A5A}"/>
              </a:ext>
            </a:extLst>
          </p:cNvPr>
          <p:cNvSpPr txBox="1"/>
          <p:nvPr/>
        </p:nvSpPr>
        <p:spPr>
          <a:xfrm>
            <a:off x="8084732" y="5070868"/>
            <a:ext cx="3911917" cy="1000274"/>
          </a:xfrm>
          <a:prstGeom prst="rect">
            <a:avLst/>
          </a:prstGeom>
          <a:noFill/>
        </p:spPr>
        <p:txBody>
          <a:bodyPr wrap="square">
            <a:spAutoFit/>
          </a:bodyPr>
          <a:lstStyle/>
          <a:p>
            <a:r>
              <a:rPr lang="sl-SI" sz="1300" b="1" dirty="0">
                <a:solidFill>
                  <a:srgbClr val="002E00"/>
                </a:solidFill>
                <a:latin typeface="Source Sans Pro" panose="020B0503030403020204" pitchFamily="34" charset="0"/>
                <a:ea typeface="Source Sans Pro" panose="020B0503030403020204" pitchFamily="34" charset="0"/>
                <a:cs typeface="Open Sans Bold"/>
                <a:sym typeface="Open Sans Bold"/>
              </a:rPr>
              <a:t>Help with applying for calls for tenders, including a letter of support:</a:t>
            </a:r>
            <a:endParaRPr lang="en-US" sz="1300" dirty="0">
              <a:solidFill>
                <a:srgbClr val="002E00"/>
              </a:solidFill>
              <a:latin typeface="Source Sans Pro" panose="020B0503030403020204" pitchFamily="34" charset="0"/>
              <a:ea typeface="Source Sans Pro" panose="020B0503030403020204" pitchFamily="34" charset="0"/>
              <a:cs typeface="Open Sans"/>
              <a:sym typeface="Open Sans"/>
            </a:endParaRPr>
          </a:p>
          <a:p>
            <a:pPr marL="171450" indent="-171450">
              <a:buFont typeface="Arial" panose="020B0604020202020204" pitchFamily="34" charset="0"/>
              <a:buChar char="•"/>
            </a:pPr>
            <a:r>
              <a:rPr lang="sl-SI" sz="1100" b="1"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a:rPr>
              <a:t>Information on calls for tender, including for the ECO pilot -</a:t>
            </a:r>
          </a:p>
          <a:p>
            <a:pPr marL="171450" indent="-171450">
              <a:buFont typeface="Arial" panose="020B0604020202020204" pitchFamily="34" charset="0"/>
              <a:buChar char="•"/>
            </a:pPr>
            <a:r>
              <a:rPr lang="sl-SI" sz="1100" b="1"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a:rPr>
              <a:t>networking with potential partners -</a:t>
            </a:r>
            <a:endParaRPr lang="pl-PL" sz="1100" b="1"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a:endParaRPr>
          </a:p>
          <a:p>
            <a:pPr marL="171450" indent="-171450">
              <a:buFont typeface="Arial" panose="020B0604020202020204" pitchFamily="34" charset="0"/>
              <a:buChar char="•"/>
            </a:pPr>
            <a:r>
              <a:rPr lang="sl-SI" sz="1100" b="1"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help with applying for calls for tenders, including a letter of support </a:t>
            </a:r>
            <a:r>
              <a:rPr lang="sl-SI"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a:t>
            </a:r>
          </a:p>
        </p:txBody>
      </p:sp>
    </p:spTree>
    <p:extLst>
      <p:ext uri="{BB962C8B-B14F-4D97-AF65-F5344CB8AC3E}">
        <p14:creationId xmlns:p14="http://schemas.microsoft.com/office/powerpoint/2010/main" val="1007185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ED314229-4546-AC18-FE74-86E2E495A954}"/>
              </a:ext>
            </a:extLst>
          </p:cNvPr>
          <p:cNvSpPr>
            <a:spLocks noGrp="1"/>
          </p:cNvSpPr>
          <p:nvPr>
            <p:ph type="body" sz="quarter" idx="17"/>
          </p:nvPr>
        </p:nvSpPr>
        <p:spPr/>
        <p:txBody>
          <a:bodyPr>
            <a:normAutofit/>
          </a:bodyPr>
          <a:lstStyle/>
          <a:p>
            <a:r>
              <a:rPr lang="sl-SI" sz="1800" dirty="0">
                <a:solidFill>
                  <a:schemeClr val="accent5">
                    <a:lumMod val="50000"/>
                  </a:schemeClr>
                </a:solidFill>
              </a:rPr>
              <a:t>1. Action plan and </a:t>
            </a:r>
            <a:r>
              <a:rPr lang="sl-SI" sz="1800" dirty="0" err="1">
                <a:solidFill>
                  <a:schemeClr val="accent5">
                    <a:lumMod val="50000"/>
                  </a:schemeClr>
                </a:solidFill>
              </a:rPr>
              <a:t>timeline for </a:t>
            </a:r>
            <a:r>
              <a:rPr lang="sl-SI" sz="1800" dirty="0">
                <a:solidFill>
                  <a:schemeClr val="accent5">
                    <a:lumMod val="50000"/>
                  </a:schemeClr>
                </a:solidFill>
              </a:rPr>
              <a:t>the eco-construction pilot project</a:t>
            </a:r>
          </a:p>
          <a:p>
            <a:r>
              <a:rPr lang="sl-SI" sz="1800" dirty="0">
                <a:solidFill>
                  <a:schemeClr val="accent5">
                    <a:lumMod val="50000"/>
                  </a:schemeClr>
                </a:solidFill>
              </a:rPr>
              <a:t>2. Definition of value chains </a:t>
            </a:r>
          </a:p>
          <a:p>
            <a:r>
              <a:rPr lang="sl-SI" sz="1800" dirty="0">
                <a:solidFill>
                  <a:schemeClr val="accent5">
                    <a:lumMod val="50000"/>
                  </a:schemeClr>
                </a:solidFill>
              </a:rPr>
              <a:t>3. Value chain analysis - at least 2</a:t>
            </a:r>
          </a:p>
          <a:p>
            <a:r>
              <a:rPr lang="sl-SI" sz="1800" dirty="0">
                <a:solidFill>
                  <a:schemeClr val="accent5">
                    <a:lumMod val="50000"/>
                  </a:schemeClr>
                </a:solidFill>
              </a:rPr>
              <a:t>4. Selection of SMEs from at least 3 regions</a:t>
            </a:r>
          </a:p>
          <a:p>
            <a:r>
              <a:rPr lang="sl-SI" sz="1800" dirty="0">
                <a:solidFill>
                  <a:schemeClr val="accent5">
                    <a:lumMod val="50000"/>
                  </a:schemeClr>
                </a:solidFill>
              </a:rPr>
              <a:t>5. Dissemination and communication of results</a:t>
            </a:r>
          </a:p>
          <a:p>
            <a:r>
              <a:rPr lang="sl-SI" sz="1800" dirty="0">
                <a:solidFill>
                  <a:schemeClr val="accent5">
                    <a:lumMod val="50000"/>
                  </a:schemeClr>
                </a:solidFill>
              </a:rPr>
              <a:t>6. Business case study - at least 6 SMEs involved</a:t>
            </a:r>
          </a:p>
          <a:p>
            <a:r>
              <a:rPr lang="sl-SI" sz="1800" dirty="0">
                <a:solidFill>
                  <a:schemeClr val="accent5">
                    <a:lumMod val="50000"/>
                  </a:schemeClr>
                </a:solidFill>
              </a:rPr>
              <a:t>7. Policy analysis</a:t>
            </a:r>
          </a:p>
          <a:p>
            <a:endParaRPr lang="sl-SI" dirty="0"/>
          </a:p>
          <a:p>
            <a:endParaRPr lang="sl-SI" dirty="0"/>
          </a:p>
          <a:p>
            <a:r>
              <a:rPr lang="sl-SI" dirty="0"/>
              <a:t>Promoting sustainable innovation in construction! With GREET CE, citizens across Europe can now support green building projects that combine </a:t>
            </a:r>
            <a:r>
              <a:rPr lang="sl-SI" dirty="0" err="1"/>
              <a:t>environmental </a:t>
            </a:r>
            <a:r>
              <a:rPr lang="sl-SI" dirty="0"/>
              <a:t>innovation with financial returns.</a:t>
            </a:r>
          </a:p>
          <a:p>
            <a:endParaRPr lang="sl-SI" dirty="0"/>
          </a:p>
        </p:txBody>
      </p:sp>
      <p:sp>
        <p:nvSpPr>
          <p:cNvPr id="3" name="Naslov 2">
            <a:extLst>
              <a:ext uri="{FF2B5EF4-FFF2-40B4-BE49-F238E27FC236}">
                <a16:creationId xmlns:a16="http://schemas.microsoft.com/office/drawing/2014/main" id="{0428A612-79BC-D3BA-4868-0E336C19D0D8}"/>
              </a:ext>
            </a:extLst>
          </p:cNvPr>
          <p:cNvSpPr>
            <a:spLocks noGrp="1"/>
          </p:cNvSpPr>
          <p:nvPr>
            <p:ph type="title"/>
          </p:nvPr>
        </p:nvSpPr>
        <p:spPr/>
        <p:txBody>
          <a:bodyPr/>
          <a:lstStyle/>
          <a:p>
            <a:r>
              <a:rPr lang="sl-SI" sz="3600" kern="1200" dirty="0">
                <a:solidFill>
                  <a:srgbClr val="92D050"/>
                </a:solidFill>
                <a:latin typeface="Source Sans Pro SemiBold" panose="020B0603030403020204" pitchFamily="34" charset="0"/>
                <a:ea typeface="Source Sans Pro SemiBold" panose="020B0603030403020204" pitchFamily="34" charset="0"/>
              </a:rPr>
              <a:t>Next project </a:t>
            </a:r>
            <a:r>
              <a:rPr lang="en-US" sz="3600" kern="1200" dirty="0">
                <a:solidFill>
                  <a:srgbClr val="92D050"/>
                </a:solidFill>
                <a:latin typeface="Source Sans Pro SemiBold" panose="020B0603030403020204" pitchFamily="34" charset="0"/>
                <a:ea typeface="Source Sans Pro SemiBold" panose="020B0603030403020204" pitchFamily="34" charset="0"/>
              </a:rPr>
              <a:t>steps </a:t>
            </a:r>
            <a:endParaRPr lang="sl-SI" dirty="0"/>
          </a:p>
        </p:txBody>
      </p:sp>
      <p:pic>
        <p:nvPicPr>
          <p:cNvPr id="4" name="Picture 2">
            <a:extLst>
              <a:ext uri="{FF2B5EF4-FFF2-40B4-BE49-F238E27FC236}">
                <a16:creationId xmlns:a16="http://schemas.microsoft.com/office/drawing/2014/main" id="{50BAEDC4-FFEE-3C18-D49F-E77DDF54B5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3256" y="359828"/>
            <a:ext cx="1645274" cy="344724"/>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6" descr="Immagine che contiene Elementi grafici, Carattere, grafica, logo&#10;&#10;Descrizione generata automaticamente">
            <a:extLst>
              <a:ext uri="{FF2B5EF4-FFF2-40B4-BE49-F238E27FC236}">
                <a16:creationId xmlns:a16="http://schemas.microsoft.com/office/drawing/2014/main" id="{ACE97F8F-764F-1D9E-BCF4-A2A5258A8F1A}"/>
              </a:ext>
            </a:extLst>
          </p:cNvPr>
          <p:cNvPicPr>
            <a:picLocks noChangeAspect="1"/>
          </p:cNvPicPr>
          <p:nvPr/>
        </p:nvPicPr>
        <p:blipFill>
          <a:blip r:embed="rId3"/>
          <a:stretch>
            <a:fillRect/>
          </a:stretch>
        </p:blipFill>
        <p:spPr>
          <a:xfrm>
            <a:off x="10363256" y="892516"/>
            <a:ext cx="1451858" cy="950967"/>
          </a:xfrm>
          <a:prstGeom prst="rect">
            <a:avLst/>
          </a:prstGeom>
        </p:spPr>
      </p:pic>
    </p:spTree>
    <p:extLst>
      <p:ext uri="{BB962C8B-B14F-4D97-AF65-F5344CB8AC3E}">
        <p14:creationId xmlns:p14="http://schemas.microsoft.com/office/powerpoint/2010/main" val="3908815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797EB-4BE3-8A0C-3B5C-C60545828EB9}"/>
            </a:ext>
          </a:extLst>
        </p:cNvPr>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20C26C1D-FA72-1BBE-380E-FE8FE1695ECF}"/>
              </a:ext>
            </a:extLst>
          </p:cNvPr>
          <p:cNvSpPr>
            <a:spLocks noGrp="1"/>
          </p:cNvSpPr>
          <p:nvPr>
            <p:ph type="body" sz="quarter" idx="17"/>
          </p:nvPr>
        </p:nvSpPr>
        <p:spPr>
          <a:xfrm>
            <a:off x="913750" y="1614085"/>
            <a:ext cx="10486869" cy="5304053"/>
          </a:xfrm>
        </p:spPr>
        <p:txBody>
          <a:bodyPr>
            <a:noAutofit/>
          </a:bodyPr>
          <a:lstStyle/>
          <a:p>
            <a:pPr fontAlgn="base">
              <a:lnSpc>
                <a:spcPts val="1600"/>
              </a:lnSpc>
              <a:spcBef>
                <a:spcPts val="0"/>
              </a:spcBef>
            </a:pPr>
            <a:r>
              <a:rPr lang="en-GB" sz="1200" b="0" i="0" dirty="0">
                <a:solidFill>
                  <a:srgbClr val="000000"/>
                </a:solidFill>
                <a:effectLst/>
                <a:latin typeface="Source Sans Pro" panose="020B0503030403020204" pitchFamily="34" charset="0"/>
                <a:hlinkClick r:id="rId2"/>
              </a:rPr>
              <a:t>https://greetce.eu/develop-and-fund-your-project/ </a:t>
            </a:r>
            <a:endParaRPr lang="en-GB" sz="1200" b="0" i="0" dirty="0">
              <a:solidFill>
                <a:srgbClr val="000000"/>
              </a:solidFill>
              <a:effectLst/>
              <a:latin typeface="Source Sans Pro" panose="020B0503030403020204" pitchFamily="34" charset="0"/>
            </a:endParaRPr>
          </a:p>
          <a:p>
            <a:pPr algn="l" fontAlgn="base">
              <a:lnSpc>
                <a:spcPts val="1600"/>
              </a:lnSpc>
              <a:spcBef>
                <a:spcPts val="0"/>
              </a:spcBef>
            </a:pPr>
            <a:endParaRPr lang="sl-SI" sz="1200" b="1" i="0" dirty="0">
              <a:solidFill>
                <a:srgbClr val="000000"/>
              </a:solidFill>
              <a:effectLst/>
              <a:latin typeface="Source Sans Pro" panose="020B0503030403020204" pitchFamily="34" charset="0"/>
            </a:endParaRPr>
          </a:p>
          <a:p>
            <a:pPr algn="l" fontAlgn="base">
              <a:lnSpc>
                <a:spcPts val="1600"/>
              </a:lnSpc>
              <a:spcBef>
                <a:spcPts val="0"/>
              </a:spcBef>
              <a:buFont typeface="Arial" panose="020B0604020202020204" pitchFamily="34" charset="0"/>
              <a:buChar char="•"/>
            </a:pPr>
            <a:r>
              <a:rPr lang="en-GB" sz="1200" b="1" i="0" dirty="0">
                <a:solidFill>
                  <a:srgbClr val="000000"/>
                </a:solidFill>
                <a:effectLst/>
                <a:latin typeface="Source Sans Pro" panose="020B0503030403020204" pitchFamily="34" charset="0"/>
              </a:rPr>
              <a:t>HORIZON-CL5-2024-D4-02-04: Design for Adaptability, Re-use, and Deconstruction of Buildings</a:t>
            </a:r>
            <a:br>
              <a:rPr lang="en-GB" sz="1200" b="0" i="0" dirty="0">
                <a:solidFill>
                  <a:srgbClr val="000000"/>
                </a:solidFill>
                <a:effectLst/>
                <a:latin typeface="Source Sans Pro" panose="020B0503030403020204" pitchFamily="34" charset="0"/>
              </a:rPr>
            </a:br>
            <a:r>
              <a:rPr lang="en-GB" sz="1200" b="0" i="0" dirty="0">
                <a:solidFill>
                  <a:srgbClr val="000000"/>
                </a:solidFill>
                <a:effectLst/>
                <a:latin typeface="Source Sans Pro" panose="020B0503030403020204" pitchFamily="34" charset="0"/>
              </a:rPr>
              <a:t>This call focuses on integrating innovative tools and processes for construction and renovation that enable buildings to be adaptable, reusable, and </a:t>
            </a:r>
            <a:r>
              <a:rPr lang="en-GB" sz="1200" b="0" i="0" dirty="0" err="1">
                <a:solidFill>
                  <a:srgbClr val="000000"/>
                </a:solidFill>
                <a:effectLst/>
                <a:latin typeface="Source Sans Pro" panose="020B0503030403020204" pitchFamily="34" charset="0"/>
              </a:rPr>
              <a:t>deconstructable</a:t>
            </a:r>
            <a:r>
              <a:rPr lang="en-GB" sz="1200" b="0" i="0" dirty="0">
                <a:solidFill>
                  <a:srgbClr val="000000"/>
                </a:solidFill>
                <a:effectLst/>
                <a:latin typeface="Source Sans Pro" panose="020B0503030403020204" pitchFamily="34" charset="0"/>
              </a:rPr>
              <a:t>. Proposals are expected to develop solutions for improving the lifespan and recyclability of building elements, including the use of CO2-storing materials and sustainable bio-based products. It encourages projects that validate these solutions in diverse climatic conditions and involve local and regional value chains.</a:t>
            </a:r>
            <a:br>
              <a:rPr lang="en-GB" sz="1200" b="0" i="0" dirty="0">
                <a:solidFill>
                  <a:srgbClr val="000000"/>
                </a:solidFill>
                <a:effectLst/>
                <a:latin typeface="Source Sans Pro" panose="020B0503030403020204" pitchFamily="34" charset="0"/>
              </a:rPr>
            </a:br>
            <a:r>
              <a:rPr lang="en-GB" sz="1200" b="1" i="0" dirty="0">
                <a:solidFill>
                  <a:srgbClr val="000000"/>
                </a:solidFill>
                <a:effectLst/>
                <a:latin typeface="Source Sans Pro" panose="020B0503030403020204" pitchFamily="34" charset="0"/>
              </a:rPr>
              <a:t>Deadline: </a:t>
            </a:r>
            <a:r>
              <a:rPr lang="en-GB" sz="1200" b="0" i="0" dirty="0">
                <a:solidFill>
                  <a:srgbClr val="000000"/>
                </a:solidFill>
                <a:effectLst/>
                <a:latin typeface="Source Sans Pro" panose="020B0503030403020204" pitchFamily="34" charset="0"/>
              </a:rPr>
              <a:t>January 21, 2025</a:t>
            </a:r>
            <a:br>
              <a:rPr lang="en-GB" sz="1200" b="0" i="0" dirty="0">
                <a:solidFill>
                  <a:srgbClr val="000000"/>
                </a:solidFill>
                <a:effectLst/>
                <a:latin typeface="Source Sans Pro" panose="020B0503030403020204" pitchFamily="34" charset="0"/>
              </a:rPr>
            </a:br>
            <a:r>
              <a:rPr lang="en-GB" sz="1200" b="1" i="0" dirty="0">
                <a:solidFill>
                  <a:srgbClr val="000000"/>
                </a:solidFill>
                <a:effectLst/>
                <a:latin typeface="Source Sans Pro" panose="020B0503030403020204" pitchFamily="34" charset="0"/>
              </a:rPr>
              <a:t>Funding: </a:t>
            </a:r>
            <a:r>
              <a:rPr lang="en-GB" sz="1200" b="0" i="0" dirty="0">
                <a:solidFill>
                  <a:srgbClr val="000000"/>
                </a:solidFill>
                <a:effectLst/>
                <a:latin typeface="Source Sans Pro" panose="020B0503030403020204" pitchFamily="34" charset="0"/>
              </a:rPr>
              <a:t>Up to EUR 4 million per project (total budget: EUR 8 million).</a:t>
            </a:r>
            <a:br>
              <a:rPr lang="en-GB" sz="1200" b="0" i="0" dirty="0">
                <a:solidFill>
                  <a:srgbClr val="000000"/>
                </a:solidFill>
                <a:effectLst/>
                <a:latin typeface="Source Sans Pro" panose="020B0503030403020204" pitchFamily="34" charset="0"/>
              </a:rPr>
            </a:br>
            <a:r>
              <a:rPr lang="en-GB" sz="1200" b="1" i="0" dirty="0">
                <a:solidFill>
                  <a:srgbClr val="000000"/>
                </a:solidFill>
                <a:effectLst/>
                <a:latin typeface="Source Sans Pro" panose="020B0503030403020204" pitchFamily="34" charset="0"/>
              </a:rPr>
              <a:t>Details and Application: </a:t>
            </a:r>
            <a:r>
              <a:rPr lang="en-GB" sz="1200" b="1" i="0" u="none" strike="noStrike" dirty="0">
                <a:solidFill>
                  <a:srgbClr val="77AB5A"/>
                </a:solidFill>
                <a:effectLst/>
                <a:latin typeface="Source Sans Pro" panose="020B0503030403020204" pitchFamily="34" charset="0"/>
                <a:hlinkClick r:id="rId3" tooltip="Izvirni URL: https://ec.europa.eu/info/funding-tenders/opportunities/portal/screen/home. Kliknite ali tapnite, če zaupate tej povezavi."/>
              </a:rPr>
              <a:t>EU Funding </a:t>
            </a:r>
            <a:r>
              <a:rPr lang="en-GB" sz="1200" b="0" i="0" dirty="0">
                <a:solidFill>
                  <a:srgbClr val="000000"/>
                </a:solidFill>
                <a:effectLst/>
                <a:latin typeface="Source Sans Pro" panose="020B0503030403020204" pitchFamily="34" charset="0"/>
              </a:rPr>
              <a:t>Portal</a:t>
            </a:r>
            <a:endParaRPr lang="sl-SI" sz="1200" b="0" i="0" dirty="0">
              <a:solidFill>
                <a:srgbClr val="000000"/>
              </a:solidFill>
              <a:effectLst/>
              <a:latin typeface="Source Sans Pro" panose="020B0503030403020204" pitchFamily="34" charset="0"/>
            </a:endParaRPr>
          </a:p>
          <a:p>
            <a:pPr algn="l" fontAlgn="base">
              <a:lnSpc>
                <a:spcPts val="1600"/>
              </a:lnSpc>
              <a:spcBef>
                <a:spcPts val="0"/>
              </a:spcBef>
              <a:buFont typeface="Arial" panose="020B0604020202020204" pitchFamily="34" charset="0"/>
              <a:buChar char="•"/>
            </a:pPr>
            <a:endParaRPr lang="en-GB" sz="1200" b="0" i="0" dirty="0">
              <a:solidFill>
                <a:srgbClr val="000000"/>
              </a:solidFill>
              <a:effectLst/>
              <a:latin typeface="Source Sans Pro" panose="020B0503030403020204" pitchFamily="34" charset="0"/>
            </a:endParaRPr>
          </a:p>
          <a:p>
            <a:pPr algn="l" fontAlgn="base">
              <a:lnSpc>
                <a:spcPts val="1600"/>
              </a:lnSpc>
              <a:spcBef>
                <a:spcPts val="0"/>
              </a:spcBef>
              <a:buFont typeface="Arial" panose="020B0604020202020204" pitchFamily="34" charset="0"/>
              <a:buChar char="•"/>
            </a:pPr>
            <a:r>
              <a:rPr lang="en-GB" sz="1200" b="1" i="0" dirty="0">
                <a:solidFill>
                  <a:srgbClr val="000000"/>
                </a:solidFill>
                <a:effectLst/>
                <a:latin typeface="Source Sans Pro" panose="020B0503030403020204" pitchFamily="34" charset="0"/>
              </a:rPr>
              <a:t>HORIZON-CL5-2025-05-D4-01</a:t>
            </a:r>
            <a:br>
              <a:rPr lang="en-GB" sz="1200" b="0" i="0" dirty="0">
                <a:solidFill>
                  <a:srgbClr val="000000"/>
                </a:solidFill>
                <a:effectLst/>
                <a:latin typeface="Source Sans Pro" panose="020B0503030403020204" pitchFamily="34" charset="0"/>
              </a:rPr>
            </a:br>
            <a:r>
              <a:rPr lang="en-GB" sz="1200" b="1" i="0" dirty="0">
                <a:solidFill>
                  <a:srgbClr val="000000"/>
                </a:solidFill>
                <a:effectLst/>
                <a:latin typeface="Source Sans Pro" panose="020B0503030403020204" pitchFamily="34" charset="0"/>
              </a:rPr>
              <a:t>Call: </a:t>
            </a:r>
            <a:r>
              <a:rPr lang="en-GB" sz="1200" b="0" i="0" dirty="0">
                <a:solidFill>
                  <a:srgbClr val="000000"/>
                </a:solidFill>
                <a:effectLst/>
                <a:latin typeface="Source Sans Pro" panose="020B0503030403020204" pitchFamily="34" charset="0"/>
              </a:rPr>
              <a:t>On-site innovative robotics and automated solutions for building renovation</a:t>
            </a:r>
            <a:br>
              <a:rPr lang="en-GB" sz="1200" b="0" i="0" dirty="0">
                <a:solidFill>
                  <a:srgbClr val="000000"/>
                </a:solidFill>
                <a:effectLst/>
                <a:latin typeface="Source Sans Pro" panose="020B0503030403020204" pitchFamily="34" charset="0"/>
              </a:rPr>
            </a:br>
            <a:r>
              <a:rPr lang="en-GB" sz="1200" b="1" i="0" dirty="0">
                <a:solidFill>
                  <a:srgbClr val="000000"/>
                </a:solidFill>
                <a:effectLst/>
                <a:latin typeface="Source Sans Pro" panose="020B0503030403020204" pitchFamily="34" charset="0"/>
              </a:rPr>
              <a:t>Deadline: </a:t>
            </a:r>
            <a:r>
              <a:rPr lang="en-GB" sz="1200" b="0" i="0" dirty="0">
                <a:solidFill>
                  <a:srgbClr val="000000"/>
                </a:solidFill>
                <a:effectLst/>
                <a:latin typeface="Source Sans Pro" panose="020B0503030403020204" pitchFamily="34" charset="0"/>
              </a:rPr>
              <a:t>February 17, 2026</a:t>
            </a:r>
            <a:br>
              <a:rPr lang="en-GB" sz="1200" b="0" i="0" dirty="0">
                <a:solidFill>
                  <a:srgbClr val="000000"/>
                </a:solidFill>
                <a:effectLst/>
                <a:latin typeface="Source Sans Pro" panose="020B0503030403020204" pitchFamily="34" charset="0"/>
              </a:rPr>
            </a:br>
            <a:r>
              <a:rPr lang="en-GB" sz="1200" b="1" i="0" dirty="0">
                <a:solidFill>
                  <a:srgbClr val="000000"/>
                </a:solidFill>
                <a:effectLst/>
                <a:latin typeface="Source Sans Pro" panose="020B0503030403020204" pitchFamily="34" charset="0"/>
              </a:rPr>
              <a:t>Details and Application: </a:t>
            </a:r>
            <a:r>
              <a:rPr lang="en-GB" sz="1200" b="1" i="0" u="none" strike="noStrike" dirty="0">
                <a:solidFill>
                  <a:srgbClr val="77AB5A"/>
                </a:solidFill>
                <a:effectLst/>
                <a:latin typeface="Source Sans Pro" panose="020B0503030403020204" pitchFamily="34" charset="0"/>
                <a:hlinkClick r:id="rId4" tooltip="Izvirni URL: https://ec.europa.eu/info/funding-tenders. Kliknite ali tapnite, če zaupate tej povezavi."/>
              </a:rPr>
              <a:t>EU Funding Portal</a:t>
            </a:r>
            <a:endParaRPr lang="sl-SI" sz="1200" b="1" i="0" u="none" strike="noStrike" dirty="0">
              <a:solidFill>
                <a:srgbClr val="77AB5A"/>
              </a:solidFill>
              <a:effectLst/>
              <a:latin typeface="Source Sans Pro" panose="020B0503030403020204" pitchFamily="34" charset="0"/>
            </a:endParaRPr>
          </a:p>
          <a:p>
            <a:pPr algn="l" fontAlgn="base">
              <a:lnSpc>
                <a:spcPts val="1600"/>
              </a:lnSpc>
              <a:spcBef>
                <a:spcPts val="0"/>
              </a:spcBef>
              <a:buFont typeface="Arial" panose="020B0604020202020204" pitchFamily="34" charset="0"/>
              <a:buChar char="•"/>
            </a:pPr>
            <a:endParaRPr lang="en-GB" sz="1200" b="0" i="0" dirty="0">
              <a:solidFill>
                <a:srgbClr val="000000"/>
              </a:solidFill>
              <a:effectLst/>
              <a:latin typeface="Source Sans Pro" panose="020B0503030403020204" pitchFamily="34" charset="0"/>
            </a:endParaRPr>
          </a:p>
          <a:p>
            <a:pPr algn="l" fontAlgn="base">
              <a:lnSpc>
                <a:spcPts val="1600"/>
              </a:lnSpc>
              <a:spcBef>
                <a:spcPts val="0"/>
              </a:spcBef>
              <a:buFont typeface="Arial" panose="020B0604020202020204" pitchFamily="34" charset="0"/>
              <a:buChar char="•"/>
            </a:pPr>
            <a:r>
              <a:rPr lang="en-GB" sz="1200" b="1" i="0" dirty="0">
                <a:solidFill>
                  <a:srgbClr val="000000"/>
                </a:solidFill>
                <a:effectLst/>
                <a:latin typeface="Source Sans Pro" panose="020B0503030403020204" pitchFamily="34" charset="0"/>
              </a:rPr>
              <a:t>HORIZON-CL5-2025-05-D4-03</a:t>
            </a:r>
            <a:endParaRPr lang="sl-SI" sz="1200" b="1" i="0" dirty="0">
              <a:solidFill>
                <a:srgbClr val="000000"/>
              </a:solidFill>
              <a:effectLst/>
              <a:latin typeface="Source Sans Pro" panose="020B0503030403020204" pitchFamily="34" charset="0"/>
            </a:endParaRPr>
          </a:p>
          <a:p>
            <a:pPr algn="l" fontAlgn="base">
              <a:lnSpc>
                <a:spcPts val="1600"/>
              </a:lnSpc>
              <a:spcBef>
                <a:spcPts val="0"/>
              </a:spcBef>
              <a:buFont typeface="Arial" panose="020B0604020202020204" pitchFamily="34" charset="0"/>
              <a:buChar char="•"/>
            </a:pPr>
            <a:r>
              <a:rPr lang="en-GB" sz="1200" b="1" i="0" dirty="0">
                <a:solidFill>
                  <a:srgbClr val="000000"/>
                </a:solidFill>
                <a:effectLst/>
                <a:latin typeface="Source Sans Pro" panose="020B0503030403020204" pitchFamily="34" charset="0"/>
              </a:rPr>
              <a:t>Call: </a:t>
            </a:r>
            <a:r>
              <a:rPr lang="en-GB" sz="1200" b="0" i="0" dirty="0">
                <a:solidFill>
                  <a:srgbClr val="000000"/>
                </a:solidFill>
                <a:effectLst/>
                <a:latin typeface="Source Sans Pro" panose="020B0503030403020204" pitchFamily="34" charset="0"/>
              </a:rPr>
              <a:t>Innovative pathways for low-carbon and climate-resilient buildings</a:t>
            </a:r>
            <a:br>
              <a:rPr lang="en-GB" sz="1200" b="0" i="0" dirty="0">
                <a:solidFill>
                  <a:srgbClr val="000000"/>
                </a:solidFill>
                <a:effectLst/>
                <a:latin typeface="Source Sans Pro" panose="020B0503030403020204" pitchFamily="34" charset="0"/>
              </a:rPr>
            </a:br>
            <a:r>
              <a:rPr lang="en-GB" sz="1200" b="1" i="0" dirty="0">
                <a:solidFill>
                  <a:srgbClr val="000000"/>
                </a:solidFill>
                <a:effectLst/>
                <a:latin typeface="Source Sans Pro" panose="020B0503030403020204" pitchFamily="34" charset="0"/>
              </a:rPr>
              <a:t>Deadline: </a:t>
            </a:r>
            <a:r>
              <a:rPr lang="en-GB" sz="1200" b="0" i="0" dirty="0">
                <a:solidFill>
                  <a:srgbClr val="000000"/>
                </a:solidFill>
                <a:effectLst/>
                <a:latin typeface="Source Sans Pro" panose="020B0503030403020204" pitchFamily="34" charset="0"/>
              </a:rPr>
              <a:t>February 17, 2026</a:t>
            </a:r>
            <a:br>
              <a:rPr lang="en-GB" sz="1200" b="0" i="0" dirty="0">
                <a:solidFill>
                  <a:srgbClr val="000000"/>
                </a:solidFill>
                <a:effectLst/>
                <a:latin typeface="Source Sans Pro" panose="020B0503030403020204" pitchFamily="34" charset="0"/>
              </a:rPr>
            </a:br>
            <a:r>
              <a:rPr lang="en-GB" sz="1200" b="1" i="0" dirty="0">
                <a:solidFill>
                  <a:srgbClr val="000000"/>
                </a:solidFill>
                <a:effectLst/>
                <a:latin typeface="Source Sans Pro" panose="020B0503030403020204" pitchFamily="34" charset="0"/>
              </a:rPr>
              <a:t>Details and Application: </a:t>
            </a:r>
            <a:r>
              <a:rPr lang="en-GB" sz="1200" b="1" i="0" u="none" strike="noStrike" dirty="0">
                <a:solidFill>
                  <a:srgbClr val="77AB5A"/>
                </a:solidFill>
                <a:effectLst/>
                <a:latin typeface="Source Sans Pro" panose="020B0503030403020204" pitchFamily="34" charset="0"/>
                <a:hlinkClick r:id="rId5" tooltip="Izvirni URL: https://ec.europa.eu/info/funding-tenders. Kliknite ali tapnite, če zaupate tej povezavi."/>
              </a:rPr>
              <a:t>Apply Here</a:t>
            </a:r>
            <a:endParaRPr lang="sl-SI" sz="1200" b="1" i="0" u="none" strike="noStrike" dirty="0">
              <a:solidFill>
                <a:srgbClr val="77AB5A"/>
              </a:solidFill>
              <a:effectLst/>
              <a:latin typeface="Source Sans Pro" panose="020B0503030403020204" pitchFamily="34" charset="0"/>
            </a:endParaRPr>
          </a:p>
          <a:p>
            <a:pPr algn="l" fontAlgn="base">
              <a:lnSpc>
                <a:spcPts val="1950"/>
              </a:lnSpc>
              <a:spcBef>
                <a:spcPts val="0"/>
              </a:spcBef>
              <a:buFont typeface="Arial" panose="020B0604020202020204" pitchFamily="34" charset="0"/>
              <a:buChar char="•"/>
            </a:pPr>
            <a:endParaRPr lang="sl-SI" sz="1200" b="1" dirty="0">
              <a:solidFill>
                <a:srgbClr val="77AB5A"/>
              </a:solidFill>
              <a:latin typeface="Source Sans Pro" panose="020B0503030403020204" pitchFamily="34" charset="0"/>
            </a:endParaRPr>
          </a:p>
          <a:p>
            <a:pPr>
              <a:spcBef>
                <a:spcPts val="0"/>
              </a:spcBef>
            </a:pPr>
            <a:endParaRPr lang="sl-SI" sz="1200" dirty="0"/>
          </a:p>
        </p:txBody>
      </p:sp>
      <p:pic>
        <p:nvPicPr>
          <p:cNvPr id="4" name="Picture 2">
            <a:extLst>
              <a:ext uri="{FF2B5EF4-FFF2-40B4-BE49-F238E27FC236}">
                <a16:creationId xmlns:a16="http://schemas.microsoft.com/office/drawing/2014/main" id="{872DA8F5-5C7D-A213-5456-16BC0AFD77F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77982" y="6327328"/>
            <a:ext cx="1645274" cy="344724"/>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6" descr="Immagine che contiene Elementi grafici, Carattere, grafica, logo&#10;&#10;Descrizione generata automaticamente">
            <a:extLst>
              <a:ext uri="{FF2B5EF4-FFF2-40B4-BE49-F238E27FC236}">
                <a16:creationId xmlns:a16="http://schemas.microsoft.com/office/drawing/2014/main" id="{B33F6329-1E89-A491-8539-BDB682614876}"/>
              </a:ext>
            </a:extLst>
          </p:cNvPr>
          <p:cNvPicPr>
            <a:picLocks noChangeAspect="1"/>
          </p:cNvPicPr>
          <p:nvPr/>
        </p:nvPicPr>
        <p:blipFill>
          <a:blip r:embed="rId7"/>
          <a:stretch>
            <a:fillRect/>
          </a:stretch>
        </p:blipFill>
        <p:spPr>
          <a:xfrm>
            <a:off x="10528626" y="292512"/>
            <a:ext cx="1451858" cy="950967"/>
          </a:xfrm>
          <a:prstGeom prst="rect">
            <a:avLst/>
          </a:prstGeom>
        </p:spPr>
      </p:pic>
      <p:sp>
        <p:nvSpPr>
          <p:cNvPr id="8" name="Naslov 2">
            <a:extLst>
              <a:ext uri="{FF2B5EF4-FFF2-40B4-BE49-F238E27FC236}">
                <a16:creationId xmlns:a16="http://schemas.microsoft.com/office/drawing/2014/main" id="{5EB512EA-1715-153B-6954-64206CA095BD}"/>
              </a:ext>
            </a:extLst>
          </p:cNvPr>
          <p:cNvSpPr>
            <a:spLocks noGrp="1"/>
          </p:cNvSpPr>
          <p:nvPr>
            <p:ph type="title"/>
          </p:nvPr>
        </p:nvSpPr>
        <p:spPr>
          <a:xfrm>
            <a:off x="640101" y="807242"/>
            <a:ext cx="10515600" cy="473104"/>
          </a:xfrm>
        </p:spPr>
        <p:txBody>
          <a:bodyPr/>
          <a:lstStyle/>
          <a:p>
            <a:r>
              <a:rPr lang="sl-SI" sz="3600" kern="1200" dirty="0">
                <a:solidFill>
                  <a:srgbClr val="92D050"/>
                </a:solidFill>
                <a:latin typeface="Source Sans Pro SemiBold" panose="020B0603030403020204" pitchFamily="34" charset="0"/>
                <a:ea typeface="Source Sans Pro SemiBold" panose="020B0603030403020204" pitchFamily="34" charset="0"/>
              </a:rPr>
              <a:t>Calls for tenders eligible for Eco-Build Pilot -2</a:t>
            </a:r>
            <a:endParaRPr lang="sl-SI" dirty="0"/>
          </a:p>
        </p:txBody>
      </p:sp>
    </p:spTree>
    <p:extLst>
      <p:ext uri="{BB962C8B-B14F-4D97-AF65-F5344CB8AC3E}">
        <p14:creationId xmlns:p14="http://schemas.microsoft.com/office/powerpoint/2010/main" val="3281183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F2622-0628-5AC8-5751-4C89386E8967}"/>
            </a:ext>
          </a:extLst>
        </p:cNvPr>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B9140725-DAC2-97B6-2FAC-3691997927CC}"/>
              </a:ext>
            </a:extLst>
          </p:cNvPr>
          <p:cNvSpPr>
            <a:spLocks noGrp="1"/>
          </p:cNvSpPr>
          <p:nvPr>
            <p:ph type="body" sz="quarter" idx="17"/>
          </p:nvPr>
        </p:nvSpPr>
        <p:spPr>
          <a:xfrm>
            <a:off x="640101" y="1501144"/>
            <a:ext cx="11551899" cy="5271763"/>
          </a:xfrm>
        </p:spPr>
        <p:txBody>
          <a:bodyPr>
            <a:noAutofit/>
          </a:bodyPr>
          <a:lstStyle/>
          <a:p>
            <a:pPr algn="l" fontAlgn="base">
              <a:lnSpc>
                <a:spcPts val="1700"/>
              </a:lnSpc>
              <a:spcBef>
                <a:spcPts val="0"/>
              </a:spcBef>
              <a:buFont typeface="Arial" panose="020B0604020202020204" pitchFamily="34" charset="0"/>
              <a:buChar char="•"/>
            </a:pPr>
            <a:r>
              <a:rPr lang="en-GB" sz="1200" b="1" i="0" dirty="0">
                <a:solidFill>
                  <a:srgbClr val="000000"/>
                </a:solidFill>
                <a:effectLst/>
                <a:latin typeface="Source Sans Pro" panose="020B0503030403020204" pitchFamily="34" charset="0"/>
              </a:rPr>
              <a:t>HORIZON-CL5-2024-D4-02-03: BIM-based Processes and Digital Twins for Circular Energy Renovation</a:t>
            </a:r>
            <a:br>
              <a:rPr lang="en-GB" sz="1200" b="0" i="0" dirty="0">
                <a:solidFill>
                  <a:srgbClr val="000000"/>
                </a:solidFill>
                <a:effectLst/>
                <a:latin typeface="Source Sans Pro" panose="020B0503030403020204" pitchFamily="34" charset="0"/>
              </a:rPr>
            </a:br>
            <a:r>
              <a:rPr lang="en-GB" sz="1200" b="0" i="0" dirty="0">
                <a:solidFill>
                  <a:srgbClr val="000000"/>
                </a:solidFill>
                <a:effectLst/>
                <a:latin typeface="Source Sans Pro" panose="020B0503030403020204" pitchFamily="34" charset="0"/>
              </a:rPr>
              <a:t>This call supports the use of digital tools such as Building Information </a:t>
            </a:r>
            <a:r>
              <a:rPr lang="en-GB" sz="1200" b="0" i="0" dirty="0" err="1">
                <a:solidFill>
                  <a:srgbClr val="000000"/>
                </a:solidFill>
                <a:effectLst/>
                <a:latin typeface="Source Sans Pro" panose="020B0503030403020204" pitchFamily="34" charset="0"/>
              </a:rPr>
              <a:t>Modeling </a:t>
            </a:r>
            <a:r>
              <a:rPr lang="en-GB" sz="1200" b="0" i="0" dirty="0">
                <a:solidFill>
                  <a:srgbClr val="000000"/>
                </a:solidFill>
                <a:effectLst/>
                <a:latin typeface="Source Sans Pro" panose="020B0503030403020204" pitchFamily="34" charset="0"/>
              </a:rPr>
              <a:t>(BIM) and digital twins to facilitate energy-efficient renovations and the integration of circular economy principles in building construction and renovation.</a:t>
            </a:r>
            <a:br>
              <a:rPr lang="en-GB" sz="1200" b="0" i="0" dirty="0">
                <a:solidFill>
                  <a:srgbClr val="000000"/>
                </a:solidFill>
                <a:effectLst/>
                <a:latin typeface="Source Sans Pro" panose="020B0503030403020204" pitchFamily="34" charset="0"/>
              </a:rPr>
            </a:br>
            <a:r>
              <a:rPr lang="en-GB" sz="1200" b="0" i="0" dirty="0">
                <a:solidFill>
                  <a:srgbClr val="000000"/>
                </a:solidFill>
                <a:effectLst/>
                <a:latin typeface="Source Sans Pro" panose="020B0503030403020204" pitchFamily="34" charset="0"/>
              </a:rPr>
              <a:t>Deadline: April 18, 2024</a:t>
            </a:r>
            <a:br>
              <a:rPr lang="en-GB" sz="1200" b="0" i="0" dirty="0">
                <a:solidFill>
                  <a:srgbClr val="000000"/>
                </a:solidFill>
                <a:effectLst/>
                <a:latin typeface="Source Sans Pro" panose="020B0503030403020204" pitchFamily="34" charset="0"/>
              </a:rPr>
            </a:br>
            <a:r>
              <a:rPr lang="en-GB" sz="1200" b="0" i="0" dirty="0">
                <a:solidFill>
                  <a:srgbClr val="000000"/>
                </a:solidFill>
                <a:effectLst/>
                <a:latin typeface="Source Sans Pro" panose="020B0503030403020204" pitchFamily="34" charset="0"/>
              </a:rPr>
              <a:t>Details and Application: </a:t>
            </a:r>
            <a:r>
              <a:rPr lang="en-GB" sz="1200" b="1" i="0" u="none" strike="noStrike" dirty="0">
                <a:solidFill>
                  <a:srgbClr val="77AB5A"/>
                </a:solidFill>
                <a:effectLst/>
                <a:latin typeface="Source Sans Pro" panose="020B0503030403020204" pitchFamily="34" charset="0"/>
                <a:hlinkClick r:id="rId2" tooltip="Izvirni URL: https://ec.europa.eu/info/funding-tenders/opportunities/portal/screen/home. Kliknite ali tapnite, če zaupate tej povezavi."/>
              </a:rPr>
              <a:t>EU Funding </a:t>
            </a:r>
            <a:r>
              <a:rPr lang="en-GB" sz="1200" b="0" i="0" dirty="0">
                <a:solidFill>
                  <a:srgbClr val="000000"/>
                </a:solidFill>
                <a:effectLst/>
                <a:latin typeface="Source Sans Pro" panose="020B0503030403020204" pitchFamily="34" charset="0"/>
              </a:rPr>
              <a:t>Portal</a:t>
            </a:r>
            <a:br>
              <a:rPr lang="sl-SI" sz="1200" b="0" i="0" dirty="0">
                <a:solidFill>
                  <a:srgbClr val="000000"/>
                </a:solidFill>
                <a:effectLst/>
                <a:latin typeface="Source Sans Pro" panose="020B0503030403020204" pitchFamily="34" charset="0"/>
              </a:rPr>
            </a:br>
            <a:endParaRPr lang="en-GB" sz="1200" b="0" i="0" dirty="0">
              <a:solidFill>
                <a:srgbClr val="000000"/>
              </a:solidFill>
              <a:effectLst/>
              <a:latin typeface="Source Sans Pro" panose="020B0503030403020204" pitchFamily="34" charset="0"/>
            </a:endParaRPr>
          </a:p>
          <a:p>
            <a:pPr algn="l" fontAlgn="base">
              <a:lnSpc>
                <a:spcPts val="1700"/>
              </a:lnSpc>
              <a:spcBef>
                <a:spcPts val="0"/>
              </a:spcBef>
              <a:buFont typeface="Arial" panose="020B0604020202020204" pitchFamily="34" charset="0"/>
              <a:buChar char="•"/>
            </a:pPr>
            <a:r>
              <a:rPr lang="en-GB" sz="1200" b="1" i="0" dirty="0">
                <a:solidFill>
                  <a:srgbClr val="000000"/>
                </a:solidFill>
                <a:effectLst/>
                <a:latin typeface="Source Sans Pro" panose="020B0503030403020204" pitchFamily="34" charset="0"/>
              </a:rPr>
              <a:t>HORIZON-CL5-2024-D4-02-01: Industrialisation of Sustainable and Circular Deep Renovation Workflows</a:t>
            </a:r>
            <a:br>
              <a:rPr lang="en-GB" sz="1200" b="0" i="0" dirty="0">
                <a:solidFill>
                  <a:srgbClr val="000000"/>
                </a:solidFill>
                <a:effectLst/>
                <a:latin typeface="Source Sans Pro" panose="020B0503030403020204" pitchFamily="34" charset="0"/>
              </a:rPr>
            </a:br>
            <a:r>
              <a:rPr lang="en-GB" sz="1200" b="0" i="0" dirty="0">
                <a:solidFill>
                  <a:srgbClr val="000000"/>
                </a:solidFill>
                <a:effectLst/>
                <a:latin typeface="Source Sans Pro" panose="020B0503030403020204" pitchFamily="34" charset="0"/>
              </a:rPr>
              <a:t>This call focuses on streamlining renovation processes for sustainable and circular deep renovations, particularly in the building sector. It encourages the industrialization of renovation workflows to improve efficiency and minimize energy consumption during building renovation.</a:t>
            </a:r>
            <a:br>
              <a:rPr lang="en-GB" sz="1200" b="0" i="0" dirty="0">
                <a:solidFill>
                  <a:srgbClr val="000000"/>
                </a:solidFill>
                <a:effectLst/>
                <a:latin typeface="Source Sans Pro" panose="020B0503030403020204" pitchFamily="34" charset="0"/>
              </a:rPr>
            </a:br>
            <a:r>
              <a:rPr lang="en-GB" sz="1200" b="0" i="0" dirty="0">
                <a:solidFill>
                  <a:srgbClr val="000000"/>
                </a:solidFill>
                <a:effectLst/>
                <a:latin typeface="Source Sans Pro" panose="020B0503030403020204" pitchFamily="34" charset="0"/>
              </a:rPr>
              <a:t>Deadline: April 18, 2024</a:t>
            </a:r>
            <a:br>
              <a:rPr lang="en-GB" sz="1200" b="0" i="0" dirty="0">
                <a:solidFill>
                  <a:srgbClr val="000000"/>
                </a:solidFill>
                <a:effectLst/>
                <a:latin typeface="Source Sans Pro" panose="020B0503030403020204" pitchFamily="34" charset="0"/>
              </a:rPr>
            </a:br>
            <a:r>
              <a:rPr lang="en-GB" sz="1200" b="0" i="0" dirty="0">
                <a:solidFill>
                  <a:srgbClr val="000000"/>
                </a:solidFill>
                <a:effectLst/>
                <a:latin typeface="Source Sans Pro" panose="020B0503030403020204" pitchFamily="34" charset="0"/>
              </a:rPr>
              <a:t>Details and Application: </a:t>
            </a:r>
            <a:r>
              <a:rPr lang="en-GB" sz="1200" b="1" i="0" u="none" strike="noStrike" dirty="0">
                <a:solidFill>
                  <a:srgbClr val="77AB5A"/>
                </a:solidFill>
                <a:effectLst/>
                <a:latin typeface="Source Sans Pro" panose="020B0503030403020204" pitchFamily="34" charset="0"/>
                <a:hlinkClick r:id="rId3" tooltip="Izvirni URL: https://ec.europa.eu/info/funding-tenders/opportunities/portal/screen/home. Kliknite ali tapnite, če zaupate tej povezavi."/>
              </a:rPr>
              <a:t>EU Funding </a:t>
            </a:r>
            <a:r>
              <a:rPr lang="en-GB" sz="1200" b="0" i="0" dirty="0">
                <a:solidFill>
                  <a:srgbClr val="000000"/>
                </a:solidFill>
                <a:effectLst/>
                <a:latin typeface="Source Sans Pro" panose="020B0503030403020204" pitchFamily="34" charset="0"/>
              </a:rPr>
              <a:t>Portal</a:t>
            </a:r>
            <a:br>
              <a:rPr lang="sl-SI" sz="1200" b="0" i="0" dirty="0">
                <a:solidFill>
                  <a:srgbClr val="000000"/>
                </a:solidFill>
                <a:effectLst/>
                <a:latin typeface="Source Sans Pro" panose="020B0503030403020204" pitchFamily="34" charset="0"/>
              </a:rPr>
            </a:br>
            <a:endParaRPr lang="en-GB" sz="1200" b="0" i="0" dirty="0">
              <a:solidFill>
                <a:srgbClr val="000000"/>
              </a:solidFill>
              <a:effectLst/>
              <a:latin typeface="Source Sans Pro" panose="020B0503030403020204" pitchFamily="34" charset="0"/>
            </a:endParaRPr>
          </a:p>
          <a:p>
            <a:pPr algn="l" fontAlgn="base">
              <a:lnSpc>
                <a:spcPts val="1700"/>
              </a:lnSpc>
              <a:spcBef>
                <a:spcPts val="0"/>
              </a:spcBef>
              <a:buFont typeface="Arial" panose="020B0604020202020204" pitchFamily="34" charset="0"/>
              <a:buChar char="•"/>
            </a:pPr>
            <a:r>
              <a:rPr lang="en-GB" sz="1200" b="1" i="0" dirty="0">
                <a:solidFill>
                  <a:srgbClr val="000000"/>
                </a:solidFill>
                <a:effectLst/>
                <a:latin typeface="Source Sans Pro" panose="020B0503030403020204" pitchFamily="34" charset="0"/>
              </a:rPr>
              <a:t>HORIZON-CL5-2024-D4-01-01: Low-disruptive renovation processes using prefabricated solutions for energy-efficient buildings.</a:t>
            </a:r>
            <a:br>
              <a:rPr lang="en-GB" sz="1200" b="0" i="0" dirty="0">
                <a:solidFill>
                  <a:srgbClr val="000000"/>
                </a:solidFill>
                <a:effectLst/>
                <a:latin typeface="Source Sans Pro" panose="020B0503030403020204" pitchFamily="34" charset="0"/>
              </a:rPr>
            </a:br>
            <a:r>
              <a:rPr lang="en-GB" sz="1200" b="0" i="0" dirty="0">
                <a:solidFill>
                  <a:srgbClr val="000000"/>
                </a:solidFill>
                <a:effectLst/>
                <a:latin typeface="Source Sans Pro" panose="020B0503030403020204" pitchFamily="34" charset="0"/>
              </a:rPr>
              <a:t>Deadline: April 18, 2024.</a:t>
            </a:r>
            <a:br>
              <a:rPr lang="en-GB" sz="1200" b="0" i="0" dirty="0">
                <a:solidFill>
                  <a:srgbClr val="000000"/>
                </a:solidFill>
                <a:effectLst/>
                <a:latin typeface="Source Sans Pro" panose="020B0503030403020204" pitchFamily="34" charset="0"/>
              </a:rPr>
            </a:br>
            <a:r>
              <a:rPr lang="en-GB" sz="1200" b="1" i="0" u="none" strike="noStrike" dirty="0">
                <a:solidFill>
                  <a:srgbClr val="77AB5A"/>
                </a:solidFill>
                <a:effectLst/>
                <a:latin typeface="Source Sans Pro" panose="020B0503030403020204" pitchFamily="34" charset="0"/>
                <a:hlinkClick r:id="rId4" tooltip="Izvirni URL: https://ec.europa.eu/info/funding-tenders/opportunities/portal/screen/home. Kliknite ali tapnite, če zaupate tej povezavi."/>
              </a:rPr>
              <a:t>Details and Application</a:t>
            </a:r>
            <a:r>
              <a:rPr lang="en-GB" sz="1200" b="0" i="0" dirty="0">
                <a:solidFill>
                  <a:srgbClr val="000000"/>
                </a:solidFill>
                <a:effectLst/>
                <a:latin typeface="Source Sans Pro" panose="020B0503030403020204" pitchFamily="34" charset="0"/>
              </a:rPr>
              <a:t>.</a:t>
            </a:r>
          </a:p>
          <a:p>
            <a:pPr algn="l" fontAlgn="base">
              <a:lnSpc>
                <a:spcPts val="1700"/>
              </a:lnSpc>
              <a:spcBef>
                <a:spcPts val="0"/>
              </a:spcBef>
              <a:buFont typeface="Arial" panose="020B0604020202020204" pitchFamily="34" charset="0"/>
              <a:buChar char="•"/>
            </a:pPr>
            <a:r>
              <a:rPr lang="en-GB" sz="1200" b="1" i="0" dirty="0">
                <a:solidFill>
                  <a:srgbClr val="000000"/>
                </a:solidFill>
                <a:effectLst/>
                <a:latin typeface="Source Sans Pro" panose="020B0503030403020204" pitchFamily="34" charset="0"/>
              </a:rPr>
              <a:t>LIFE Programme - Circular Economy and Quality of Life: Projects promoting eco-construction and low-carbon techniques.</a:t>
            </a:r>
            <a:br>
              <a:rPr lang="en-GB" sz="1200" b="1" i="0" dirty="0">
                <a:solidFill>
                  <a:srgbClr val="000000"/>
                </a:solidFill>
                <a:effectLst/>
                <a:latin typeface="Source Sans Pro" panose="020B0503030403020204" pitchFamily="34" charset="0"/>
              </a:rPr>
            </a:br>
            <a:r>
              <a:rPr lang="en-GB" sz="1200" b="0" i="0" dirty="0">
                <a:solidFill>
                  <a:srgbClr val="000000"/>
                </a:solidFill>
                <a:effectLst/>
                <a:latin typeface="Source Sans Pro" panose="020B0503030403020204" pitchFamily="34" charset="0"/>
              </a:rPr>
              <a:t>Deadline: September 17, 2024.</a:t>
            </a:r>
            <a:br>
              <a:rPr lang="en-GB" sz="1200" b="0" i="0" dirty="0">
                <a:solidFill>
                  <a:srgbClr val="000000"/>
                </a:solidFill>
                <a:effectLst/>
                <a:latin typeface="Source Sans Pro" panose="020B0503030403020204" pitchFamily="34" charset="0"/>
              </a:rPr>
            </a:br>
            <a:r>
              <a:rPr lang="en-GB" sz="1200" b="1" i="0" u="none" strike="noStrike" dirty="0">
                <a:solidFill>
                  <a:srgbClr val="77AB5A"/>
                </a:solidFill>
                <a:effectLst/>
                <a:latin typeface="Source Sans Pro" panose="020B0503030403020204" pitchFamily="34" charset="0"/>
                <a:hlinkClick r:id="rId5" tooltip="Izvirni URL: https://cinea.ec.europa.eu/programmes/life/life-calls-proposals_en. Kliknite ali tapnite, če zaupate tej povezavi."/>
              </a:rPr>
              <a:t>Apply Here</a:t>
            </a:r>
            <a:r>
              <a:rPr lang="en-GB" sz="1200" b="0" i="0" dirty="0">
                <a:solidFill>
                  <a:srgbClr val="000000"/>
                </a:solidFill>
                <a:effectLst/>
                <a:latin typeface="Source Sans Pro" panose="020B0503030403020204" pitchFamily="34" charset="0"/>
              </a:rPr>
              <a:t>.</a:t>
            </a:r>
            <a:br>
              <a:rPr lang="sl-SI" sz="1200" b="0" i="0" dirty="0">
                <a:solidFill>
                  <a:srgbClr val="000000"/>
                </a:solidFill>
                <a:effectLst/>
                <a:latin typeface="Source Sans Pro" panose="020B0503030403020204" pitchFamily="34" charset="0"/>
              </a:rPr>
            </a:br>
            <a:endParaRPr lang="en-GB" sz="1200" b="0" i="0" dirty="0">
              <a:solidFill>
                <a:srgbClr val="000000"/>
              </a:solidFill>
              <a:effectLst/>
              <a:latin typeface="Source Sans Pro" panose="020B0503030403020204" pitchFamily="34" charset="0"/>
            </a:endParaRPr>
          </a:p>
          <a:p>
            <a:pPr algn="l" fontAlgn="base">
              <a:lnSpc>
                <a:spcPts val="1700"/>
              </a:lnSpc>
              <a:spcBef>
                <a:spcPts val="0"/>
              </a:spcBef>
              <a:buFont typeface="Arial" panose="020B0604020202020204" pitchFamily="34" charset="0"/>
              <a:buChar char="•"/>
            </a:pPr>
            <a:r>
              <a:rPr lang="en-GB" sz="1200" b="1" i="0" dirty="0">
                <a:solidFill>
                  <a:srgbClr val="000000"/>
                </a:solidFill>
                <a:effectLst/>
                <a:latin typeface="Source Sans Pro" panose="020B0503030403020204" pitchFamily="34" charset="0"/>
              </a:rPr>
              <a:t>HORIZON-CL4-INDUSTRY-2025-01-TWIN-TRANSITION-31</a:t>
            </a:r>
            <a:br>
              <a:rPr lang="en-GB" sz="1200" b="0" i="0" dirty="0">
                <a:solidFill>
                  <a:srgbClr val="000000"/>
                </a:solidFill>
                <a:effectLst/>
                <a:latin typeface="Source Sans Pro" panose="020B0503030403020204" pitchFamily="34" charset="0"/>
              </a:rPr>
            </a:br>
            <a:r>
              <a:rPr lang="en-GB" sz="1200" b="1" i="0" dirty="0">
                <a:solidFill>
                  <a:srgbClr val="000000"/>
                </a:solidFill>
                <a:effectLst/>
                <a:latin typeface="Source Sans Pro" panose="020B0503030403020204" pitchFamily="34" charset="0"/>
              </a:rPr>
              <a:t>Call: </a:t>
            </a:r>
            <a:r>
              <a:rPr lang="en-GB" sz="1200" b="0" i="0" dirty="0">
                <a:solidFill>
                  <a:srgbClr val="000000"/>
                </a:solidFill>
                <a:effectLst/>
                <a:latin typeface="Source Sans Pro" panose="020B0503030403020204" pitchFamily="34" charset="0"/>
              </a:rPr>
              <a:t>From heat-driven processes to mechanical processes in industrial sites</a:t>
            </a:r>
            <a:br>
              <a:rPr lang="en-GB" sz="1200" b="0" i="0" dirty="0">
                <a:solidFill>
                  <a:srgbClr val="000000"/>
                </a:solidFill>
                <a:effectLst/>
                <a:latin typeface="Source Sans Pro" panose="020B0503030403020204" pitchFamily="34" charset="0"/>
              </a:rPr>
            </a:br>
            <a:r>
              <a:rPr lang="en-GB" sz="1200" b="1" i="0" dirty="0">
                <a:solidFill>
                  <a:srgbClr val="000000"/>
                </a:solidFill>
                <a:effectLst/>
                <a:latin typeface="Source Sans Pro" panose="020B0503030403020204" pitchFamily="34" charset="0"/>
              </a:rPr>
              <a:t>Deadline: </a:t>
            </a:r>
            <a:r>
              <a:rPr lang="en-GB" sz="1200" b="0" i="0" dirty="0">
                <a:solidFill>
                  <a:srgbClr val="000000"/>
                </a:solidFill>
                <a:effectLst/>
                <a:latin typeface="Source Sans Pro" panose="020B0503030403020204" pitchFamily="34" charset="0"/>
              </a:rPr>
              <a:t>September 23, 2025</a:t>
            </a:r>
            <a:br>
              <a:rPr lang="en-GB" sz="1200" b="0" i="0" dirty="0">
                <a:solidFill>
                  <a:srgbClr val="000000"/>
                </a:solidFill>
                <a:effectLst/>
                <a:latin typeface="Source Sans Pro" panose="020B0503030403020204" pitchFamily="34" charset="0"/>
              </a:rPr>
            </a:br>
            <a:r>
              <a:rPr lang="en-GB" sz="1200" b="1" i="0" dirty="0">
                <a:solidFill>
                  <a:srgbClr val="000000"/>
                </a:solidFill>
                <a:effectLst/>
                <a:latin typeface="Source Sans Pro" panose="020B0503030403020204" pitchFamily="34" charset="0"/>
              </a:rPr>
              <a:t>Details and Application: </a:t>
            </a:r>
            <a:r>
              <a:rPr lang="en-GB" sz="1200" b="1" i="0" u="none" strike="noStrike" dirty="0">
                <a:solidFill>
                  <a:srgbClr val="77AB5A"/>
                </a:solidFill>
                <a:effectLst/>
                <a:latin typeface="Source Sans Pro" panose="020B0503030403020204" pitchFamily="34" charset="0"/>
                <a:hlinkClick r:id="rId6" tooltip="Izvirni URL: https://ec.europa.eu/info/funding-tenders. Kliknite ali tapnite, če zaupate tej povezavi."/>
              </a:rPr>
              <a:t>EU Funding Portal</a:t>
            </a:r>
            <a:endParaRPr lang="en-GB" sz="1200" b="0" i="0" dirty="0">
              <a:solidFill>
                <a:srgbClr val="000000"/>
              </a:solidFill>
              <a:effectLst/>
              <a:latin typeface="Source Sans Pro" panose="020B0503030403020204" pitchFamily="34" charset="0"/>
            </a:endParaRPr>
          </a:p>
          <a:p>
            <a:pPr>
              <a:spcBef>
                <a:spcPts val="0"/>
              </a:spcBef>
            </a:pPr>
            <a:endParaRPr lang="sl-SI" sz="1200" dirty="0"/>
          </a:p>
        </p:txBody>
      </p:sp>
      <p:sp>
        <p:nvSpPr>
          <p:cNvPr id="3" name="Naslov 2">
            <a:extLst>
              <a:ext uri="{FF2B5EF4-FFF2-40B4-BE49-F238E27FC236}">
                <a16:creationId xmlns:a16="http://schemas.microsoft.com/office/drawing/2014/main" id="{39857620-2D7E-BEE0-58B2-FF750A2C3F2D}"/>
              </a:ext>
            </a:extLst>
          </p:cNvPr>
          <p:cNvSpPr>
            <a:spLocks noGrp="1"/>
          </p:cNvSpPr>
          <p:nvPr>
            <p:ph type="title"/>
          </p:nvPr>
        </p:nvSpPr>
        <p:spPr>
          <a:xfrm>
            <a:off x="640101" y="937874"/>
            <a:ext cx="10515600" cy="473104"/>
          </a:xfrm>
        </p:spPr>
        <p:txBody>
          <a:bodyPr/>
          <a:lstStyle/>
          <a:p>
            <a:r>
              <a:rPr lang="sl-SI" sz="3600" kern="1200" dirty="0">
                <a:solidFill>
                  <a:srgbClr val="92D050"/>
                </a:solidFill>
                <a:latin typeface="Source Sans Pro SemiBold" panose="020B0603030403020204" pitchFamily="34" charset="0"/>
                <a:ea typeface="Source Sans Pro SemiBold" panose="020B0603030403020204" pitchFamily="34" charset="0"/>
              </a:rPr>
              <a:t>Calls for tenders eligible for Eco-Build Pilot -2</a:t>
            </a:r>
            <a:endParaRPr lang="sl-SI" dirty="0"/>
          </a:p>
        </p:txBody>
      </p:sp>
      <p:pic>
        <p:nvPicPr>
          <p:cNvPr id="4" name="Picture 2">
            <a:extLst>
              <a:ext uri="{FF2B5EF4-FFF2-40B4-BE49-F238E27FC236}">
                <a16:creationId xmlns:a16="http://schemas.microsoft.com/office/drawing/2014/main" id="{AE6415CA-1E91-3BA6-E577-23F4F45460A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46726" y="6341941"/>
            <a:ext cx="1645274" cy="344724"/>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6" descr="Immagine che contiene Elementi grafici, Carattere, grafica, logo&#10;&#10;Descrizione generata automaticamente">
            <a:extLst>
              <a:ext uri="{FF2B5EF4-FFF2-40B4-BE49-F238E27FC236}">
                <a16:creationId xmlns:a16="http://schemas.microsoft.com/office/drawing/2014/main" id="{78D06292-73BC-6069-8D48-49CB2C4C2ECF}"/>
              </a:ext>
            </a:extLst>
          </p:cNvPr>
          <p:cNvPicPr>
            <a:picLocks noChangeAspect="1"/>
          </p:cNvPicPr>
          <p:nvPr/>
        </p:nvPicPr>
        <p:blipFill>
          <a:blip r:embed="rId8"/>
          <a:stretch>
            <a:fillRect/>
          </a:stretch>
        </p:blipFill>
        <p:spPr>
          <a:xfrm>
            <a:off x="10301033" y="411415"/>
            <a:ext cx="1451858" cy="950967"/>
          </a:xfrm>
          <a:prstGeom prst="rect">
            <a:avLst/>
          </a:prstGeom>
        </p:spPr>
      </p:pic>
    </p:spTree>
    <p:extLst>
      <p:ext uri="{BB962C8B-B14F-4D97-AF65-F5344CB8AC3E}">
        <p14:creationId xmlns:p14="http://schemas.microsoft.com/office/powerpoint/2010/main" val="3558825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DFC63-926C-E5E7-8CF6-D507419C248D}"/>
            </a:ext>
          </a:extLst>
        </p:cNvPr>
        <p:cNvGrpSpPr/>
        <p:nvPr/>
      </p:nvGrpSpPr>
      <p:grpSpPr>
        <a:xfrm>
          <a:off x="0" y="0"/>
          <a:ext cx="0" cy="0"/>
          <a:chOff x="0" y="0"/>
          <a:chExt cx="0" cy="0"/>
        </a:xfrm>
      </p:grpSpPr>
      <p:sp>
        <p:nvSpPr>
          <p:cNvPr id="3" name="Naslov 2">
            <a:extLst>
              <a:ext uri="{FF2B5EF4-FFF2-40B4-BE49-F238E27FC236}">
                <a16:creationId xmlns:a16="http://schemas.microsoft.com/office/drawing/2014/main" id="{CE347F64-45EA-4AD3-1EC3-2F3D41704C01}"/>
              </a:ext>
            </a:extLst>
          </p:cNvPr>
          <p:cNvSpPr>
            <a:spLocks noGrp="1"/>
          </p:cNvSpPr>
          <p:nvPr>
            <p:ph type="title"/>
          </p:nvPr>
        </p:nvSpPr>
        <p:spPr>
          <a:xfrm>
            <a:off x="359923" y="343697"/>
            <a:ext cx="10515600" cy="473104"/>
          </a:xfrm>
        </p:spPr>
        <p:txBody>
          <a:bodyPr/>
          <a:lstStyle/>
          <a:p>
            <a:r>
              <a:rPr lang="sl-SI" sz="3600" kern="1200" dirty="0">
                <a:solidFill>
                  <a:srgbClr val="92D050"/>
                </a:solidFill>
                <a:latin typeface="Source Sans Pro SemiBold" panose="020B0603030403020204" pitchFamily="34" charset="0"/>
                <a:ea typeface="Source Sans Pro SemiBold" panose="020B0603030403020204" pitchFamily="34" charset="0"/>
              </a:rPr>
              <a:t>Get the Bauhaus Award!</a:t>
            </a:r>
            <a:endParaRPr lang="sl-SI" dirty="0"/>
          </a:p>
        </p:txBody>
      </p:sp>
      <p:pic>
        <p:nvPicPr>
          <p:cNvPr id="4" name="Picture 2">
            <a:extLst>
              <a:ext uri="{FF2B5EF4-FFF2-40B4-BE49-F238E27FC236}">
                <a16:creationId xmlns:a16="http://schemas.microsoft.com/office/drawing/2014/main" id="{6DABBDE4-C5D1-8013-6EF6-9687E77F5B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726" y="6341941"/>
            <a:ext cx="1645274" cy="344724"/>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6" descr="Immagine che contiene Elementi grafici, Carattere, grafica, logo&#10;&#10;Descrizione generata automaticamente">
            <a:extLst>
              <a:ext uri="{FF2B5EF4-FFF2-40B4-BE49-F238E27FC236}">
                <a16:creationId xmlns:a16="http://schemas.microsoft.com/office/drawing/2014/main" id="{C6710B04-B159-76C1-FF1A-A05B289F641E}"/>
              </a:ext>
            </a:extLst>
          </p:cNvPr>
          <p:cNvPicPr>
            <a:picLocks noChangeAspect="1"/>
          </p:cNvPicPr>
          <p:nvPr/>
        </p:nvPicPr>
        <p:blipFill>
          <a:blip r:embed="rId3"/>
          <a:stretch>
            <a:fillRect/>
          </a:stretch>
        </p:blipFill>
        <p:spPr>
          <a:xfrm>
            <a:off x="10556672" y="114775"/>
            <a:ext cx="1451858" cy="950967"/>
          </a:xfrm>
          <a:prstGeom prst="rect">
            <a:avLst/>
          </a:prstGeom>
        </p:spPr>
      </p:pic>
      <p:pic>
        <p:nvPicPr>
          <p:cNvPr id="9" name="Slika 8">
            <a:extLst>
              <a:ext uri="{FF2B5EF4-FFF2-40B4-BE49-F238E27FC236}">
                <a16:creationId xmlns:a16="http://schemas.microsoft.com/office/drawing/2014/main" id="{84806183-7C12-40B2-7498-C4DA54206294}"/>
              </a:ext>
            </a:extLst>
          </p:cNvPr>
          <p:cNvPicPr>
            <a:picLocks noChangeAspect="1"/>
          </p:cNvPicPr>
          <p:nvPr/>
        </p:nvPicPr>
        <p:blipFill>
          <a:blip r:embed="rId4"/>
          <a:stretch>
            <a:fillRect/>
          </a:stretch>
        </p:blipFill>
        <p:spPr>
          <a:xfrm>
            <a:off x="457200" y="749966"/>
            <a:ext cx="11277600" cy="5658810"/>
          </a:xfrm>
          <a:prstGeom prst="rect">
            <a:avLst/>
          </a:prstGeom>
        </p:spPr>
      </p:pic>
      <p:sp>
        <p:nvSpPr>
          <p:cNvPr id="16" name="PoljeZBesedilom 15">
            <a:extLst>
              <a:ext uri="{FF2B5EF4-FFF2-40B4-BE49-F238E27FC236}">
                <a16:creationId xmlns:a16="http://schemas.microsoft.com/office/drawing/2014/main" id="{116D74F8-F559-E224-DE00-FD79D4CED2DB}"/>
              </a:ext>
            </a:extLst>
          </p:cNvPr>
          <p:cNvSpPr txBox="1"/>
          <p:nvPr/>
        </p:nvSpPr>
        <p:spPr>
          <a:xfrm>
            <a:off x="457200" y="6414453"/>
            <a:ext cx="6094378" cy="369332"/>
          </a:xfrm>
          <a:prstGeom prst="rect">
            <a:avLst/>
          </a:prstGeom>
          <a:noFill/>
        </p:spPr>
        <p:txBody>
          <a:bodyPr wrap="square">
            <a:spAutoFit/>
          </a:bodyPr>
          <a:lstStyle/>
          <a:p>
            <a:r>
              <a:rPr lang="en-GB" dirty="0"/>
              <a:t>https://prizes.new-european-bauhaus.europa.eu/</a:t>
            </a:r>
          </a:p>
        </p:txBody>
      </p:sp>
    </p:spTree>
    <p:extLst>
      <p:ext uri="{BB962C8B-B14F-4D97-AF65-F5344CB8AC3E}">
        <p14:creationId xmlns:p14="http://schemas.microsoft.com/office/powerpoint/2010/main" val="2089308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81D5C-6C9F-3BFB-0D91-B79DBDFCCEA3}"/>
            </a:ext>
          </a:extLst>
        </p:cNvPr>
        <p:cNvGrpSpPr/>
        <p:nvPr/>
      </p:nvGrpSpPr>
      <p:grpSpPr>
        <a:xfrm>
          <a:off x="0" y="0"/>
          <a:ext cx="0" cy="0"/>
          <a:chOff x="0" y="0"/>
          <a:chExt cx="0" cy="0"/>
        </a:xfrm>
      </p:grpSpPr>
      <p:sp>
        <p:nvSpPr>
          <p:cNvPr id="3" name="Naslov 2">
            <a:extLst>
              <a:ext uri="{FF2B5EF4-FFF2-40B4-BE49-F238E27FC236}">
                <a16:creationId xmlns:a16="http://schemas.microsoft.com/office/drawing/2014/main" id="{FE344B15-68AD-278C-3EEB-96F2B1C5CDA6}"/>
              </a:ext>
            </a:extLst>
          </p:cNvPr>
          <p:cNvSpPr>
            <a:spLocks noGrp="1"/>
          </p:cNvSpPr>
          <p:nvPr>
            <p:ph type="title"/>
          </p:nvPr>
        </p:nvSpPr>
        <p:spPr>
          <a:xfrm>
            <a:off x="359923" y="343697"/>
            <a:ext cx="10515600" cy="473104"/>
          </a:xfrm>
        </p:spPr>
        <p:txBody>
          <a:bodyPr/>
          <a:lstStyle/>
          <a:p>
            <a:r>
              <a:rPr lang="sl-SI" sz="3600" kern="1200" dirty="0">
                <a:solidFill>
                  <a:srgbClr val="92D050"/>
                </a:solidFill>
                <a:latin typeface="Source Sans Pro SemiBold" panose="020B0603030403020204" pitchFamily="34" charset="0"/>
                <a:ea typeface="Source Sans Pro SemiBold" panose="020B0603030403020204" pitchFamily="34" charset="0"/>
              </a:rPr>
              <a:t>Get the Bauhaus Award!</a:t>
            </a:r>
            <a:endParaRPr lang="sl-SI" dirty="0"/>
          </a:p>
        </p:txBody>
      </p:sp>
      <p:pic>
        <p:nvPicPr>
          <p:cNvPr id="4" name="Picture 2">
            <a:extLst>
              <a:ext uri="{FF2B5EF4-FFF2-40B4-BE49-F238E27FC236}">
                <a16:creationId xmlns:a16="http://schemas.microsoft.com/office/drawing/2014/main" id="{F94E3236-2930-50B6-BD9B-7D52A9F3D3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726" y="6341941"/>
            <a:ext cx="1645274" cy="344724"/>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6" descr="Immagine che contiene Elementi grafici, Carattere, grafica, logo&#10;&#10;Descrizione generata automaticamente">
            <a:extLst>
              <a:ext uri="{FF2B5EF4-FFF2-40B4-BE49-F238E27FC236}">
                <a16:creationId xmlns:a16="http://schemas.microsoft.com/office/drawing/2014/main" id="{98CC88F1-CA34-87BB-7275-6D2B5E30D51A}"/>
              </a:ext>
            </a:extLst>
          </p:cNvPr>
          <p:cNvPicPr>
            <a:picLocks noChangeAspect="1"/>
          </p:cNvPicPr>
          <p:nvPr/>
        </p:nvPicPr>
        <p:blipFill>
          <a:blip r:embed="rId3"/>
          <a:stretch>
            <a:fillRect/>
          </a:stretch>
        </p:blipFill>
        <p:spPr>
          <a:xfrm>
            <a:off x="10556672" y="114775"/>
            <a:ext cx="1451858" cy="950967"/>
          </a:xfrm>
          <a:prstGeom prst="rect">
            <a:avLst/>
          </a:prstGeom>
        </p:spPr>
      </p:pic>
      <p:sp>
        <p:nvSpPr>
          <p:cNvPr id="16" name="PoljeZBesedilom 15">
            <a:extLst>
              <a:ext uri="{FF2B5EF4-FFF2-40B4-BE49-F238E27FC236}">
                <a16:creationId xmlns:a16="http://schemas.microsoft.com/office/drawing/2014/main" id="{7794EC4D-B140-B518-3858-EDA6FE4BDE2C}"/>
              </a:ext>
            </a:extLst>
          </p:cNvPr>
          <p:cNvSpPr txBox="1"/>
          <p:nvPr/>
        </p:nvSpPr>
        <p:spPr>
          <a:xfrm>
            <a:off x="457200" y="6457939"/>
            <a:ext cx="6094378" cy="369332"/>
          </a:xfrm>
          <a:prstGeom prst="rect">
            <a:avLst/>
          </a:prstGeom>
          <a:noFill/>
        </p:spPr>
        <p:txBody>
          <a:bodyPr wrap="square">
            <a:spAutoFit/>
          </a:bodyPr>
          <a:lstStyle/>
          <a:p>
            <a:r>
              <a:rPr lang="en-GB" dirty="0"/>
              <a:t>https://prizes.new-european-bauhaus.europa.eu/</a:t>
            </a:r>
          </a:p>
        </p:txBody>
      </p:sp>
      <p:pic>
        <p:nvPicPr>
          <p:cNvPr id="6" name="Slika 5">
            <a:extLst>
              <a:ext uri="{FF2B5EF4-FFF2-40B4-BE49-F238E27FC236}">
                <a16:creationId xmlns:a16="http://schemas.microsoft.com/office/drawing/2014/main" id="{58F829FF-2B14-C10C-62D2-88782FF4A680}"/>
              </a:ext>
            </a:extLst>
          </p:cNvPr>
          <p:cNvPicPr>
            <a:picLocks noChangeAspect="1"/>
          </p:cNvPicPr>
          <p:nvPr/>
        </p:nvPicPr>
        <p:blipFill>
          <a:blip r:embed="rId4"/>
          <a:stretch>
            <a:fillRect/>
          </a:stretch>
        </p:blipFill>
        <p:spPr>
          <a:xfrm>
            <a:off x="457200" y="843930"/>
            <a:ext cx="9465013" cy="5674009"/>
          </a:xfrm>
          <a:prstGeom prst="rect">
            <a:avLst/>
          </a:prstGeom>
        </p:spPr>
      </p:pic>
    </p:spTree>
    <p:extLst>
      <p:ext uri="{BB962C8B-B14F-4D97-AF65-F5344CB8AC3E}">
        <p14:creationId xmlns:p14="http://schemas.microsoft.com/office/powerpoint/2010/main" val="3312999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5">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29CF5A58-D4BD-B447-CFF5-9D2D6AA5C270}"/>
              </a:ext>
            </a:extLst>
          </p:cNvPr>
          <p:cNvSpPr>
            <a:spLocks noGrp="1"/>
          </p:cNvSpPr>
          <p:nvPr>
            <p:ph type="title"/>
          </p:nvPr>
        </p:nvSpPr>
        <p:spPr>
          <a:xfrm>
            <a:off x="7777317" y="659747"/>
            <a:ext cx="3808552" cy="5489009"/>
          </a:xfrm>
          <a:prstGeom prst="ellipse">
            <a:avLst/>
          </a:prstGeom>
        </p:spPr>
        <p:txBody>
          <a:bodyPr vert="horz" lIns="91440" tIns="45720" rIns="91440" bIns="45720" rtlCol="0" anchor="ctr">
            <a:normAutofit fontScale="90000"/>
          </a:bodyPr>
          <a:lstStyle/>
          <a:p>
            <a:pPr algn="r">
              <a:spcAft>
                <a:spcPts val="500"/>
              </a:spcAft>
              <a:buClr>
                <a:srgbClr val="034EA2"/>
              </a:buClr>
              <a:defRPr/>
            </a:pPr>
            <a:r>
              <a:rPr lang="en-US" sz="3600" kern="1200" dirty="0" err="1">
                <a:solidFill>
                  <a:srgbClr val="92D050"/>
                </a:solidFill>
                <a:latin typeface="Aptos" panose="020B0004020202020204" pitchFamily="34" charset="0"/>
                <a:ea typeface="Source Sans Pro SemiBold" panose="020B0603030403020204" pitchFamily="34" charset="0"/>
              </a:rPr>
              <a:t>Thank yo</a:t>
            </a:r>
            <a:r>
              <a:rPr lang="en-US" sz="3600" kern="1200" dirty="0">
                <a:solidFill>
                  <a:srgbClr val="92D050"/>
                </a:solidFill>
                <a:latin typeface="Source Sans Pro SemiBold" panose="020B0603030403020204" pitchFamily="34" charset="0"/>
                <a:ea typeface="Source Sans Pro SemiBold" panose="020B0603030403020204" pitchFamily="34" charset="0"/>
              </a:rPr>
              <a:t>u </a:t>
            </a:r>
            <a:br>
              <a:rPr lang="sl-SI" sz="3600" kern="1200" dirty="0">
                <a:solidFill>
                  <a:srgbClr val="92D050"/>
                </a:solidFill>
                <a:latin typeface="Source Sans Pro SemiBold" panose="020B0603030403020204" pitchFamily="34" charset="0"/>
                <a:ea typeface="Source Sans Pro SemiBold" panose="020B0603030403020204" pitchFamily="34" charset="0"/>
              </a:rPr>
            </a:br>
            <a:r>
              <a:rPr lang="en-US" sz="3600" kern="1200" dirty="0">
                <a:solidFill>
                  <a:srgbClr val="92D050"/>
                </a:solidFill>
                <a:latin typeface="Source Sans Pro SemiBold" panose="020B0603030403020204" pitchFamily="34" charset="0"/>
                <a:ea typeface="Source Sans Pro SemiBold" panose="020B0603030403020204" pitchFamily="34" charset="0"/>
              </a:rPr>
              <a:t>for your </a:t>
            </a:r>
            <a:r>
              <a:rPr lang="en-US" sz="3600" kern="1200" dirty="0" err="1">
                <a:solidFill>
                  <a:srgbClr val="92D050"/>
                </a:solidFill>
                <a:latin typeface="Source Sans Pro SemiBold" panose="020B0603030403020204" pitchFamily="34" charset="0"/>
                <a:ea typeface="Source Sans Pro SemiBold" panose="020B0603030403020204" pitchFamily="34" charset="0"/>
              </a:rPr>
              <a:t>attention</a:t>
            </a:r>
            <a:r>
              <a:rPr lang="sl-SI" sz="3100" kern="1200" dirty="0">
                <a:solidFill>
                  <a:schemeClr val="tx1"/>
                </a:solidFill>
                <a:latin typeface="Source Sans Pro SemiBold" panose="020B0603030403020204" pitchFamily="34" charset="0"/>
                <a:ea typeface="Source Sans Pro SemiBold" panose="020B0603030403020204" pitchFamily="34" charset="0"/>
              </a:rPr>
              <a:t>! </a:t>
            </a:r>
            <a:br>
              <a:rPr lang="sl-SI" sz="3100" dirty="0">
                <a:latin typeface="Source Sans Pro SemiBold" panose="020B0603030403020204" pitchFamily="34" charset="0"/>
                <a:ea typeface="Source Sans Pro SemiBold" panose="020B0603030403020204" pitchFamily="34" charset="0"/>
              </a:rPr>
            </a:br>
            <a:br>
              <a:rPr lang="en-US" sz="1300" kern="1200" dirty="0">
                <a:solidFill>
                  <a:schemeClr val="tx1"/>
                </a:solidFill>
                <a:latin typeface="Source Sans Pro SemiBold" panose="020B0603030403020204" pitchFamily="34" charset="0"/>
                <a:ea typeface="Source Sans Pro SemiBold" panose="020B0603030403020204" pitchFamily="34" charset="0"/>
              </a:rPr>
            </a:br>
            <a:br>
              <a:rPr lang="en-US" sz="1300" kern="1200" dirty="0">
                <a:solidFill>
                  <a:schemeClr val="tx1"/>
                </a:solidFill>
                <a:latin typeface="Source Sans Pro SemiBold" panose="020B0603030403020204" pitchFamily="34" charset="0"/>
                <a:ea typeface="Source Sans Pro SemiBold" panose="020B0603030403020204" pitchFamily="34" charset="0"/>
              </a:rPr>
            </a:br>
            <a:r>
              <a:rPr lang="en-US" sz="1200" b="1" kern="1200" dirty="0" err="1">
                <a:solidFill>
                  <a:schemeClr val="tx1"/>
                </a:solidFill>
                <a:latin typeface="Source Sans Pro SemiBold" panose="020B0603030403020204" pitchFamily="34" charset="0"/>
                <a:ea typeface="Source Sans Pro SemiBold" panose="020B0603030403020204" pitchFamily="34" charset="0"/>
              </a:rPr>
              <a:t>Contact us</a:t>
            </a:r>
            <a:r>
              <a:rPr lang="sl-SI" sz="1200" b="1" kern="1200" dirty="0">
                <a:solidFill>
                  <a:schemeClr val="tx1"/>
                </a:solidFill>
                <a:latin typeface="Source Sans Pro SemiBold" panose="020B0603030403020204" pitchFamily="34" charset="0"/>
                <a:ea typeface="Source Sans Pro SemiBold" panose="020B0603030403020204" pitchFamily="34" charset="0"/>
              </a:rPr>
              <a:t>!</a:t>
            </a:r>
            <a:br>
              <a:rPr lang="en-US" sz="1200" b="1" kern="1200" dirty="0">
                <a:solidFill>
                  <a:schemeClr val="tx1"/>
                </a:solidFill>
                <a:latin typeface="Source Sans Pro SemiBold" panose="020B0603030403020204" pitchFamily="34" charset="0"/>
                <a:ea typeface="Source Sans Pro SemiBold" panose="020B0603030403020204" pitchFamily="34" charset="0"/>
              </a:rPr>
            </a:br>
            <a:br>
              <a:rPr lang="en-US" sz="1200" b="1" kern="1200" dirty="0">
                <a:solidFill>
                  <a:schemeClr val="tx1"/>
                </a:solidFill>
                <a:latin typeface="Source Sans Pro SemiBold" panose="020B0603030403020204" pitchFamily="34" charset="0"/>
                <a:ea typeface="Source Sans Pro SemiBold" panose="020B0603030403020204" pitchFamily="34" charset="0"/>
              </a:rPr>
            </a:br>
            <a:r>
              <a:rPr lang="en-US" sz="1200" b="1" kern="1200" dirty="0">
                <a:solidFill>
                  <a:schemeClr val="tx1"/>
                </a:solidFill>
                <a:latin typeface="Source Sans Pro SemiBold" panose="020B0603030403020204" pitchFamily="34" charset="0"/>
                <a:ea typeface="Source Sans Pro SemiBold" panose="020B0603030403020204" pitchFamily="34" charset="0"/>
              </a:rPr>
              <a:t>for </a:t>
            </a:r>
            <a:r>
              <a:rPr lang="en-US" sz="1200" b="1" kern="1200" dirty="0" err="1">
                <a:solidFill>
                  <a:schemeClr val="tx1"/>
                </a:solidFill>
                <a:latin typeface="Source Sans Pro SemiBold" panose="020B0603030403020204" pitchFamily="34" charset="0"/>
                <a:ea typeface="Source Sans Pro SemiBold" panose="020B0603030403020204" pitchFamily="34" charset="0"/>
              </a:rPr>
              <a:t>more information please </a:t>
            </a:r>
            <a:r>
              <a:rPr lang="en-US" sz="1200" b="1" kern="1200" dirty="0">
                <a:solidFill>
                  <a:schemeClr val="tx1"/>
                </a:solidFill>
                <a:latin typeface="Source Sans Pro SemiBold" panose="020B0603030403020204" pitchFamily="34" charset="0"/>
                <a:ea typeface="Source Sans Pro SemiBold" panose="020B0603030403020204" pitchFamily="34" charset="0"/>
              </a:rPr>
              <a:t>visit </a:t>
            </a:r>
            <a:br>
              <a:rPr lang="sl-SI" sz="1200" b="1" kern="1200" dirty="0">
                <a:solidFill>
                  <a:schemeClr val="tx1"/>
                </a:solidFill>
                <a:latin typeface="Source Sans Pro SemiBold" panose="020B0603030403020204" pitchFamily="34" charset="0"/>
                <a:ea typeface="Source Sans Pro SemiBold" panose="020B0603030403020204" pitchFamily="34" charset="0"/>
              </a:rPr>
            </a:br>
            <a:r>
              <a:rPr lang="sl-SI" sz="1200" b="1" kern="1200" dirty="0">
                <a:solidFill>
                  <a:schemeClr val="tx1"/>
                </a:solidFill>
                <a:latin typeface="Source Sans Pro SemiBold" panose="020B0603030403020204" pitchFamily="34" charset="0"/>
                <a:ea typeface="Source Sans Pro SemiBold" panose="020B0603030403020204" pitchFamily="34" charset="0"/>
              </a:rPr>
              <a:t>            </a:t>
            </a:r>
            <a:br>
              <a:rPr lang="sl-SI" sz="1200" b="1" kern="1200" dirty="0">
                <a:solidFill>
                  <a:schemeClr val="tx1"/>
                </a:solidFill>
                <a:latin typeface="Source Sans Pro SemiBold" panose="020B0603030403020204" pitchFamily="34" charset="0"/>
                <a:ea typeface="Source Sans Pro SemiBold" panose="020B0603030403020204" pitchFamily="34" charset="0"/>
              </a:rPr>
            </a:br>
            <a:r>
              <a:rPr lang="en-US" sz="1200" b="1" kern="1200" dirty="0">
                <a:solidFill>
                  <a:srgbClr val="92D050"/>
                </a:solidFill>
                <a:latin typeface="Source Sans Pro SemiBold" panose="020B0603030403020204" pitchFamily="34" charset="0"/>
                <a:ea typeface="Source Sans Pro SemiBold" panose="020B0603030403020204" pitchFamily="34" charset="0"/>
              </a:rPr>
              <a:t>                  www.greetCE.eu </a:t>
            </a:r>
            <a:br>
              <a:rPr lang="en-US" sz="1200" b="1" kern="1200" dirty="0">
                <a:solidFill>
                  <a:schemeClr val="tx1"/>
                </a:solidFill>
                <a:latin typeface="Source Sans Pro SemiBold" panose="020B0603030403020204" pitchFamily="34" charset="0"/>
                <a:ea typeface="Source Sans Pro SemiBold" panose="020B0603030403020204" pitchFamily="34" charset="0"/>
              </a:rPr>
            </a:br>
            <a:br>
              <a:rPr lang="en-US" sz="1200" b="1" kern="1200" dirty="0">
                <a:solidFill>
                  <a:schemeClr val="tx1"/>
                </a:solidFill>
                <a:latin typeface="Source Sans Pro SemiBold" panose="020B0603030403020204" pitchFamily="34" charset="0"/>
                <a:ea typeface="Source Sans Pro SemiBold" panose="020B0603030403020204" pitchFamily="34" charset="0"/>
              </a:rPr>
            </a:br>
            <a:r>
              <a:rPr lang="en-US" altLang="sl-SI" sz="1200" b="1" kern="1200" dirty="0" err="1">
                <a:solidFill>
                  <a:schemeClr val="tx1"/>
                </a:solidFill>
                <a:latin typeface="Source Sans Pro SemiBold" panose="020B0603030403020204" pitchFamily="34" charset="0"/>
                <a:ea typeface="Source Sans Pro SemiBold" panose="020B0603030403020204" pitchFamily="34" charset="0"/>
              </a:rPr>
              <a:t>follow us on </a:t>
            </a:r>
            <a:r>
              <a:rPr lang="en-US" altLang="sl-SI" sz="1200" b="1" kern="1200" dirty="0">
                <a:solidFill>
                  <a:schemeClr val="tx1"/>
                </a:solidFill>
                <a:latin typeface="Source Sans Pro SemiBold" panose="020B0603030403020204" pitchFamily="34" charset="0"/>
                <a:ea typeface="Source Sans Pro SemiBold" panose="020B0603030403020204" pitchFamily="34" charset="0"/>
              </a:rPr>
              <a:t>X </a:t>
            </a:r>
            <a:br>
              <a:rPr lang="sl-SI" altLang="sl-SI" sz="1200" b="1" kern="1200" dirty="0">
                <a:solidFill>
                  <a:schemeClr val="tx1"/>
                </a:solidFill>
                <a:latin typeface="Source Sans Pro SemiBold" panose="020B0603030403020204" pitchFamily="34" charset="0"/>
                <a:ea typeface="Source Sans Pro SemiBold" panose="020B0603030403020204" pitchFamily="34" charset="0"/>
              </a:rPr>
            </a:br>
            <a:r>
              <a:rPr lang="sl-SI" altLang="sl-SI" sz="1200" b="1" kern="1200" dirty="0">
                <a:solidFill>
                  <a:schemeClr val="tx1"/>
                </a:solidFill>
                <a:latin typeface="Source Sans Pro SemiBold" panose="020B0603030403020204" pitchFamily="34" charset="0"/>
                <a:ea typeface="Source Sans Pro SemiBold" panose="020B0603030403020204" pitchFamily="34" charset="0"/>
              </a:rPr>
              <a:t>          </a:t>
            </a:r>
            <a:br>
              <a:rPr lang="sl-SI" altLang="sl-SI" sz="1200" b="1" kern="1200" dirty="0">
                <a:solidFill>
                  <a:schemeClr val="tx1"/>
                </a:solidFill>
                <a:latin typeface="Source Sans Pro SemiBold" panose="020B0603030403020204" pitchFamily="34" charset="0"/>
                <a:ea typeface="Source Sans Pro SemiBold" panose="020B0603030403020204" pitchFamily="34" charset="0"/>
              </a:rPr>
            </a:br>
            <a:r>
              <a:rPr lang="sl-SI" altLang="sl-SI" sz="1200" b="1" kern="1200" dirty="0">
                <a:solidFill>
                  <a:srgbClr val="92D050"/>
                </a:solidFill>
                <a:latin typeface="Source Sans Pro SemiBold" panose="020B0603030403020204" pitchFamily="34" charset="0"/>
                <a:ea typeface="Source Sans Pro SemiBold" panose="020B0603030403020204" pitchFamily="34" charset="0"/>
              </a:rPr>
              <a:t>                                 X.com/GREET CE</a:t>
            </a:r>
            <a:br>
              <a:rPr lang="sl-SI" altLang="sl-SI" sz="1200" b="1" kern="1200" dirty="0">
                <a:solidFill>
                  <a:schemeClr val="tx1"/>
                </a:solidFill>
                <a:latin typeface="Source Sans Pro SemiBold" panose="020B0603030403020204" pitchFamily="34" charset="0"/>
                <a:ea typeface="Source Sans Pro SemiBold" panose="020B0603030403020204" pitchFamily="34" charset="0"/>
              </a:rPr>
            </a:br>
            <a:br>
              <a:rPr lang="en-US" altLang="sl-SI" sz="1200" b="1" kern="1200" dirty="0">
                <a:solidFill>
                  <a:schemeClr val="tx1"/>
                </a:solidFill>
                <a:latin typeface="Source Sans Pro SemiBold" panose="020B0603030403020204" pitchFamily="34" charset="0"/>
                <a:ea typeface="Source Sans Pro SemiBold" panose="020B0603030403020204" pitchFamily="34" charset="0"/>
              </a:rPr>
            </a:br>
            <a:r>
              <a:rPr lang="en-US" altLang="sl-SI" sz="1200" b="1" kern="1200" dirty="0" err="1">
                <a:solidFill>
                  <a:schemeClr val="tx1"/>
                </a:solidFill>
                <a:latin typeface="Source Sans Pro SemiBold" panose="020B0603030403020204" pitchFamily="34" charset="0"/>
                <a:ea typeface="Source Sans Pro SemiBold" panose="020B0603030403020204" pitchFamily="34" charset="0"/>
              </a:rPr>
              <a:t>           Linkedin</a:t>
            </a:r>
            <a:br>
              <a:rPr lang="sl-SI" altLang="sl-SI" sz="1200" b="1" dirty="0">
                <a:latin typeface="Source Sans Pro SemiBold" panose="020B0603030403020204" pitchFamily="34" charset="0"/>
                <a:ea typeface="Source Sans Pro SemiBold" panose="020B0603030403020204" pitchFamily="34" charset="0"/>
              </a:rPr>
            </a:br>
            <a:r>
              <a:rPr lang="sl-SI" sz="1200" b="1" dirty="0">
                <a:solidFill>
                  <a:srgbClr val="92D050"/>
                </a:solidFill>
                <a:latin typeface="Source Sans Pro SemiBold" panose="020B0603030403020204" pitchFamily="34" charset="0"/>
                <a:ea typeface="Source Sans Pro SemiBold" panose="020B0603030403020204" pitchFamily="34" charset="0"/>
                <a:hlinkClick r:id="rId3">
                  <a:extLst>
                    <a:ext uri="{A12FA001-AC4F-418D-AE19-62706E023703}">
                      <ahyp:hlinkClr xmlns:ahyp="http://schemas.microsoft.com/office/drawing/2018/hyperlinkcolor" val="tx"/>
                    </a:ext>
                  </a:extLst>
                </a:hlinkClick>
              </a:rPr>
              <a:t> https://www.linkedin.com/company/greet-ce-green-transition-in-central-europe/posts/?feedView=all</a:t>
            </a:r>
            <a:br>
              <a:rPr lang="sl-SI" sz="1200" b="1" dirty="0">
                <a:solidFill>
                  <a:srgbClr val="92D050"/>
                </a:solidFill>
                <a:latin typeface="Source Sans Pro SemiBold" panose="020B0603030403020204" pitchFamily="34" charset="0"/>
                <a:ea typeface="Source Sans Pro SemiBold" panose="020B0603030403020204" pitchFamily="34" charset="0"/>
              </a:rPr>
            </a:br>
            <a:br>
              <a:rPr lang="en-US" altLang="sl-SI" sz="1200" b="1" dirty="0">
                <a:solidFill>
                  <a:srgbClr val="92D050"/>
                </a:solidFill>
                <a:latin typeface="Source Sans Pro SemiBold" panose="020B0603030403020204" pitchFamily="34" charset="0"/>
                <a:ea typeface="Source Sans Pro SemiBold" panose="020B0603030403020204" pitchFamily="34" charset="0"/>
              </a:rPr>
            </a:br>
            <a:r>
              <a:rPr lang="en-US" altLang="sl-SI" sz="1200" b="1" kern="1200" dirty="0">
                <a:solidFill>
                  <a:schemeClr val="tx1"/>
                </a:solidFill>
                <a:latin typeface="Source Sans Pro SemiBold" panose="020B0603030403020204" pitchFamily="34" charset="0"/>
                <a:ea typeface="Source Sans Pro SemiBold" panose="020B0603030403020204" pitchFamily="34" charset="0"/>
              </a:rPr>
              <a:t>     	</a:t>
            </a:r>
            <a:br>
              <a:rPr lang="en-US" altLang="sl-SI" sz="1200" kern="1200" dirty="0">
                <a:solidFill>
                  <a:schemeClr val="tx1"/>
                </a:solidFill>
                <a:latin typeface="Source Sans Pro SemiBold" panose="020B0603030403020204" pitchFamily="34" charset="0"/>
                <a:ea typeface="Source Sans Pro SemiBold" panose="020B0603030403020204" pitchFamily="34" charset="0"/>
              </a:rPr>
            </a:br>
            <a:r>
              <a:rPr lang="en-US" altLang="sl-SI" sz="1200" b="1" kern="1200" dirty="0" err="1">
                <a:solidFill>
                  <a:schemeClr val="tx1"/>
                </a:solidFill>
                <a:latin typeface="Source Sans Pro SemiBold" panose="020B0603030403020204" pitchFamily="34" charset="0"/>
                <a:ea typeface="Source Sans Pro SemiBold" panose="020B0603030403020204" pitchFamily="34" charset="0"/>
              </a:rPr>
              <a:t>Contact</a:t>
            </a:r>
            <a:r>
              <a:rPr lang="en-US" altLang="sl-SI" sz="1200" b="1" kern="1200" dirty="0">
                <a:solidFill>
                  <a:schemeClr val="tx1"/>
                </a:solidFill>
                <a:latin typeface="Source Sans Pro SemiBold" panose="020B0603030403020204" pitchFamily="34" charset="0"/>
                <a:ea typeface="Source Sans Pro SemiBold" panose="020B0603030403020204" pitchFamily="34" charset="0"/>
              </a:rPr>
              <a:t>: </a:t>
            </a:r>
            <a:br>
              <a:rPr lang="sl-SI" altLang="sl-SI" sz="1200" b="1" kern="1200" dirty="0">
                <a:solidFill>
                  <a:schemeClr val="tx1"/>
                </a:solidFill>
                <a:latin typeface="Source Sans Pro SemiBold" panose="020B0603030403020204" pitchFamily="34" charset="0"/>
                <a:ea typeface="Source Sans Pro SemiBold" panose="020B0603030403020204" pitchFamily="34" charset="0"/>
              </a:rPr>
            </a:br>
            <a:r>
              <a:rPr lang="en-US" altLang="sl-SI" sz="1200" b="1" kern="1200" dirty="0">
                <a:solidFill>
                  <a:srgbClr val="92D050"/>
                </a:solidFill>
                <a:latin typeface="Source Sans Pro SemiBold" panose="020B0603030403020204" pitchFamily="34" charset="0"/>
                <a:ea typeface="Source Sans Pro SemiBold" panose="020B0603030403020204" pitchFamily="34" charset="0"/>
              </a:rPr>
              <a:t> Alenka Bea Logar Pučnik</a:t>
            </a:r>
            <a:br>
              <a:rPr lang="en-US" altLang="sl-SI" sz="1200" b="1" kern="1200" dirty="0">
                <a:solidFill>
                  <a:srgbClr val="92D050"/>
                </a:solidFill>
                <a:latin typeface="Source Sans Pro SemiBold" panose="020B0603030403020204" pitchFamily="34" charset="0"/>
                <a:ea typeface="Source Sans Pro SemiBold" panose="020B0603030403020204" pitchFamily="34" charset="0"/>
              </a:rPr>
            </a:br>
            <a:r>
              <a:rPr lang="en-US" altLang="sl-SI" sz="1200" b="1" kern="1200" dirty="0">
                <a:solidFill>
                  <a:srgbClr val="92D050"/>
                </a:solidFill>
                <a:latin typeface="Source Sans Pro SemiBold" panose="020B0603030403020204" pitchFamily="34" charset="0"/>
                <a:ea typeface="Source Sans Pro SemiBold" panose="020B0603030403020204" pitchFamily="34" charset="0"/>
              </a:rPr>
              <a:t>  e: alenka.pucnik@gzs.si</a:t>
            </a:r>
            <a:br>
              <a:rPr lang="en-US" altLang="sl-SI" sz="1200" b="1" kern="1200" dirty="0">
                <a:solidFill>
                  <a:srgbClr val="92D050"/>
                </a:solidFill>
                <a:latin typeface="Source Sans Pro SemiBold" panose="020B0603030403020204" pitchFamily="34" charset="0"/>
                <a:ea typeface="Source Sans Pro SemiBold" panose="020B0603030403020204" pitchFamily="34" charset="0"/>
              </a:rPr>
            </a:br>
            <a:r>
              <a:rPr lang="en-US" altLang="sl-SI" sz="1200" b="1" kern="1200" dirty="0">
                <a:solidFill>
                  <a:srgbClr val="92D050"/>
                </a:solidFill>
                <a:latin typeface="Source Sans Pro SemiBold" panose="020B0603030403020204" pitchFamily="34" charset="0"/>
                <a:ea typeface="Source Sans Pro SemiBold" panose="020B0603030403020204" pitchFamily="34" charset="0"/>
              </a:rPr>
              <a:t>                  t: +386 31331467</a:t>
            </a:r>
            <a:br>
              <a:rPr lang="en-US" altLang="sl-SI" sz="1200" b="1" kern="1200" dirty="0">
                <a:solidFill>
                  <a:schemeClr val="tx1"/>
                </a:solidFill>
                <a:latin typeface="Source Sans Pro SemiBold" panose="020B0603030403020204" pitchFamily="34" charset="0"/>
                <a:ea typeface="Source Sans Pro SemiBold" panose="020B0603030403020204" pitchFamily="34" charset="0"/>
              </a:rPr>
            </a:br>
            <a:r>
              <a:rPr lang="en-US" altLang="sl-SI" sz="1200" kern="1200" dirty="0">
                <a:solidFill>
                  <a:schemeClr val="tx1"/>
                </a:solidFill>
                <a:latin typeface="Source Sans Pro SemiBold" panose="020B0603030403020204" pitchFamily="34" charset="0"/>
                <a:ea typeface="Source Sans Pro SemiBold" panose="020B0603030403020204" pitchFamily="34" charset="0"/>
              </a:rPr>
              <a:t> 		</a:t>
            </a:r>
            <a:br>
              <a:rPr lang="en-US" altLang="sl-SI" sz="1200" kern="1200" dirty="0">
                <a:solidFill>
                  <a:schemeClr val="tx1"/>
                </a:solidFill>
                <a:latin typeface="Source Sans Pro SemiBold" panose="020B0603030403020204" pitchFamily="34" charset="0"/>
                <a:ea typeface="Source Sans Pro SemiBold" panose="020B0603030403020204" pitchFamily="34" charset="0"/>
              </a:rPr>
            </a:br>
            <a:endParaRPr lang="en-US" sz="1200" kern="1200" dirty="0">
              <a:solidFill>
                <a:schemeClr val="tx1"/>
              </a:solidFill>
              <a:latin typeface="Source Sans Pro SemiBold" panose="020B0603030403020204" pitchFamily="34" charset="0"/>
              <a:ea typeface="Source Sans Pro SemiBold" panose="020B0603030403020204" pitchFamily="34" charset="0"/>
            </a:endParaRPr>
          </a:p>
        </p:txBody>
      </p:sp>
      <p:pic>
        <p:nvPicPr>
          <p:cNvPr id="7" name="Immagine 6" descr="Immagine che contiene Elementi grafici, Carattere, grafica, logo&#10;&#10;Descrizione generata automaticamente">
            <a:extLst>
              <a:ext uri="{FF2B5EF4-FFF2-40B4-BE49-F238E27FC236}">
                <a16:creationId xmlns:a16="http://schemas.microsoft.com/office/drawing/2014/main" id="{B26B3F39-79F5-6BA5-60B5-DC38F48FED82}"/>
              </a:ext>
            </a:extLst>
          </p:cNvPr>
          <p:cNvPicPr>
            <a:picLocks noChangeAspect="1"/>
          </p:cNvPicPr>
          <p:nvPr/>
        </p:nvPicPr>
        <p:blipFill>
          <a:blip r:embed="rId4"/>
          <a:stretch>
            <a:fillRect/>
          </a:stretch>
        </p:blipFill>
        <p:spPr>
          <a:xfrm>
            <a:off x="643467" y="1023241"/>
            <a:ext cx="7345825" cy="4811514"/>
          </a:xfrm>
          <a:prstGeom prst="rect">
            <a:avLst/>
          </a:prstGeom>
        </p:spPr>
      </p:pic>
      <p:pic>
        <p:nvPicPr>
          <p:cNvPr id="3" name="Immagine 5" descr="Immagine che contiene schermata, Rettangolo, Blu intenso, blu&#10;&#10;Descrizione generata automaticamente">
            <a:extLst>
              <a:ext uri="{FF2B5EF4-FFF2-40B4-BE49-F238E27FC236}">
                <a16:creationId xmlns:a16="http://schemas.microsoft.com/office/drawing/2014/main" id="{1C96DB2C-C4B8-DD70-BE7E-3F9DD13FE3EC}"/>
              </a:ext>
            </a:extLst>
          </p:cNvPr>
          <p:cNvPicPr>
            <a:picLocks noChangeAspect="1"/>
          </p:cNvPicPr>
          <p:nvPr/>
        </p:nvPicPr>
        <p:blipFill>
          <a:blip r:embed="rId5"/>
          <a:stretch>
            <a:fillRect/>
          </a:stretch>
        </p:blipFill>
        <p:spPr>
          <a:xfrm>
            <a:off x="2285949" y="6046680"/>
            <a:ext cx="4114851" cy="505770"/>
          </a:xfrm>
          <a:prstGeom prst="rect">
            <a:avLst/>
          </a:prstGeom>
        </p:spPr>
      </p:pic>
      <p:pic>
        <p:nvPicPr>
          <p:cNvPr id="5" name="Slika 4">
            <a:extLst>
              <a:ext uri="{FF2B5EF4-FFF2-40B4-BE49-F238E27FC236}">
                <a16:creationId xmlns:a16="http://schemas.microsoft.com/office/drawing/2014/main" id="{E15DFA8E-35A2-9DD8-581E-9F19376D191A}"/>
              </a:ext>
            </a:extLst>
          </p:cNvPr>
          <p:cNvPicPr>
            <a:picLocks noChangeAspect="1"/>
          </p:cNvPicPr>
          <p:nvPr/>
        </p:nvPicPr>
        <p:blipFill>
          <a:blip r:embed="rId6"/>
          <a:stretch>
            <a:fillRect/>
          </a:stretch>
        </p:blipFill>
        <p:spPr>
          <a:xfrm>
            <a:off x="9681593" y="5634100"/>
            <a:ext cx="1394699" cy="825159"/>
          </a:xfrm>
          <a:prstGeom prst="rect">
            <a:avLst/>
          </a:prstGeom>
        </p:spPr>
      </p:pic>
    </p:spTree>
    <p:extLst>
      <p:ext uri="{BB962C8B-B14F-4D97-AF65-F5344CB8AC3E}">
        <p14:creationId xmlns:p14="http://schemas.microsoft.com/office/powerpoint/2010/main" val="1771714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Elementi grafici, Carattere, grafica, logo&#10;&#10;Descrizione generata automaticamente">
            <a:extLst>
              <a:ext uri="{FF2B5EF4-FFF2-40B4-BE49-F238E27FC236}">
                <a16:creationId xmlns:a16="http://schemas.microsoft.com/office/drawing/2014/main" id="{B26B3F39-79F5-6BA5-60B5-DC38F48FED82}"/>
              </a:ext>
            </a:extLst>
          </p:cNvPr>
          <p:cNvPicPr>
            <a:picLocks noChangeAspect="1"/>
          </p:cNvPicPr>
          <p:nvPr/>
        </p:nvPicPr>
        <p:blipFill>
          <a:blip r:embed="rId3"/>
          <a:srcRect l="13770" t="9091" r="10965"/>
          <a:stretch/>
        </p:blipFill>
        <p:spPr>
          <a:xfrm>
            <a:off x="20" y="10"/>
            <a:ext cx="8668492" cy="6857990"/>
          </a:xfrm>
          <a:prstGeom prst="rect">
            <a:avLst/>
          </a:prstGeom>
        </p:spPr>
      </p:pic>
      <p:sp>
        <p:nvSpPr>
          <p:cNvPr id="25" name="Rectangle 2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ravokotnik 2">
            <a:extLst>
              <a:ext uri="{FF2B5EF4-FFF2-40B4-BE49-F238E27FC236}">
                <a16:creationId xmlns:a16="http://schemas.microsoft.com/office/drawing/2014/main" id="{1EAA9170-5F18-5AC3-C33C-3F5DB815834A}"/>
              </a:ext>
            </a:extLst>
          </p:cNvPr>
          <p:cNvSpPr/>
          <p:nvPr/>
        </p:nvSpPr>
        <p:spPr>
          <a:xfrm>
            <a:off x="7848600" y="506896"/>
            <a:ext cx="1235765" cy="46713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a:solidFill>
                <a:schemeClr val="bg1"/>
              </a:solidFill>
            </a:endParaRPr>
          </a:p>
        </p:txBody>
      </p:sp>
      <p:sp>
        <p:nvSpPr>
          <p:cNvPr id="5" name="Naslov 4">
            <a:extLst>
              <a:ext uri="{FF2B5EF4-FFF2-40B4-BE49-F238E27FC236}">
                <a16:creationId xmlns:a16="http://schemas.microsoft.com/office/drawing/2014/main" id="{C331C11F-8566-7ED6-586F-A261E649BE20}"/>
              </a:ext>
            </a:extLst>
          </p:cNvPr>
          <p:cNvSpPr>
            <a:spLocks noGrp="1"/>
          </p:cNvSpPr>
          <p:nvPr>
            <p:ph type="title"/>
          </p:nvPr>
        </p:nvSpPr>
        <p:spPr>
          <a:xfrm>
            <a:off x="838200" y="633100"/>
            <a:ext cx="10515600" cy="1325563"/>
          </a:xfrm>
        </p:spPr>
        <p:txBody>
          <a:bodyPr>
            <a:normAutofit/>
          </a:bodyPr>
          <a:lstStyle/>
          <a:p>
            <a:pPr algn="r"/>
            <a:r>
              <a:rPr lang="sl-SI" dirty="0">
                <a:solidFill>
                  <a:srgbClr val="002E00"/>
                </a:solidFill>
                <a:latin typeface="Source Sans Pro SemiBold" panose="020B0603030403020204" pitchFamily="34" charset="0"/>
                <a:ea typeface="Source Sans Pro SemiBold" panose="020B0603030403020204" pitchFamily="34" charset="0"/>
              </a:rPr>
              <a:t>Green Crossing in Central Europe</a:t>
            </a:r>
            <a:br>
              <a:rPr lang="sl-SI" dirty="0">
                <a:solidFill>
                  <a:srgbClr val="002E00"/>
                </a:solidFill>
                <a:latin typeface="Source Sans Pro SemiBold" panose="020B0603030403020204" pitchFamily="34" charset="0"/>
                <a:ea typeface="Source Sans Pro SemiBold" panose="020B0603030403020204" pitchFamily="34" charset="0"/>
              </a:rPr>
            </a:br>
            <a:r>
              <a:rPr lang="sl-SI" dirty="0">
                <a:solidFill>
                  <a:srgbClr val="7EAE63"/>
                </a:solidFill>
                <a:latin typeface="Source Sans Pro SemiBold" panose="020B0603030403020204" pitchFamily="34" charset="0"/>
                <a:ea typeface="Source Sans Pro SemiBold" panose="020B0603030403020204" pitchFamily="34" charset="0"/>
              </a:rPr>
              <a:t> </a:t>
            </a:r>
            <a:endParaRPr lang="sl-SI" dirty="0"/>
          </a:p>
        </p:txBody>
      </p:sp>
      <p:sp>
        <p:nvSpPr>
          <p:cNvPr id="8" name="Označba mesta vsebine 2">
            <a:extLst>
              <a:ext uri="{FF2B5EF4-FFF2-40B4-BE49-F238E27FC236}">
                <a16:creationId xmlns:a16="http://schemas.microsoft.com/office/drawing/2014/main" id="{2033A319-0A36-80B5-1A1B-89906EC302A7}"/>
              </a:ext>
            </a:extLst>
          </p:cNvPr>
          <p:cNvSpPr txBox="1">
            <a:spLocks/>
          </p:cNvSpPr>
          <p:nvPr/>
        </p:nvSpPr>
        <p:spPr>
          <a:xfrm>
            <a:off x="3323302" y="1809474"/>
            <a:ext cx="803541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1800"/>
              </a:lnSpc>
              <a:spcBef>
                <a:spcPts val="0"/>
              </a:spcBef>
              <a:buNone/>
            </a:pPr>
            <a:r>
              <a:rPr lang="sl-SI" sz="14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The Greet CE project focuses on the Green Transition in Central Europe and </a:t>
            </a:r>
            <a:r>
              <a:rPr lang="sl-SI" sz="1400" kern="1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is designed with the primary objective </a:t>
            </a:r>
            <a:r>
              <a:rPr lang="sl-SI" sz="1800" kern="1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of increasing the </a:t>
            </a:r>
            <a:r>
              <a:rPr lang="sl-SI" sz="18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innovation capacity </a:t>
            </a:r>
            <a:r>
              <a:rPr lang="sl-SI" sz="1800" kern="1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of SMEs in less developed regions in Central Europe </a:t>
            </a:r>
            <a:r>
              <a:rPr lang="sl-SI" sz="1400" kern="1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a:t>
            </a:r>
            <a:r>
              <a:rPr lang="sl-SI" sz="1400" kern="100" dirty="0">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Croatia, Hungary, Poland, Romania, Slovakia, Slovenia </a:t>
            </a:r>
            <a:r>
              <a:rPr lang="sl-SI" sz="1400" kern="1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and the outermost regions of Portugal</a:t>
            </a:r>
            <a:r>
              <a:rPr lang="sl-SI" sz="1400" noProof="1">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 Key objectives include </a:t>
            </a:r>
            <a:r>
              <a:rPr lang="sl-SI" sz="1400" kern="100" noProof="1">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facilitating the interaction of </a:t>
            </a:r>
            <a:r>
              <a:rPr lang="sl-SI" sz="1400" noProof="1">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regional innovation ecosystems </a:t>
            </a:r>
            <a:r>
              <a:rPr lang="sl-SI" sz="1400" kern="100" noProof="1">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in EU value chains, improving opportunities for interactive training and education, fostering innovation potential, facilitating SME participation in I3 calls and increasing investment in innovation; </a:t>
            </a:r>
          </a:p>
          <a:p>
            <a:pPr algn="just">
              <a:lnSpc>
                <a:spcPct val="100000"/>
              </a:lnSpc>
              <a:spcBef>
                <a:spcPts val="0"/>
              </a:spcBef>
              <a:spcAft>
                <a:spcPts val="500"/>
              </a:spcAft>
              <a:buClr>
                <a:srgbClr val="4D4D4D"/>
              </a:buClr>
              <a:defRPr/>
            </a:pPr>
            <a:r>
              <a:rPr lang="sl-SI" altLang="sl-SI" sz="1050" b="1" noProof="1">
                <a:solidFill>
                  <a:srgbClr val="368033"/>
                </a:solidFill>
                <a:latin typeface="Source Sans Pro" panose="020B0503030403020204" pitchFamily="34" charset="0"/>
              </a:rPr>
              <a:t>Increasing the capacity of regional innovation ecosystems</a:t>
            </a:r>
            <a:r>
              <a:rPr lang="sl-SI" altLang="sl-SI" sz="1050" noProof="1">
                <a:solidFill>
                  <a:schemeClr val="accent1">
                    <a:lumMod val="50000"/>
                  </a:schemeClr>
                </a:solidFill>
                <a:latin typeface="Source Sans Pro" panose="020B0503030403020204" pitchFamily="34" charset="0"/>
              </a:rPr>
              <a:t>, in particular SMEs in less developed Central European regions, to connect and interoperate in EU value chains and to participate in partnerships with other regions.</a:t>
            </a:r>
          </a:p>
          <a:p>
            <a:pPr marR="0" lvl="0" algn="just" defTabSz="914400" rtl="0" eaLnBrk="1" fontAlgn="auto" latinLnBrk="0" hangingPunct="1">
              <a:lnSpc>
                <a:spcPct val="100000"/>
              </a:lnSpc>
              <a:spcBef>
                <a:spcPts val="0"/>
              </a:spcBef>
              <a:spcAft>
                <a:spcPts val="500"/>
              </a:spcAft>
              <a:buClr>
                <a:srgbClr val="4D4D4D"/>
              </a:buClr>
              <a:buSzTx/>
              <a:tabLst/>
              <a:defRPr/>
            </a:pPr>
            <a:r>
              <a:rPr lang="sl-SI" altLang="sl-SI" sz="1050" b="1" noProof="1">
                <a:solidFill>
                  <a:srgbClr val="368033"/>
                </a:solidFill>
                <a:latin typeface="Source Sans Pro" panose="020B0503030403020204" pitchFamily="34" charset="0"/>
              </a:rPr>
              <a:t>Unlock innovation potential to facilitate further SME participation in calls for proposals under Strand I3 1 and Strand 2a</a:t>
            </a:r>
            <a:r>
              <a:rPr kumimoji="0" lang="sl-SI" altLang="sl-SI" sz="1050" b="0" i="0" u="none" strike="noStrike" kern="1200" cap="none" spc="0" normalizeH="0" baseline="0" noProof="1">
                <a:ln>
                  <a:noFill/>
                </a:ln>
                <a:solidFill>
                  <a:srgbClr val="4D4D4D"/>
                </a:solidFill>
                <a:effectLst/>
                <a:uLnTx/>
                <a:uFillTx/>
                <a:latin typeface="Source Sans Pro" panose="020B0503030403020204" pitchFamily="34" charset="0"/>
              </a:rPr>
              <a:t>. </a:t>
            </a:r>
            <a:r>
              <a:rPr kumimoji="0" lang="sl-SI" altLang="sl-SI" sz="1050" b="0" i="0" u="none" strike="noStrike" kern="1200" cap="none" spc="0" normalizeH="0" baseline="0" noProof="1">
                <a:ln>
                  <a:noFill/>
                </a:ln>
                <a:solidFill>
                  <a:schemeClr val="accent1">
                    <a:lumMod val="50000"/>
                  </a:schemeClr>
                </a:solidFill>
                <a:effectLst/>
                <a:uLnTx/>
                <a:uFillTx/>
                <a:latin typeface="Source Sans Pro" panose="020B0503030403020204" pitchFamily="34" charset="0"/>
              </a:rPr>
              <a:t>The project will also help to create other opportunities for ERDF, Interreg and crowdfunding.</a:t>
            </a:r>
          </a:p>
          <a:p>
            <a:pPr marR="0" lvl="0" algn="just" defTabSz="914400" rtl="0" eaLnBrk="1" fontAlgn="auto" latinLnBrk="0" hangingPunct="1">
              <a:lnSpc>
                <a:spcPct val="100000"/>
              </a:lnSpc>
              <a:spcBef>
                <a:spcPts val="0"/>
              </a:spcBef>
              <a:spcAft>
                <a:spcPts val="500"/>
              </a:spcAft>
              <a:buClr>
                <a:srgbClr val="4D4D4D"/>
              </a:buClr>
              <a:buSzTx/>
              <a:tabLst/>
              <a:defRPr/>
            </a:pPr>
            <a:r>
              <a:rPr lang="sl-SI" altLang="sl-SI" sz="1050" b="1" noProof="1">
                <a:solidFill>
                  <a:srgbClr val="368033"/>
                </a:solidFill>
                <a:latin typeface="Source Sans Pro" panose="020B0503030403020204" pitchFamily="34" charset="0"/>
              </a:rPr>
              <a:t>create the conditions for successful interregional cooperation </a:t>
            </a:r>
            <a:r>
              <a:rPr kumimoji="0" lang="sl-SI" altLang="sl-SI" sz="1050" b="0" i="0" u="none" strike="noStrike" kern="1200" cap="none" spc="0" normalizeH="0" baseline="0" noProof="1">
                <a:ln>
                  <a:noFill/>
                </a:ln>
                <a:solidFill>
                  <a:schemeClr val="accent1">
                    <a:lumMod val="50000"/>
                  </a:schemeClr>
                </a:solidFill>
                <a:effectLst/>
                <a:uLnTx/>
                <a:uFillTx/>
                <a:latin typeface="Source Sans Pro" panose="020B0503030403020204" pitchFamily="34" charset="0"/>
              </a:rPr>
              <a:t>and investment in common </a:t>
            </a:r>
            <a:r>
              <a:rPr lang="sl-SI" altLang="sl-SI" sz="1050" b="1" noProof="1">
                <a:solidFill>
                  <a:srgbClr val="368033"/>
                </a:solidFill>
                <a:latin typeface="Source Sans Pro" panose="020B0503030403020204" pitchFamily="34" charset="0"/>
              </a:rPr>
              <a:t>areas of smart specialisation, </a:t>
            </a:r>
            <a:r>
              <a:rPr kumimoji="0" lang="sl-SI" altLang="sl-SI" sz="1050" b="0" i="0" u="none" strike="noStrike" kern="1200" cap="none" spc="0" normalizeH="0" baseline="0" noProof="1">
                <a:ln>
                  <a:noFill/>
                </a:ln>
                <a:solidFill>
                  <a:schemeClr val="accent1">
                    <a:lumMod val="50000"/>
                  </a:schemeClr>
                </a:solidFill>
                <a:effectLst/>
                <a:uLnTx/>
                <a:uFillTx/>
                <a:latin typeface="Source Sans Pro" panose="020B0503030403020204" pitchFamily="34" charset="0"/>
              </a:rPr>
              <a:t>in particular in the field of </a:t>
            </a:r>
            <a:r>
              <a:rPr lang="sl-SI" altLang="sl-SI" sz="1050" b="1" noProof="1">
                <a:solidFill>
                  <a:srgbClr val="368033"/>
                </a:solidFill>
                <a:latin typeface="Source Sans Pro" panose="020B0503030403020204" pitchFamily="34" charset="0"/>
              </a:rPr>
              <a:t>the green transition</a:t>
            </a:r>
            <a:r>
              <a:rPr kumimoji="0" lang="sl-SI" altLang="sl-SI" sz="1050" b="0" i="0" u="none" strike="noStrike" kern="1200" cap="none" spc="0" normalizeH="0" baseline="0" noProof="1">
                <a:ln>
                  <a:noFill/>
                </a:ln>
                <a:solidFill>
                  <a:schemeClr val="accent1">
                    <a:lumMod val="50000"/>
                  </a:schemeClr>
                </a:solidFill>
                <a:effectLst/>
                <a:uLnTx/>
                <a:uFillTx/>
                <a:latin typeface="Source Sans Pro" panose="020B0503030403020204" pitchFamily="34" charset="0"/>
              </a:rPr>
              <a:t>, with a particular focus on the energy and bio-economy sectors. </a:t>
            </a:r>
          </a:p>
          <a:p>
            <a:pPr marL="0" indent="0" algn="just">
              <a:lnSpc>
                <a:spcPts val="1800"/>
              </a:lnSpc>
              <a:spcBef>
                <a:spcPts val="0"/>
              </a:spcBef>
              <a:buNone/>
            </a:pPr>
            <a:r>
              <a:rPr lang="sl-SI" sz="1400" kern="100" noProof="1">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The mission of the project is to promote the green transition, focusing on key areas : </a:t>
            </a:r>
          </a:p>
          <a:p>
            <a:pPr marL="0" indent="0" algn="just">
              <a:lnSpc>
                <a:spcPts val="1800"/>
              </a:lnSpc>
              <a:spcBef>
                <a:spcPts val="0"/>
              </a:spcBef>
              <a:spcAft>
                <a:spcPts val="800"/>
              </a:spcAft>
              <a:buNone/>
            </a:pPr>
            <a:r>
              <a:rPr lang="sl-SI" sz="1400" b="1" kern="100" noProof="1">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a:t>
            </a:r>
            <a:r>
              <a:rPr lang="sl-SI" sz="1400" kern="100" noProof="1">
                <a:solidFill>
                  <a:srgbClr val="368033"/>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Bioeconomy, </a:t>
            </a:r>
            <a:r>
              <a:rPr lang="sl-SI" sz="1400" b="1" kern="100" noProof="1">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a:t>
            </a:r>
            <a:r>
              <a:rPr lang="sl-SI" sz="1400" kern="100" dirty="0">
                <a:solidFill>
                  <a:srgbClr val="368033"/>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Energy </a:t>
            </a:r>
            <a:r>
              <a:rPr lang="sl-SI" sz="1400" b="1" kern="100" dirty="0">
                <a:solidFill>
                  <a:srgbClr val="92D05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a:t>
            </a:r>
            <a:r>
              <a:rPr lang="sl-SI" sz="1400" kern="100" dirty="0">
                <a:solidFill>
                  <a:srgbClr val="92D05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Ecological construction  </a:t>
            </a:r>
          </a:p>
          <a:p>
            <a:pPr marL="0" indent="0" algn="r" fontAlgn="base">
              <a:buFont typeface="Arial" panose="020B0604020202020204" pitchFamily="34" charset="0"/>
              <a:buNone/>
            </a:pPr>
            <a:r>
              <a:rPr lang="sl-SI" sz="1050" kern="1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a:t>
            </a:r>
            <a:endParaRPr lang="en-US" sz="1050" dirty="0">
              <a:solidFill>
                <a:srgbClr val="000000"/>
              </a:solidFill>
              <a:latin typeface="Source Sans Pro" panose="020B0503030403020204" pitchFamily="34" charset="0"/>
            </a:endParaRPr>
          </a:p>
          <a:p>
            <a:pPr marL="0" indent="0" algn="r">
              <a:buFont typeface="Arial" panose="020B0604020202020204" pitchFamily="34" charset="0"/>
              <a:buNone/>
            </a:pPr>
            <a:endParaRPr lang="sl-SI" dirty="0"/>
          </a:p>
        </p:txBody>
      </p:sp>
      <p:sp>
        <p:nvSpPr>
          <p:cNvPr id="11" name="Označba mesta vsebine 2">
            <a:extLst>
              <a:ext uri="{FF2B5EF4-FFF2-40B4-BE49-F238E27FC236}">
                <a16:creationId xmlns:a16="http://schemas.microsoft.com/office/drawing/2014/main" id="{54B5720B-4EA5-4406-0C76-FA453E5FFAF3}"/>
              </a:ext>
            </a:extLst>
          </p:cNvPr>
          <p:cNvSpPr txBox="1">
            <a:spLocks/>
          </p:cNvSpPr>
          <p:nvPr/>
        </p:nvSpPr>
        <p:spPr>
          <a:xfrm>
            <a:off x="843120" y="1333073"/>
            <a:ext cx="10510680" cy="54810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7000"/>
              </a:lnSpc>
              <a:spcAft>
                <a:spcPts val="800"/>
              </a:spcAft>
              <a:buNone/>
            </a:pPr>
            <a:r>
              <a:rPr lang="sl-SI" sz="3200" kern="100" dirty="0">
                <a:solidFill>
                  <a:srgbClr val="92D05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Fostering innovation for a sustainable future</a:t>
            </a:r>
          </a:p>
          <a:p>
            <a:pPr marL="0" indent="0" algn="r">
              <a:lnSpc>
                <a:spcPct val="100000"/>
              </a:lnSpc>
              <a:spcBef>
                <a:spcPts val="0"/>
              </a:spcBef>
              <a:spcAft>
                <a:spcPts val="500"/>
              </a:spcAft>
              <a:buClr>
                <a:srgbClr val="034EA2"/>
              </a:buClr>
              <a:buFontTx/>
              <a:buNone/>
              <a:defRPr/>
            </a:pPr>
            <a:endParaRPr lang="sl-SI" sz="1400" b="1" dirty="0">
              <a:solidFill>
                <a:srgbClr val="92D050"/>
              </a:solidFill>
              <a:latin typeface="Source Sans Pro" panose="020B0503030403020204" pitchFamily="34" charset="0"/>
            </a:endParaRPr>
          </a:p>
          <a:p>
            <a:pPr marL="0" indent="0" algn="r">
              <a:buFont typeface="Arial" panose="020B0604020202020204" pitchFamily="34" charset="0"/>
              <a:buNone/>
            </a:pPr>
            <a:endParaRPr lang="sl-SI" dirty="0"/>
          </a:p>
        </p:txBody>
      </p:sp>
      <p:pic>
        <p:nvPicPr>
          <p:cNvPr id="2" name="Picture 2">
            <a:extLst>
              <a:ext uri="{FF2B5EF4-FFF2-40B4-BE49-F238E27FC236}">
                <a16:creationId xmlns:a16="http://schemas.microsoft.com/office/drawing/2014/main" id="{8359A550-DA3A-22B0-B0AD-4D58CE084E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2234" y="6083372"/>
            <a:ext cx="1645274" cy="344724"/>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302345C2-9C5C-45D6-0E34-7B336F23FFA5}"/>
              </a:ext>
            </a:extLst>
          </p:cNvPr>
          <p:cNvPicPr>
            <a:picLocks noChangeAspect="1"/>
          </p:cNvPicPr>
          <p:nvPr/>
        </p:nvPicPr>
        <p:blipFill>
          <a:blip r:embed="rId5"/>
          <a:stretch>
            <a:fillRect/>
          </a:stretch>
        </p:blipFill>
        <p:spPr>
          <a:xfrm>
            <a:off x="7848159" y="5822909"/>
            <a:ext cx="820353" cy="485353"/>
          </a:xfrm>
          <a:prstGeom prst="rect">
            <a:avLst/>
          </a:prstGeom>
        </p:spPr>
      </p:pic>
    </p:spTree>
    <p:extLst>
      <p:ext uri="{BB962C8B-B14F-4D97-AF65-F5344CB8AC3E}">
        <p14:creationId xmlns:p14="http://schemas.microsoft.com/office/powerpoint/2010/main" val="19898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Elementi grafici, Carattere, grafica, logo&#10;&#10;Descrizione generata automaticamente">
            <a:extLst>
              <a:ext uri="{FF2B5EF4-FFF2-40B4-BE49-F238E27FC236}">
                <a16:creationId xmlns:a16="http://schemas.microsoft.com/office/drawing/2014/main" id="{B26B3F39-79F5-6BA5-60B5-DC38F48FED82}"/>
              </a:ext>
            </a:extLst>
          </p:cNvPr>
          <p:cNvPicPr>
            <a:picLocks noChangeAspect="1"/>
          </p:cNvPicPr>
          <p:nvPr/>
        </p:nvPicPr>
        <p:blipFill>
          <a:blip r:embed="rId3"/>
          <a:srcRect l="13770" t="9091" r="10965"/>
          <a:stretch/>
        </p:blipFill>
        <p:spPr>
          <a:xfrm>
            <a:off x="20" y="10"/>
            <a:ext cx="8668492" cy="6857990"/>
          </a:xfrm>
          <a:prstGeom prst="rect">
            <a:avLst/>
          </a:prstGeom>
        </p:spPr>
      </p:pic>
      <p:sp>
        <p:nvSpPr>
          <p:cNvPr id="25" name="Rectangle 2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ravokotnik 2">
            <a:extLst>
              <a:ext uri="{FF2B5EF4-FFF2-40B4-BE49-F238E27FC236}">
                <a16:creationId xmlns:a16="http://schemas.microsoft.com/office/drawing/2014/main" id="{1EAA9170-5F18-5AC3-C33C-3F5DB815834A}"/>
              </a:ext>
            </a:extLst>
          </p:cNvPr>
          <p:cNvSpPr/>
          <p:nvPr/>
        </p:nvSpPr>
        <p:spPr>
          <a:xfrm>
            <a:off x="7848600" y="506896"/>
            <a:ext cx="1235765" cy="46713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a:solidFill>
                <a:schemeClr val="bg1"/>
              </a:solidFill>
            </a:endParaRPr>
          </a:p>
        </p:txBody>
      </p:sp>
      <p:sp>
        <p:nvSpPr>
          <p:cNvPr id="6" name="Naslov 4">
            <a:extLst>
              <a:ext uri="{FF2B5EF4-FFF2-40B4-BE49-F238E27FC236}">
                <a16:creationId xmlns:a16="http://schemas.microsoft.com/office/drawing/2014/main" id="{54F09784-C8A0-5F00-67CE-967F8003FBEA}"/>
              </a:ext>
            </a:extLst>
          </p:cNvPr>
          <p:cNvSpPr>
            <a:spLocks noGrp="1"/>
          </p:cNvSpPr>
          <p:nvPr>
            <p:ph type="title"/>
          </p:nvPr>
        </p:nvSpPr>
        <p:spPr>
          <a:xfrm>
            <a:off x="840659" y="506896"/>
            <a:ext cx="10515600" cy="1325563"/>
          </a:xfrm>
        </p:spPr>
        <p:txBody>
          <a:bodyPr>
            <a:normAutofit fontScale="90000"/>
          </a:bodyPr>
          <a:lstStyle/>
          <a:p>
            <a:pPr algn="r"/>
            <a:r>
              <a:rPr lang="sl-SI" sz="4900" dirty="0">
                <a:solidFill>
                  <a:schemeClr val="tx1">
                    <a:lumMod val="95000"/>
                    <a:lumOff val="5000"/>
                  </a:schemeClr>
                </a:solidFill>
                <a:latin typeface="Source Sans Pro SemiBold" panose="020B0603030403020204" pitchFamily="34" charset="0"/>
                <a:ea typeface="Source Sans Pro SemiBold" panose="020B0603030403020204" pitchFamily="34" charset="0"/>
              </a:rPr>
              <a:t>Creating </a:t>
            </a:r>
            <a:r>
              <a:rPr lang="sl-SI" sz="4900" dirty="0">
                <a:solidFill>
                  <a:srgbClr val="002E00"/>
                </a:solidFill>
                <a:latin typeface="Source Sans Pro SemiBold" panose="020B0603030403020204" pitchFamily="34" charset="0"/>
                <a:ea typeface="Source Sans Pro SemiBold" panose="020B0603030403020204" pitchFamily="34" charset="0"/>
              </a:rPr>
              <a:t>sustainable development </a:t>
            </a:r>
            <a:r>
              <a:rPr lang="sl-SI" sz="4900" dirty="0">
                <a:solidFill>
                  <a:schemeClr val="tx1">
                    <a:lumMod val="95000"/>
                    <a:lumOff val="5000"/>
                  </a:schemeClr>
                </a:solidFill>
                <a:latin typeface="Source Sans Pro SemiBold" panose="020B0603030403020204" pitchFamily="34" charset="0"/>
                <a:ea typeface="Source Sans Pro SemiBold" panose="020B0603030403020204" pitchFamily="34" charset="0"/>
              </a:rPr>
              <a:t>pathways</a:t>
            </a:r>
            <a:br>
              <a:rPr lang="sl-SI" dirty="0">
                <a:solidFill>
                  <a:srgbClr val="002E00"/>
                </a:solidFill>
                <a:latin typeface="Source Sans Pro SemiBold" panose="020B0603030403020204" pitchFamily="34" charset="0"/>
                <a:ea typeface="Source Sans Pro SemiBold" panose="020B0603030403020204" pitchFamily="34" charset="0"/>
              </a:rPr>
            </a:br>
            <a:r>
              <a:rPr lang="sl-SI" dirty="0">
                <a:solidFill>
                  <a:srgbClr val="7EAE63"/>
                </a:solidFill>
                <a:latin typeface="Source Sans Pro SemiBold" panose="020B0603030403020204" pitchFamily="34" charset="0"/>
                <a:ea typeface="Source Sans Pro SemiBold" panose="020B0603030403020204" pitchFamily="34" charset="0"/>
              </a:rPr>
              <a:t> </a:t>
            </a:r>
            <a:endParaRPr lang="sl-SI" dirty="0"/>
          </a:p>
        </p:txBody>
      </p:sp>
      <p:sp>
        <p:nvSpPr>
          <p:cNvPr id="9" name="Označba mesta vsebine 2">
            <a:extLst>
              <a:ext uri="{FF2B5EF4-FFF2-40B4-BE49-F238E27FC236}">
                <a16:creationId xmlns:a16="http://schemas.microsoft.com/office/drawing/2014/main" id="{3C5193F0-BF9B-EF28-4F89-C432A46D91C7}"/>
              </a:ext>
            </a:extLst>
          </p:cNvPr>
          <p:cNvSpPr txBox="1">
            <a:spLocks/>
          </p:cNvSpPr>
          <p:nvPr/>
        </p:nvSpPr>
        <p:spPr>
          <a:xfrm>
            <a:off x="3230881" y="3282832"/>
            <a:ext cx="8118000" cy="1829426"/>
          </a:xfrm>
          <a:prstGeom prst="rect">
            <a:avLst/>
          </a:prstGeom>
          <a:solidFill>
            <a:schemeClr val="bg1"/>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000"/>
              </a:lnSpc>
              <a:spcAft>
                <a:spcPts val="800"/>
              </a:spcAft>
              <a:buNone/>
            </a:pPr>
            <a:r>
              <a:rPr lang="sl-SI" sz="1400" kern="100" dirty="0">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The project highlights the </a:t>
            </a:r>
            <a:r>
              <a:rPr lang="sl-SI" sz="2300" kern="100" dirty="0" err="1">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bioeconomy</a:t>
            </a:r>
            <a:r>
              <a:rPr lang="sl-SI" sz="2300" kern="100" dirty="0">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 energy and </a:t>
            </a:r>
            <a:r>
              <a:rPr lang="sl-SI" sz="2300" b="1" kern="100" dirty="0" err="1">
                <a:solidFill>
                  <a:srgbClr val="92D050"/>
                </a:solidFill>
                <a:latin typeface="Source Sans Pro Black" panose="020F0502020204030204" pitchFamily="34" charset="0"/>
                <a:ea typeface="Source Sans Pro SemiBold" panose="020B0603030403020204" pitchFamily="34" charset="0"/>
                <a:cs typeface="Times New Roman" panose="02020603050405020304" pitchFamily="18" charset="0"/>
              </a:rPr>
              <a:t>niche </a:t>
            </a:r>
            <a:r>
              <a:rPr lang="sl-SI" sz="2300" b="1" kern="100" dirty="0">
                <a:solidFill>
                  <a:srgbClr val="92D050"/>
                </a:solidFill>
                <a:latin typeface="Source Sans Pro Black" panose="020F0502020204030204" pitchFamily="34" charset="0"/>
                <a:ea typeface="Source Sans Pro SemiBold" panose="020B0603030403020204" pitchFamily="34" charset="0"/>
                <a:cs typeface="Times New Roman" panose="02020603050405020304" pitchFamily="18" charset="0"/>
              </a:rPr>
              <a:t>pilot projects </a:t>
            </a:r>
            <a:r>
              <a:rPr lang="sl-SI" sz="2300" kern="100" dirty="0">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such </a:t>
            </a:r>
            <a:r>
              <a:rPr lang="sl-SI" sz="2300" b="1" kern="100" dirty="0">
                <a:solidFill>
                  <a:srgbClr val="92D050"/>
                </a:solidFill>
                <a:latin typeface="Source Sans Pro Black" panose="020F0502020204030204" pitchFamily="34" charset="0"/>
                <a:ea typeface="Source Sans Pro SemiBold" panose="020B0603030403020204" pitchFamily="34" charset="0"/>
                <a:cs typeface="Times New Roman" panose="02020603050405020304" pitchFamily="18" charset="0"/>
              </a:rPr>
              <a:t>as eco-construction</a:t>
            </a:r>
            <a:r>
              <a:rPr lang="sl-SI" sz="2300" kern="100" dirty="0">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 digital (sustainable) energy, regenerative farming and renewable gases</a:t>
            </a:r>
            <a:r>
              <a:rPr lang="sl-SI" sz="1400" kern="100" dirty="0">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 By bringing together a consortium of experts from different fields, the project promotes the integration of EU value chains, </a:t>
            </a:r>
            <a:r>
              <a:rPr lang="sl-SI" sz="1400" kern="100" dirty="0" err="1">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interregional </a:t>
            </a:r>
            <a:r>
              <a:rPr lang="sl-SI" sz="1400" kern="100" dirty="0">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partnerships and crowdfunding opportunities, leveraging ERDF </a:t>
            </a:r>
            <a:r>
              <a:rPr lang="sl-SI" sz="1400" kern="100" dirty="0" err="1">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Interreg </a:t>
            </a:r>
            <a:r>
              <a:rPr lang="sl-SI" sz="1400" kern="100" dirty="0">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and other EU funding mechanisms. By working together, GREET CE aims to create pathways for sustainable development, strengthen regional innovation capacities and contribute to the EU's </a:t>
            </a:r>
            <a:r>
              <a:rPr lang="sl-SI" sz="1400" kern="100" dirty="0" err="1">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environmental </a:t>
            </a:r>
            <a:r>
              <a:rPr lang="sl-SI" sz="1400" kern="100" dirty="0">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and economic objectives.</a:t>
            </a:r>
          </a:p>
        </p:txBody>
      </p:sp>
      <p:sp>
        <p:nvSpPr>
          <p:cNvPr id="12" name="Označba mesta vsebine 2">
            <a:extLst>
              <a:ext uri="{FF2B5EF4-FFF2-40B4-BE49-F238E27FC236}">
                <a16:creationId xmlns:a16="http://schemas.microsoft.com/office/drawing/2014/main" id="{F107E08C-2D76-51E1-365D-A395BA3F137B}"/>
              </a:ext>
            </a:extLst>
          </p:cNvPr>
          <p:cNvSpPr txBox="1">
            <a:spLocks/>
          </p:cNvSpPr>
          <p:nvPr/>
        </p:nvSpPr>
        <p:spPr>
          <a:xfrm>
            <a:off x="840660" y="1483412"/>
            <a:ext cx="10510680" cy="1629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ts val="1440"/>
              </a:lnSpc>
              <a:spcAft>
                <a:spcPts val="800"/>
              </a:spcAft>
              <a:buNone/>
            </a:pPr>
            <a:r>
              <a:rPr lang="sl-SI" sz="1800" b="1" kern="100" dirty="0">
                <a:solidFill>
                  <a:srgbClr val="92D05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a:t>
            </a:r>
            <a:r>
              <a:rPr lang="sl-SI" sz="1800" kern="100" dirty="0">
                <a:solidFill>
                  <a:srgbClr val="7EAE63"/>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Entrepreneurial and social </a:t>
            </a:r>
            <a:r>
              <a:rPr lang="sl-SI" sz="1800" kern="1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innovation </a:t>
            </a:r>
          </a:p>
          <a:p>
            <a:pPr marL="0" indent="0" algn="r">
              <a:lnSpc>
                <a:spcPts val="1440"/>
              </a:lnSpc>
              <a:spcAft>
                <a:spcPts val="800"/>
              </a:spcAft>
              <a:buNone/>
            </a:pPr>
            <a:r>
              <a:rPr lang="sl-SI" sz="1800" b="1" kern="100" dirty="0">
                <a:solidFill>
                  <a:srgbClr val="92D05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a:t>
            </a:r>
            <a:r>
              <a:rPr lang="it-IT" sz="1800" kern="100" dirty="0" err="1">
                <a:solidFill>
                  <a:srgbClr val="368033"/>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A multidisciplinary approach </a:t>
            </a:r>
            <a:r>
              <a:rPr lang="it-IT" sz="1800" kern="100" dirty="0">
                <a:solidFill>
                  <a:srgbClr val="368033"/>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to </a:t>
            </a:r>
            <a:r>
              <a:rPr lang="it-IT" sz="1800" kern="100" dirty="0" err="1">
                <a:solidFill>
                  <a:srgbClr val="368033"/>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smart </a:t>
            </a:r>
            <a:r>
              <a:rPr lang="sl-SI" sz="1800" kern="100" dirty="0">
                <a:solidFill>
                  <a:srgbClr val="368033"/>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specialisation </a:t>
            </a:r>
          </a:p>
          <a:p>
            <a:pPr marL="0" indent="0" algn="r">
              <a:lnSpc>
                <a:spcPts val="1440"/>
              </a:lnSpc>
              <a:spcAft>
                <a:spcPts val="800"/>
              </a:spcAft>
              <a:buNone/>
            </a:pPr>
            <a:r>
              <a:rPr lang="sl-SI" sz="1800" b="1" kern="1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C</a:t>
            </a:r>
            <a:r>
              <a:rPr lang="sl-SI" sz="1800" kern="100" dirty="0">
                <a:solidFill>
                  <a:srgbClr val="002E00"/>
                </a:solidFill>
                <a:latin typeface="Source Sans Pro SemiBold" panose="020B0603030403020204" pitchFamily="34" charset="0"/>
                <a:ea typeface="Source Sans Pro SemiBold" panose="020B0603030403020204" pitchFamily="34" charset="0"/>
                <a:cs typeface="Times New Roman" panose="02020603050405020304" pitchFamily="18" charset="0"/>
              </a:rPr>
              <a:t>rowdfunding the Green Transition (crowdlending) </a:t>
            </a:r>
          </a:p>
          <a:p>
            <a:pPr marL="0" indent="0" algn="r">
              <a:lnSpc>
                <a:spcPts val="1440"/>
              </a:lnSpc>
              <a:spcAft>
                <a:spcPts val="800"/>
              </a:spcAft>
              <a:buNone/>
            </a:pPr>
            <a:r>
              <a:rPr lang="sl-SI" sz="1800" kern="100" dirty="0">
                <a:solidFill>
                  <a:srgbClr val="002E00"/>
                </a:solidFill>
                <a:latin typeface="Source Sans Pro SemiBold" panose="020B0603030403020204" pitchFamily="34" charset="0"/>
                <a:ea typeface="Source Sans Pro SemiBold" panose="020B0603030403020204" pitchFamily="34" charset="0"/>
                <a:cs typeface="Times New Roman" panose="02020603050405020304" pitchFamily="18" charset="0"/>
              </a:rPr>
              <a:t>and clustering of energy efficiency projects</a:t>
            </a:r>
          </a:p>
          <a:p>
            <a:pPr marL="0" indent="0" algn="r">
              <a:lnSpc>
                <a:spcPct val="107000"/>
              </a:lnSpc>
              <a:spcAft>
                <a:spcPts val="800"/>
              </a:spcAft>
              <a:buNone/>
            </a:pPr>
            <a:endParaRPr lang="sl-SI" sz="2600" kern="100" dirty="0">
              <a:solidFill>
                <a:srgbClr val="92D05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endParaRPr>
          </a:p>
          <a:p>
            <a:pPr marL="0" indent="0" algn="r">
              <a:lnSpc>
                <a:spcPct val="100000"/>
              </a:lnSpc>
              <a:spcBef>
                <a:spcPts val="0"/>
              </a:spcBef>
              <a:spcAft>
                <a:spcPts val="500"/>
              </a:spcAft>
              <a:buClr>
                <a:srgbClr val="034EA2"/>
              </a:buClr>
              <a:buFontTx/>
              <a:buNone/>
              <a:defRPr/>
            </a:pPr>
            <a:endParaRPr lang="sl-SI" sz="1400" b="1" dirty="0">
              <a:solidFill>
                <a:srgbClr val="92D050"/>
              </a:solidFill>
              <a:latin typeface="Source Sans Pro" panose="020B0503030403020204" pitchFamily="34" charset="0"/>
            </a:endParaRPr>
          </a:p>
          <a:p>
            <a:pPr marL="0" indent="0" algn="r">
              <a:buFont typeface="Arial" panose="020B0604020202020204" pitchFamily="34" charset="0"/>
              <a:buNone/>
            </a:pPr>
            <a:endParaRPr lang="sl-SI" dirty="0"/>
          </a:p>
        </p:txBody>
      </p:sp>
      <p:sp>
        <p:nvSpPr>
          <p:cNvPr id="19" name="Označba mesta vsebine 2">
            <a:extLst>
              <a:ext uri="{FF2B5EF4-FFF2-40B4-BE49-F238E27FC236}">
                <a16:creationId xmlns:a16="http://schemas.microsoft.com/office/drawing/2014/main" id="{5A6F3F95-48CB-59A8-0F88-F923218BE5F4}"/>
              </a:ext>
            </a:extLst>
          </p:cNvPr>
          <p:cNvSpPr txBox="1">
            <a:spLocks/>
          </p:cNvSpPr>
          <p:nvPr/>
        </p:nvSpPr>
        <p:spPr>
          <a:xfrm>
            <a:off x="840660" y="4768547"/>
            <a:ext cx="10510680" cy="54810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7000"/>
              </a:lnSpc>
              <a:spcAft>
                <a:spcPts val="800"/>
              </a:spcAft>
              <a:buNone/>
            </a:pPr>
            <a:r>
              <a:rPr lang="sl-SI" sz="3200" kern="100" dirty="0">
                <a:solidFill>
                  <a:srgbClr val="92D05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Strengthening innovation through 4 pilot projects</a:t>
            </a:r>
          </a:p>
          <a:p>
            <a:pPr marL="0" indent="0" algn="r">
              <a:lnSpc>
                <a:spcPct val="100000"/>
              </a:lnSpc>
              <a:spcBef>
                <a:spcPts val="0"/>
              </a:spcBef>
              <a:spcAft>
                <a:spcPts val="500"/>
              </a:spcAft>
              <a:buClr>
                <a:srgbClr val="034EA2"/>
              </a:buClr>
              <a:buFontTx/>
              <a:buNone/>
              <a:defRPr/>
            </a:pPr>
            <a:endParaRPr lang="sl-SI" sz="1400" b="1" dirty="0">
              <a:solidFill>
                <a:srgbClr val="92D050"/>
              </a:solidFill>
              <a:latin typeface="Source Sans Pro" panose="020B0503030403020204" pitchFamily="34" charset="0"/>
            </a:endParaRPr>
          </a:p>
          <a:p>
            <a:pPr marL="0" indent="0" algn="r">
              <a:buFont typeface="Arial" panose="020B0604020202020204" pitchFamily="34" charset="0"/>
              <a:buNone/>
            </a:pPr>
            <a:endParaRPr lang="sl-SI" dirty="0"/>
          </a:p>
        </p:txBody>
      </p:sp>
      <p:pic>
        <p:nvPicPr>
          <p:cNvPr id="2" name="Picture 2">
            <a:extLst>
              <a:ext uri="{FF2B5EF4-FFF2-40B4-BE49-F238E27FC236}">
                <a16:creationId xmlns:a16="http://schemas.microsoft.com/office/drawing/2014/main" id="{8267084B-7681-09AD-3579-D09A62ECD9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3328" y="6086292"/>
            <a:ext cx="1645274" cy="344724"/>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E54166A1-C77B-615F-2873-4ACCA4A53E21}"/>
              </a:ext>
            </a:extLst>
          </p:cNvPr>
          <p:cNvPicPr>
            <a:picLocks noChangeAspect="1"/>
          </p:cNvPicPr>
          <p:nvPr/>
        </p:nvPicPr>
        <p:blipFill>
          <a:blip r:embed="rId5"/>
          <a:stretch>
            <a:fillRect/>
          </a:stretch>
        </p:blipFill>
        <p:spPr>
          <a:xfrm>
            <a:off x="7848159" y="5822909"/>
            <a:ext cx="820353" cy="485353"/>
          </a:xfrm>
          <a:prstGeom prst="rect">
            <a:avLst/>
          </a:prstGeom>
        </p:spPr>
      </p:pic>
    </p:spTree>
    <p:extLst>
      <p:ext uri="{BB962C8B-B14F-4D97-AF65-F5344CB8AC3E}">
        <p14:creationId xmlns:p14="http://schemas.microsoft.com/office/powerpoint/2010/main" val="3196247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29CF5A58-D4BD-B447-CFF5-9D2D6AA5C270}"/>
              </a:ext>
            </a:extLst>
          </p:cNvPr>
          <p:cNvSpPr>
            <a:spLocks noGrp="1"/>
          </p:cNvSpPr>
          <p:nvPr>
            <p:ph type="title"/>
          </p:nvPr>
        </p:nvSpPr>
        <p:spPr>
          <a:xfrm>
            <a:off x="2555631" y="743840"/>
            <a:ext cx="7080738" cy="3974124"/>
          </a:xfrm>
        </p:spPr>
        <p:txBody>
          <a:bodyPr vert="horz" lIns="91440" tIns="45720" rIns="91440" bIns="45720" rtlCol="0" anchor="ctr">
            <a:normAutofit/>
          </a:bodyPr>
          <a:lstStyle/>
          <a:p>
            <a:pPr algn="ctr"/>
            <a:r>
              <a:rPr lang="en-US" sz="3200" dirty="0" err="1">
                <a:solidFill>
                  <a:srgbClr val="002E00"/>
                </a:solidFill>
                <a:latin typeface="Source Sans Pro SemiBold" panose="020B0603030403020204" pitchFamily="34" charset="0"/>
                <a:ea typeface="Source Sans Pro SemiBold" panose="020B0603030403020204" pitchFamily="34" charset="0"/>
              </a:rPr>
              <a:t>Promotin</a:t>
            </a:r>
            <a:r>
              <a:rPr lang="en-US" sz="3200" dirty="0">
                <a:solidFill>
                  <a:srgbClr val="002E00"/>
                </a:solidFill>
                <a:latin typeface="Source Sans Pro SemiBold" panose="020B0603030403020204" pitchFamily="34" charset="0"/>
                <a:ea typeface="Source Sans Pro SemiBold" panose="020B0603030403020204" pitchFamily="34" charset="0"/>
              </a:rPr>
              <a:t>g </a:t>
            </a:r>
            <a:br>
              <a:rPr lang="sl-SI" sz="3200" dirty="0">
                <a:solidFill>
                  <a:srgbClr val="002E00"/>
                </a:solidFill>
                <a:latin typeface="Source Sans Pro SemiBold" panose="020B0603030403020204" pitchFamily="34" charset="0"/>
                <a:ea typeface="Source Sans Pro SemiBold" panose="020B0603030403020204" pitchFamily="34" charset="0"/>
              </a:rPr>
            </a:br>
            <a:r>
              <a:rPr lang="en-US" sz="3200" dirty="0" err="1">
                <a:solidFill>
                  <a:srgbClr val="002E00"/>
                </a:solidFill>
                <a:latin typeface="Source Sans Pro SemiBold" panose="020B0603030403020204" pitchFamily="34" charset="0"/>
                <a:ea typeface="Source Sans Pro SemiBold" panose="020B0603030403020204" pitchFamily="34" charset="0"/>
              </a:rPr>
              <a:t>sustainable innovation </a:t>
            </a:r>
            <a:r>
              <a:rPr lang="en-US" sz="3200" dirty="0">
                <a:solidFill>
                  <a:srgbClr val="002E00"/>
                </a:solidFill>
                <a:latin typeface="Source Sans Pro SemiBold" panose="020B0603030403020204" pitchFamily="34" charset="0"/>
                <a:ea typeface="Source Sans Pro SemiBold" panose="020B0603030403020204" pitchFamily="34" charset="0"/>
              </a:rPr>
              <a:t>in </a:t>
            </a:r>
            <a:r>
              <a:rPr lang="en-US" sz="3200" dirty="0" err="1">
                <a:solidFill>
                  <a:srgbClr val="002E00"/>
                </a:solidFill>
                <a:latin typeface="Source Sans Pro SemiBold" panose="020B0603030403020204" pitchFamily="34" charset="0"/>
                <a:ea typeface="Source Sans Pro SemiBold" panose="020B0603030403020204" pitchFamily="34" charset="0"/>
              </a:rPr>
              <a:t>construction</a:t>
            </a:r>
            <a:br>
              <a:rPr lang="sl-SI" sz="3200" dirty="0">
                <a:solidFill>
                  <a:srgbClr val="368033"/>
                </a:solidFill>
                <a:latin typeface="Source Sans Pro SemiBold" panose="020B0603030403020204" pitchFamily="34" charset="0"/>
                <a:ea typeface="Source Sans Pro SemiBold" panose="020B0603030403020204" pitchFamily="34" charset="0"/>
              </a:rPr>
            </a:br>
            <a:br>
              <a:rPr lang="sl-SI" sz="600" dirty="0">
                <a:solidFill>
                  <a:srgbClr val="368033"/>
                </a:solidFill>
                <a:latin typeface="Source Sans Pro SemiBold" panose="020B0603030403020204" pitchFamily="34" charset="0"/>
                <a:ea typeface="Source Sans Pro SemiBold" panose="020B0603030403020204" pitchFamily="34" charset="0"/>
              </a:rPr>
            </a:br>
            <a:r>
              <a:rPr lang="sl-SI" sz="2400" b="1" kern="100" dirty="0">
                <a:solidFill>
                  <a:schemeClr val="accent5">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a:t>
            </a:r>
            <a:br>
              <a:rPr lang="en-US" sz="5400" dirty="0">
                <a:solidFill>
                  <a:schemeClr val="bg1">
                    <a:lumMod val="95000"/>
                    <a:lumOff val="5000"/>
                  </a:schemeClr>
                </a:solidFill>
              </a:rPr>
            </a:br>
            <a:r>
              <a:rPr lang="sl-SI" sz="5400" dirty="0" err="1">
                <a:solidFill>
                  <a:srgbClr val="368033"/>
                </a:solidFill>
                <a:latin typeface="Source Sans Pro SemiBold" panose="020B0603030403020204" pitchFamily="34" charset="0"/>
                <a:ea typeface="Source Sans Pro SemiBold" panose="020B0603030403020204" pitchFamily="34" charset="0"/>
              </a:rPr>
              <a:t>Pilot </a:t>
            </a:r>
            <a:r>
              <a:rPr lang="sl-SI" sz="5400" dirty="0">
                <a:solidFill>
                  <a:srgbClr val="368033"/>
                </a:solidFill>
                <a:latin typeface="Source Sans Pro SemiBold" panose="020B0603030403020204" pitchFamily="34" charset="0"/>
                <a:ea typeface="Source Sans Pro SemiBold" panose="020B0603030403020204" pitchFamily="34" charset="0"/>
              </a:rPr>
              <a:t>project</a:t>
            </a:r>
            <a:br>
              <a:rPr lang="sl-SI" sz="5400" cap="all" dirty="0">
                <a:solidFill>
                  <a:srgbClr val="92D050"/>
                </a:solidFill>
                <a:latin typeface="Source Sans Pro SemiBold" panose="020B0603030403020204" pitchFamily="34" charset="0"/>
                <a:ea typeface="Source Sans Pro SemiBold" panose="020B0603030403020204" pitchFamily="34" charset="0"/>
              </a:rPr>
            </a:br>
            <a:r>
              <a:rPr lang="en-US" sz="5400" cap="all" dirty="0" err="1">
                <a:solidFill>
                  <a:srgbClr val="92D050"/>
                </a:solidFill>
                <a:latin typeface="Source Sans Pro SemiBold" panose="020B0603030403020204" pitchFamily="34" charset="0"/>
                <a:ea typeface="Source Sans Pro SemiBold" panose="020B0603030403020204" pitchFamily="34" charset="0"/>
              </a:rPr>
              <a:t>eco</a:t>
            </a:r>
            <a:br>
              <a:rPr lang="sl-SI" sz="5400" cap="all" dirty="0">
                <a:solidFill>
                  <a:srgbClr val="92D050"/>
                </a:solidFill>
                <a:latin typeface="Source Sans Pro SemiBold" panose="020B0603030403020204" pitchFamily="34" charset="0"/>
                <a:ea typeface="Source Sans Pro SemiBold" panose="020B0603030403020204" pitchFamily="34" charset="0"/>
              </a:rPr>
            </a:br>
            <a:r>
              <a:rPr lang="en-US" sz="5400" cap="all" dirty="0" err="1">
                <a:solidFill>
                  <a:srgbClr val="92D050"/>
                </a:solidFill>
                <a:latin typeface="Source Sans Pro SemiBold" panose="020B0603030403020204" pitchFamily="34" charset="0"/>
                <a:ea typeface="Source Sans Pro SemiBold" panose="020B0603030403020204" pitchFamily="34" charset="0"/>
              </a:rPr>
              <a:t> Construction Pilot</a:t>
            </a:r>
            <a:endParaRPr lang="en-US" sz="5400" dirty="0">
              <a:solidFill>
                <a:srgbClr val="92D050"/>
              </a:solidFill>
              <a:latin typeface="Source Sans Pro SemiBold" panose="020B0603030403020204" pitchFamily="34" charset="0"/>
              <a:ea typeface="Source Sans Pro SemiBold" panose="020B0603030403020204" pitchFamily="34" charset="0"/>
            </a:endParaRPr>
          </a:p>
        </p:txBody>
      </p:sp>
      <p:pic>
        <p:nvPicPr>
          <p:cNvPr id="7" name="Immagine 6" descr="Immagine che contiene Elementi grafici, Carattere, grafica, logo&#10;&#10;Descrizione generata automaticamente">
            <a:extLst>
              <a:ext uri="{FF2B5EF4-FFF2-40B4-BE49-F238E27FC236}">
                <a16:creationId xmlns:a16="http://schemas.microsoft.com/office/drawing/2014/main" id="{B26B3F39-79F5-6BA5-60B5-DC38F48FED82}"/>
              </a:ext>
            </a:extLst>
          </p:cNvPr>
          <p:cNvPicPr>
            <a:picLocks noChangeAspect="1"/>
          </p:cNvPicPr>
          <p:nvPr/>
        </p:nvPicPr>
        <p:blipFill>
          <a:blip r:embed="rId3"/>
          <a:stretch>
            <a:fillRect/>
          </a:stretch>
        </p:blipFill>
        <p:spPr>
          <a:xfrm>
            <a:off x="5475513" y="4988534"/>
            <a:ext cx="1240973" cy="799448"/>
          </a:xfrm>
          <a:prstGeom prst="rect">
            <a:avLst/>
          </a:prstGeom>
        </p:spPr>
      </p:pic>
      <p:pic>
        <p:nvPicPr>
          <p:cNvPr id="10" name="Immagine 7" descr="Immagine che contiene Elementi grafici, linea, arte&#10;&#10;Descrizione generata automaticamente">
            <a:extLst>
              <a:ext uri="{FF2B5EF4-FFF2-40B4-BE49-F238E27FC236}">
                <a16:creationId xmlns:a16="http://schemas.microsoft.com/office/drawing/2014/main" id="{9822413A-DB1A-5DFF-8C2F-FDF94AB25DBE}"/>
              </a:ext>
            </a:extLst>
          </p:cNvPr>
          <p:cNvPicPr>
            <a:picLocks noChangeAspect="1"/>
          </p:cNvPicPr>
          <p:nvPr/>
        </p:nvPicPr>
        <p:blipFill>
          <a:blip r:embed="rId4"/>
          <a:stretch>
            <a:fillRect/>
          </a:stretch>
        </p:blipFill>
        <p:spPr>
          <a:xfrm>
            <a:off x="5159" y="0"/>
            <a:ext cx="5020409" cy="6872785"/>
          </a:xfrm>
          <a:prstGeom prst="rect">
            <a:avLst/>
          </a:prstGeom>
        </p:spPr>
      </p:pic>
      <p:pic>
        <p:nvPicPr>
          <p:cNvPr id="3" name="Picture 2">
            <a:extLst>
              <a:ext uri="{FF2B5EF4-FFF2-40B4-BE49-F238E27FC236}">
                <a16:creationId xmlns:a16="http://schemas.microsoft.com/office/drawing/2014/main" id="{20E6C7DD-B372-C229-B461-7B94572F4E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8903" y="6364393"/>
            <a:ext cx="1645274" cy="344724"/>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092F3A57-81F6-9E34-BE65-705BF0B70B6F}"/>
              </a:ext>
            </a:extLst>
          </p:cNvPr>
          <p:cNvPicPr>
            <a:picLocks noChangeAspect="1"/>
          </p:cNvPicPr>
          <p:nvPr/>
        </p:nvPicPr>
        <p:blipFill>
          <a:blip r:embed="rId6"/>
          <a:stretch>
            <a:fillRect/>
          </a:stretch>
        </p:blipFill>
        <p:spPr>
          <a:xfrm>
            <a:off x="5667110" y="60201"/>
            <a:ext cx="820353" cy="485353"/>
          </a:xfrm>
          <a:prstGeom prst="rect">
            <a:avLst/>
          </a:prstGeom>
        </p:spPr>
      </p:pic>
    </p:spTree>
    <p:extLst>
      <p:ext uri="{BB962C8B-B14F-4D97-AF65-F5344CB8AC3E}">
        <p14:creationId xmlns:p14="http://schemas.microsoft.com/office/powerpoint/2010/main" val="44696655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5566991-D111-A132-511E-A3F490649855}"/>
              </a:ext>
            </a:extLst>
          </p:cNvPr>
          <p:cNvSpPr txBox="1"/>
          <p:nvPr/>
        </p:nvSpPr>
        <p:spPr>
          <a:xfrm>
            <a:off x="854393" y="2779207"/>
            <a:ext cx="4483417" cy="2722861"/>
          </a:xfrm>
          <a:prstGeom prst="rect">
            <a:avLst/>
          </a:prstGeom>
          <a:noFill/>
        </p:spPr>
        <p:txBody>
          <a:bodyPr wrap="square">
            <a:spAutoFit/>
          </a:bodyPr>
          <a:lstStyle/>
          <a:p>
            <a:pPr marL="0" marR="0" lvl="0" indent="0" algn="l" defTabSz="914400" rtl="0" eaLnBrk="1" fontAlgn="auto" latinLnBrk="0" hangingPunct="1">
              <a:lnSpc>
                <a:spcPts val="1200"/>
              </a:lnSpc>
              <a:spcBef>
                <a:spcPts val="0"/>
              </a:spcBef>
              <a:spcAft>
                <a:spcPts val="500"/>
              </a:spcAft>
              <a:buClr>
                <a:srgbClr val="034EA2"/>
              </a:buClr>
              <a:buSzTx/>
              <a:buFontTx/>
              <a:buNone/>
              <a:tabLst/>
              <a:defRPr/>
            </a:pPr>
            <a:r>
              <a:rPr lang="en-US" altLang="sl-SI" sz="1200" b="1" dirty="0" err="1">
                <a:solidFill>
                  <a:srgbClr val="368033"/>
                </a:solidFill>
                <a:latin typeface="Source Sans Pro" panose="020B0503030403020204" pitchFamily="34" charset="0"/>
              </a:rPr>
              <a:t>Industry value chain </a:t>
            </a:r>
            <a:r>
              <a:rPr lang="en-US" altLang="sl-SI" sz="1200" b="1" dirty="0">
                <a:solidFill>
                  <a:srgbClr val="368033"/>
                </a:solidFill>
                <a:latin typeface="Source Sans Pro" panose="020B0503030403020204" pitchFamily="34" charset="0"/>
              </a:rPr>
              <a:t>analysis</a:t>
            </a:r>
          </a:p>
          <a:p>
            <a:pPr marL="0" marR="0" lvl="0" indent="0" algn="just" defTabSz="914400" rtl="0" eaLnBrk="1" fontAlgn="auto" latinLnBrk="0" hangingPunct="1">
              <a:lnSpc>
                <a:spcPts val="1200"/>
              </a:lnSpc>
              <a:spcBef>
                <a:spcPts val="0"/>
              </a:spcBef>
              <a:spcAft>
                <a:spcPts val="500"/>
              </a:spcAft>
              <a:buClr>
                <a:srgbClr val="034EA2"/>
              </a:buClr>
              <a:buSzTx/>
              <a:buFontTx/>
              <a:buNone/>
              <a:tabLst/>
              <a:defRPr/>
            </a:pPr>
            <a:r>
              <a:rPr kumimoji="0" lang="sl-SI"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It covers the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examination of the different stages of the production of a product/service</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from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procurement </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to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final purchase </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by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the end user</a:t>
            </a:r>
            <a:r>
              <a:rPr kumimoji="0" lang="sl-SI"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a:t>
            </a:r>
            <a:endParaRPr kumimoji="0" lang="en-US" altLang="sl-SI" sz="1200" b="1"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endParaRPr>
          </a:p>
          <a:p>
            <a:pPr marL="0" marR="0" lvl="0" indent="0" algn="just" defTabSz="914400" rtl="0" eaLnBrk="1" fontAlgn="auto" latinLnBrk="0" hangingPunct="1">
              <a:lnSpc>
                <a:spcPts val="1200"/>
              </a:lnSpc>
              <a:spcBef>
                <a:spcPts val="0"/>
              </a:spcBef>
              <a:spcAft>
                <a:spcPts val="500"/>
              </a:spcAft>
              <a:buClr>
                <a:srgbClr val="034EA2"/>
              </a:buClr>
              <a:buSzTx/>
              <a:buFontTx/>
              <a:buNone/>
              <a:tabLst/>
              <a:defRPr/>
            </a:pPr>
            <a:r>
              <a:rPr lang="en-US" altLang="sl-SI" sz="1200" b="1" dirty="0" err="1">
                <a:solidFill>
                  <a:srgbClr val="368033"/>
                </a:solidFill>
                <a:latin typeface="Source Sans Pro" panose="020B0503030403020204" pitchFamily="34" charset="0"/>
              </a:rPr>
              <a:t>Business </a:t>
            </a:r>
            <a:r>
              <a:rPr lang="en-US" altLang="sl-SI" sz="1200" b="1" dirty="0">
                <a:solidFill>
                  <a:srgbClr val="368033"/>
                </a:solidFill>
                <a:latin typeface="Source Sans Pro" panose="020B0503030403020204" pitchFamily="34" charset="0"/>
              </a:rPr>
              <a:t>case</a:t>
            </a:r>
          </a:p>
          <a:p>
            <a:pPr marL="0" marR="0" lvl="0" indent="0" algn="just" defTabSz="914400" rtl="0" eaLnBrk="1" fontAlgn="auto" latinLnBrk="0" hangingPunct="1">
              <a:lnSpc>
                <a:spcPts val="1200"/>
              </a:lnSpc>
              <a:spcBef>
                <a:spcPts val="0"/>
              </a:spcBef>
              <a:spcAft>
                <a:spcPts val="500"/>
              </a:spcAft>
              <a:buClr>
                <a:srgbClr val="034EA2"/>
              </a:buClr>
              <a:buSzTx/>
              <a:buFontTx/>
              <a:buNone/>
              <a:tabLst/>
              <a:defRPr/>
            </a:pP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It provides the rationale </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for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launching a project</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programme or portfolio within value chains</a:t>
            </a:r>
            <a:r>
              <a:rPr kumimoji="0" lang="sl-SI"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presented in a well-structured document</a:t>
            </a:r>
            <a:r>
              <a:rPr lang="sl-SI" altLang="sl-SI" sz="1200" dirty="0">
                <a:solidFill>
                  <a:schemeClr val="accent5">
                    <a:lumMod val="50000"/>
                  </a:schemeClr>
                </a:solidFill>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assessing the benefits</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costs </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and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risks of the alternatives and justifying the preferred solution</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a:t>
            </a:r>
            <a:endParaRPr kumimoji="0" lang="en-US" altLang="sl-SI" sz="1200" b="1" i="0" u="none" strike="noStrike" kern="1200" cap="none" spc="0" normalizeH="0" baseline="0" noProof="0" dirty="0">
              <a:ln>
                <a:noFill/>
              </a:ln>
              <a:solidFill>
                <a:srgbClr val="4D4D4D"/>
              </a:solidFill>
              <a:effectLst/>
              <a:uLnTx/>
              <a:uFillTx/>
              <a:latin typeface="Source Sans Pro" panose="020B0503030403020204" pitchFamily="34" charset="0"/>
            </a:endParaRPr>
          </a:p>
          <a:p>
            <a:pPr marL="0" marR="0" lvl="0" indent="0" algn="just" defTabSz="914400" rtl="0" eaLnBrk="1" fontAlgn="auto" latinLnBrk="0" hangingPunct="1">
              <a:lnSpc>
                <a:spcPts val="1200"/>
              </a:lnSpc>
              <a:spcBef>
                <a:spcPts val="0"/>
              </a:spcBef>
              <a:spcAft>
                <a:spcPts val="500"/>
              </a:spcAft>
              <a:buClr>
                <a:srgbClr val="034EA2"/>
              </a:buClr>
              <a:buSzTx/>
              <a:buFontTx/>
              <a:buNone/>
              <a:tabLst/>
              <a:defRPr/>
            </a:pPr>
            <a:r>
              <a:rPr lang="en-US" altLang="sl-SI" sz="1200" b="1" dirty="0" err="1">
                <a:solidFill>
                  <a:srgbClr val="368033"/>
                </a:solidFill>
                <a:latin typeface="Source Sans Pro" panose="020B0503030403020204" pitchFamily="34" charset="0"/>
              </a:rPr>
              <a:t>Route plan</a:t>
            </a:r>
            <a:endParaRPr lang="en-US" altLang="sl-SI" sz="1200" b="1" dirty="0">
              <a:solidFill>
                <a:srgbClr val="368033"/>
              </a:solidFill>
              <a:latin typeface="Source Sans Pro" panose="020B0503030403020204" pitchFamily="34" charset="0"/>
            </a:endParaRPr>
          </a:p>
          <a:p>
            <a:pPr marL="0" marR="0" lvl="0" indent="0" algn="just" defTabSz="914400" rtl="0" eaLnBrk="1" fontAlgn="auto" latinLnBrk="0" hangingPunct="1">
              <a:lnSpc>
                <a:spcPts val="1200"/>
              </a:lnSpc>
              <a:spcBef>
                <a:spcPts val="0"/>
              </a:spcBef>
              <a:spcAft>
                <a:spcPts val="500"/>
              </a:spcAft>
              <a:buClr>
                <a:srgbClr val="034EA2"/>
              </a:buClr>
              <a:buSzTx/>
              <a:buFontTx/>
              <a:buNone/>
              <a:tabLst/>
              <a:defRPr/>
            </a:pP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A strategic plan that defines a goal or desired outcome </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and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includes the major steps or milestones needed to achieve it</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It also serves as a communication tool</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Smart Specialisation Strategies </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(S3) are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one </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of the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global methodologies </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for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Science</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Technology </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and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Innovation </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(STI)</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 roadmaps to achieve the Sustainable Development Goals</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It uses bottom-up participatory processes</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a:t>
            </a:r>
          </a:p>
        </p:txBody>
      </p:sp>
      <p:sp>
        <p:nvSpPr>
          <p:cNvPr id="5" name="Titolo 1">
            <a:extLst>
              <a:ext uri="{FF2B5EF4-FFF2-40B4-BE49-F238E27FC236}">
                <a16:creationId xmlns:a16="http://schemas.microsoft.com/office/drawing/2014/main" id="{93B70B89-9D12-354E-7217-9FE066F64FCF}"/>
              </a:ext>
            </a:extLst>
          </p:cNvPr>
          <p:cNvSpPr txBox="1">
            <a:spLocks/>
          </p:cNvSpPr>
          <p:nvPr/>
        </p:nvSpPr>
        <p:spPr>
          <a:xfrm>
            <a:off x="838200" y="5858313"/>
            <a:ext cx="11037570" cy="5522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1580" spc="-90" dirty="0">
                <a:solidFill>
                  <a:srgbClr val="92D050"/>
                </a:solidFill>
                <a:latin typeface="Source Sans Pro SemiBold" panose="020B0603030403020204" pitchFamily="34" charset="0"/>
                <a:ea typeface="Source Sans Pro SemiBold" panose="020B0603030403020204" pitchFamily="34" charset="0"/>
              </a:rPr>
              <a:t>We build capacity and connect SMEs from EU regions, support them in accessing EU funding and develop </a:t>
            </a:r>
            <a:r>
              <a:rPr lang="fr-FR" sz="1580" spc="-90" dirty="0">
                <a:solidFill>
                  <a:srgbClr val="92D050"/>
                </a:solidFill>
                <a:latin typeface="Source Sans Pro SemiBold" panose="020B0603030403020204" pitchFamily="34" charset="0"/>
                <a:ea typeface="Source Sans Pro SemiBold" panose="020B0603030403020204" pitchFamily="34" charset="0"/>
              </a:rPr>
              <a:t>niche </a:t>
            </a:r>
            <a:r>
              <a:rPr lang="sl-SI" sz="1580" spc="-90" dirty="0">
                <a:solidFill>
                  <a:srgbClr val="92D050"/>
                </a:solidFill>
                <a:latin typeface="Source Sans Pro SemiBold" panose="020B0603030403020204" pitchFamily="34" charset="0"/>
                <a:ea typeface="Source Sans Pro SemiBold" panose="020B0603030403020204" pitchFamily="34" charset="0"/>
              </a:rPr>
              <a:t>pilots</a:t>
            </a:r>
            <a:endParaRPr lang="it-IT" sz="1580" spc="-90" dirty="0">
              <a:solidFill>
                <a:srgbClr val="92D050"/>
              </a:solidFill>
              <a:latin typeface="Source Sans Pro SemiBold" panose="020B0603030403020204" pitchFamily="34" charset="0"/>
              <a:ea typeface="Source Sans Pro SemiBold" panose="020B0603030403020204" pitchFamily="34" charset="0"/>
            </a:endParaRPr>
          </a:p>
        </p:txBody>
      </p:sp>
      <p:sp>
        <p:nvSpPr>
          <p:cNvPr id="6" name="PoljeZBesedilom 5">
            <a:extLst>
              <a:ext uri="{FF2B5EF4-FFF2-40B4-BE49-F238E27FC236}">
                <a16:creationId xmlns:a16="http://schemas.microsoft.com/office/drawing/2014/main" id="{D9A3C92A-5313-98F0-8E2D-B525496FDBB1}"/>
              </a:ext>
            </a:extLst>
          </p:cNvPr>
          <p:cNvSpPr txBox="1"/>
          <p:nvPr/>
        </p:nvSpPr>
        <p:spPr>
          <a:xfrm>
            <a:off x="6096000" y="3745947"/>
            <a:ext cx="5241607" cy="172611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500"/>
              </a:spcAft>
              <a:buClr>
                <a:srgbClr val="034EA2"/>
              </a:buClr>
              <a:buSzTx/>
              <a:buFontTx/>
              <a:buNone/>
              <a:tabLst/>
              <a:defRPr/>
            </a:pPr>
            <a:r>
              <a:rPr lang="sl-SI" b="1" dirty="0">
                <a:solidFill>
                  <a:srgbClr val="368033"/>
                </a:solidFill>
                <a:latin typeface="Source Sans Pro" panose="020B0503030403020204" pitchFamily="34" charset="0"/>
                <a:ea typeface="Source Sans Pro" panose="020B0503030403020204" pitchFamily="34" charset="0"/>
              </a:rPr>
              <a:t>Eco-building pilot project </a:t>
            </a:r>
          </a:p>
          <a:p>
            <a:pPr marL="0" marR="0" lvl="0" indent="0" algn="just" defTabSz="914400" rtl="0" eaLnBrk="1" fontAlgn="auto" latinLnBrk="0" hangingPunct="1">
              <a:lnSpc>
                <a:spcPct val="100000"/>
              </a:lnSpc>
              <a:spcBef>
                <a:spcPts val="0"/>
              </a:spcBef>
              <a:spcAft>
                <a:spcPts val="500"/>
              </a:spcAft>
              <a:buClr>
                <a:srgbClr val="034EA2"/>
              </a:buClr>
              <a:buSzTx/>
              <a:buFontTx/>
              <a:buNone/>
              <a:tabLst/>
              <a:defRPr/>
            </a:pPr>
            <a:r>
              <a:rPr lang="sl-SI" sz="1400" kern="100" dirty="0">
                <a:solidFill>
                  <a:schemeClr val="accent1">
                    <a:lumMod val="5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focuses on the integration of sustainable building materials and techniques in construction. This initiative directly supports the ambitions of the European Green Deal for a climate-neutral Europe by 2050, focusing on reducing the </a:t>
            </a:r>
            <a:r>
              <a:rPr lang="sl-SI" sz="1400" kern="100" dirty="0" err="1">
                <a:solidFill>
                  <a:schemeClr val="accent1">
                    <a:lumMod val="5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carbon </a:t>
            </a:r>
            <a:r>
              <a:rPr lang="sl-SI" sz="1400" kern="100" dirty="0">
                <a:solidFill>
                  <a:schemeClr val="accent1">
                    <a:lumMod val="5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footprint of the construction sector and promoting bio-based materials, thus contributing significantly to the growth of </a:t>
            </a:r>
            <a:r>
              <a:rPr lang="sl-SI" sz="1400" kern="100" dirty="0" err="1">
                <a:solidFill>
                  <a:schemeClr val="accent1">
                    <a:lumMod val="5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the bio-economy </a:t>
            </a:r>
            <a:r>
              <a:rPr lang="sl-SI" sz="1400" kern="100" dirty="0">
                <a:solidFill>
                  <a:schemeClr val="accent1">
                    <a:lumMod val="5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sector.</a:t>
            </a:r>
          </a:p>
        </p:txBody>
      </p:sp>
      <p:pic>
        <p:nvPicPr>
          <p:cNvPr id="10" name="Immagine 6" descr="Immagine che contiene Elementi grafici, Carattere, grafica, logo&#10;&#10;Descrizione generata automaticamente">
            <a:extLst>
              <a:ext uri="{FF2B5EF4-FFF2-40B4-BE49-F238E27FC236}">
                <a16:creationId xmlns:a16="http://schemas.microsoft.com/office/drawing/2014/main" id="{B28E264E-66AE-94D9-E647-E9CAFB18783A}"/>
              </a:ext>
            </a:extLst>
          </p:cNvPr>
          <p:cNvPicPr>
            <a:picLocks noChangeAspect="1"/>
          </p:cNvPicPr>
          <p:nvPr/>
        </p:nvPicPr>
        <p:blipFill>
          <a:blip r:embed="rId2"/>
          <a:stretch>
            <a:fillRect/>
          </a:stretch>
        </p:blipFill>
        <p:spPr>
          <a:xfrm>
            <a:off x="10494148" y="435059"/>
            <a:ext cx="1240973" cy="799448"/>
          </a:xfrm>
          <a:prstGeom prst="rect">
            <a:avLst/>
          </a:prstGeom>
        </p:spPr>
      </p:pic>
      <p:sp>
        <p:nvSpPr>
          <p:cNvPr id="11" name="Titolo 1">
            <a:extLst>
              <a:ext uri="{FF2B5EF4-FFF2-40B4-BE49-F238E27FC236}">
                <a16:creationId xmlns:a16="http://schemas.microsoft.com/office/drawing/2014/main" id="{B7CA8789-58AC-8565-CE79-0661F3167C4C}"/>
              </a:ext>
            </a:extLst>
          </p:cNvPr>
          <p:cNvSpPr txBox="1">
            <a:spLocks/>
          </p:cNvSpPr>
          <p:nvPr/>
        </p:nvSpPr>
        <p:spPr>
          <a:xfrm>
            <a:off x="838200" y="329232"/>
            <a:ext cx="9462941"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cap="all" dirty="0">
                <a:solidFill>
                  <a:srgbClr val="92D050"/>
                </a:solidFill>
                <a:latin typeface="Source Sans Pro SemiBold" panose="020B0603030403020204" pitchFamily="34" charset="0"/>
                <a:ea typeface="Source Sans Pro SemiBold" panose="020B0603030403020204" pitchFamily="34" charset="0"/>
              </a:rPr>
              <a:t>Eco </a:t>
            </a:r>
            <a:r>
              <a:rPr lang="sl-SI" sz="4200" cap="all" dirty="0">
                <a:solidFill>
                  <a:srgbClr val="92D050"/>
                </a:solidFill>
                <a:latin typeface="Source Sans Pro SemiBold" panose="020B0603030403020204" pitchFamily="34" charset="0"/>
                <a:ea typeface="Source Sans Pro SemiBold" panose="020B0603030403020204" pitchFamily="34" charset="0"/>
              </a:rPr>
              <a:t>CONSTRUCTION</a:t>
            </a:r>
            <a:r>
              <a:rPr lang="en-US" sz="4200" cap="all" dirty="0">
                <a:solidFill>
                  <a:srgbClr val="92D050"/>
                </a:solidFill>
                <a:latin typeface="Source Sans Pro SemiBold" panose="020B0603030403020204" pitchFamily="34" charset="0"/>
                <a:ea typeface="Source Sans Pro SemiBold" panose="020B0603030403020204" pitchFamily="34" charset="0"/>
              </a:rPr>
              <a:t> </a:t>
            </a:r>
            <a:r>
              <a:rPr lang="en-US" sz="4200" cap="all" dirty="0">
                <a:solidFill>
                  <a:srgbClr val="368033"/>
                </a:solidFill>
                <a:latin typeface="Source Sans Pro SemiBold" panose="020B0603030403020204" pitchFamily="34" charset="0"/>
                <a:ea typeface="Source Sans Pro SemiBold" panose="020B0603030403020204" pitchFamily="34" charset="0"/>
              </a:rPr>
              <a:t>Pilot</a:t>
            </a:r>
            <a:endParaRPr lang="it-IT" sz="4200" dirty="0">
              <a:solidFill>
                <a:srgbClr val="368033"/>
              </a:solidFill>
              <a:latin typeface="Source Sans Pro SemiBold" panose="020B0603030403020204" pitchFamily="34" charset="0"/>
              <a:ea typeface="Source Sans Pro SemiBold" panose="020B0603030403020204" pitchFamily="34" charset="0"/>
            </a:endParaRPr>
          </a:p>
        </p:txBody>
      </p:sp>
      <p:sp>
        <p:nvSpPr>
          <p:cNvPr id="16" name="Označba mesta vsebine 2">
            <a:extLst>
              <a:ext uri="{FF2B5EF4-FFF2-40B4-BE49-F238E27FC236}">
                <a16:creationId xmlns:a16="http://schemas.microsoft.com/office/drawing/2014/main" id="{66D87CFF-CFDE-236C-2D69-E4E3DD3429CF}"/>
              </a:ext>
            </a:extLst>
          </p:cNvPr>
          <p:cNvSpPr txBox="1">
            <a:spLocks/>
          </p:cNvSpPr>
          <p:nvPr/>
        </p:nvSpPr>
        <p:spPr>
          <a:xfrm>
            <a:off x="843120" y="1367362"/>
            <a:ext cx="10510680" cy="18673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7000"/>
              </a:lnSpc>
              <a:spcBef>
                <a:spcPts val="0"/>
              </a:spcBef>
              <a:buNone/>
            </a:pPr>
            <a:r>
              <a:rPr lang="sl-SI" sz="2400" kern="100" dirty="0">
                <a:solidFill>
                  <a:srgbClr val="92D050"/>
                </a:solidFill>
                <a:latin typeface="Source Sans Pro SemiBold" panose="020B0603030403020204" pitchFamily="34" charset="0"/>
                <a:ea typeface="Source Sans Pro SemiBold" panose="020B0603030403020204" pitchFamily="34" charset="0"/>
                <a:cs typeface="Times New Roman" panose="02020603050405020304" pitchFamily="18" charset="0"/>
              </a:rPr>
              <a:t>Moving towards greener construction and smarter building materials</a:t>
            </a:r>
          </a:p>
          <a:p>
            <a:pPr algn="r">
              <a:lnSpc>
                <a:spcPct val="107000"/>
              </a:lnSpc>
              <a:spcBef>
                <a:spcPts val="0"/>
              </a:spcBef>
              <a:buFontTx/>
              <a:buChar char="-"/>
            </a:pPr>
            <a:r>
              <a:rPr lang="sl-SI"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by </a:t>
            </a:r>
            <a:r>
              <a:rPr lang="sl-SI"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fostering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innovation</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a:t>
            </a:r>
            <a:r>
              <a:rPr lang="sl-SI"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transformation </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and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commercialisation of products </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and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services</a:t>
            </a:r>
            <a:endParaRPr lang="sl-SI"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endParaRPr>
          </a:p>
          <a:p>
            <a:pPr algn="r">
              <a:lnSpc>
                <a:spcPct val="107000"/>
              </a:lnSpc>
              <a:spcBef>
                <a:spcPts val="0"/>
              </a:spcBef>
              <a:buFontTx/>
              <a:buChar char="-"/>
            </a:pPr>
            <a:r>
              <a:rPr lang="sl-SI"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by </a:t>
            </a:r>
            <a:r>
              <a:rPr lang="sl-SI"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strengthening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cooperation at </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EU level</a:t>
            </a:r>
          </a:p>
          <a:p>
            <a:pPr algn="r">
              <a:lnSpc>
                <a:spcPct val="107000"/>
              </a:lnSpc>
              <a:spcBef>
                <a:spcPts val="0"/>
              </a:spcBef>
              <a:buFontTx/>
              <a:buChar char="-"/>
            </a:pPr>
            <a:r>
              <a:rPr lang="sl-SI"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mobilising </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and </a:t>
            </a:r>
            <a:r>
              <a:rPr lang="sl-SI"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optimising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investment </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to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transform </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EU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value chains</a:t>
            </a:r>
            <a:endParaRPr lang="sl-SI"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endParaRPr>
          </a:p>
          <a:p>
            <a:pPr algn="r">
              <a:lnSpc>
                <a:spcPct val="107000"/>
              </a:lnSpc>
              <a:spcBef>
                <a:spcPts val="0"/>
              </a:spcBef>
              <a:buFontTx/>
              <a:buChar char="-"/>
            </a:pPr>
            <a:r>
              <a:rPr lang="sl-SI"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supporting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the replication of the results of </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I3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projects </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and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their continued </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funding </a:t>
            </a:r>
            <a:endParaRPr lang="sl-SI"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endParaRPr>
          </a:p>
          <a:p>
            <a:pPr marL="0" indent="0" algn="r">
              <a:lnSpc>
                <a:spcPct val="107000"/>
              </a:lnSpc>
              <a:spcBef>
                <a:spcPts val="0"/>
              </a:spcBef>
              <a:buNone/>
            </a:pP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at national </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and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regional </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level,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in particular </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in the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context of programmes</a:t>
            </a:r>
            <a:endParaRPr lang="sl-SI"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endParaRPr>
          </a:p>
          <a:p>
            <a:pPr algn="r">
              <a:lnSpc>
                <a:spcPct val="107000"/>
              </a:lnSpc>
              <a:spcBef>
                <a:spcPts val="0"/>
              </a:spcBef>
              <a:buFontTx/>
              <a:buChar char="-"/>
            </a:pP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ERDF and Interreg in EU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Member States </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and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regions</a:t>
            </a:r>
            <a:endParaRPr lang="sl-SI"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endParaRPr>
          </a:p>
          <a:p>
            <a:pPr marL="0" indent="0" algn="r">
              <a:lnSpc>
                <a:spcPct val="107000"/>
              </a:lnSpc>
              <a:spcAft>
                <a:spcPts val="800"/>
              </a:spcAft>
              <a:buNone/>
            </a:pPr>
            <a:endParaRPr lang="sl-SI" sz="1400" kern="100" dirty="0">
              <a:solidFill>
                <a:srgbClr val="002E00"/>
              </a:solidFill>
              <a:latin typeface="Source Sans Pro SemiBold" panose="020B0603030403020204" pitchFamily="34" charset="0"/>
              <a:ea typeface="Source Sans Pro SemiBold" panose="020B0603030403020204" pitchFamily="34" charset="0"/>
              <a:cs typeface="Times New Roman" panose="02020603050405020304" pitchFamily="18" charset="0"/>
            </a:endParaRPr>
          </a:p>
          <a:p>
            <a:pPr marL="0" indent="0" algn="r">
              <a:lnSpc>
                <a:spcPct val="107000"/>
              </a:lnSpc>
              <a:spcAft>
                <a:spcPts val="800"/>
              </a:spcAft>
              <a:buNone/>
            </a:pPr>
            <a:endParaRPr lang="sl-SI" sz="3100" kern="100" dirty="0">
              <a:solidFill>
                <a:srgbClr val="92D050"/>
              </a:solidFill>
              <a:latin typeface="Source Sans Pro SemiBold" panose="020B0603030403020204" pitchFamily="34" charset="0"/>
              <a:ea typeface="Source Sans Pro SemiBold" panose="020B0603030403020204" pitchFamily="34" charset="0"/>
              <a:cs typeface="Times New Roman" panose="02020603050405020304" pitchFamily="18" charset="0"/>
            </a:endParaRPr>
          </a:p>
          <a:p>
            <a:pPr marL="0" indent="0">
              <a:lnSpc>
                <a:spcPct val="100000"/>
              </a:lnSpc>
              <a:spcBef>
                <a:spcPts val="0"/>
              </a:spcBef>
              <a:spcAft>
                <a:spcPts val="500"/>
              </a:spcAft>
              <a:buClr>
                <a:srgbClr val="034EA2"/>
              </a:buClr>
              <a:buFontTx/>
              <a:buNone/>
              <a:defRPr/>
            </a:pPr>
            <a:endParaRPr lang="sl-SI" sz="3100" kern="100" dirty="0">
              <a:solidFill>
                <a:srgbClr val="92D050"/>
              </a:solidFill>
              <a:latin typeface="Source Sans Pro SemiBold" panose="020B0603030403020204" pitchFamily="34" charset="0"/>
              <a:ea typeface="Source Sans Pro SemiBold" panose="020B0603030403020204" pitchFamily="34" charset="0"/>
              <a:cs typeface="Times New Roman" panose="02020603050405020304" pitchFamily="18" charset="0"/>
            </a:endParaRPr>
          </a:p>
          <a:p>
            <a:pPr marL="0" indent="0" algn="r">
              <a:lnSpc>
                <a:spcPct val="100000"/>
              </a:lnSpc>
              <a:spcBef>
                <a:spcPts val="0"/>
              </a:spcBef>
              <a:spcAft>
                <a:spcPts val="500"/>
              </a:spcAft>
              <a:buClr>
                <a:srgbClr val="034EA2"/>
              </a:buClr>
              <a:buFontTx/>
              <a:buNone/>
              <a:defRPr/>
            </a:pPr>
            <a:endParaRPr lang="sl-SI" sz="1400" b="1" dirty="0">
              <a:solidFill>
                <a:srgbClr val="92D050"/>
              </a:solidFill>
              <a:latin typeface="Source Sans Pro" panose="020B0503030403020204" pitchFamily="34" charset="0"/>
            </a:endParaRPr>
          </a:p>
          <a:p>
            <a:pPr marL="0" indent="0" algn="r">
              <a:buFont typeface="Arial" panose="020B0604020202020204" pitchFamily="34" charset="0"/>
              <a:buNone/>
            </a:pPr>
            <a:endParaRPr lang="sl-SI" dirty="0"/>
          </a:p>
        </p:txBody>
      </p:sp>
      <p:pic>
        <p:nvPicPr>
          <p:cNvPr id="2" name="Slika 1">
            <a:extLst>
              <a:ext uri="{FF2B5EF4-FFF2-40B4-BE49-F238E27FC236}">
                <a16:creationId xmlns:a16="http://schemas.microsoft.com/office/drawing/2014/main" id="{59EDDF40-2BD9-4E3F-2B32-4F12A0729B29}"/>
              </a:ext>
            </a:extLst>
          </p:cNvPr>
          <p:cNvPicPr>
            <a:picLocks noChangeAspect="1"/>
          </p:cNvPicPr>
          <p:nvPr/>
        </p:nvPicPr>
        <p:blipFill rotWithShape="1">
          <a:blip r:embed="rId3"/>
          <a:srcRect l="26587" r="52444"/>
          <a:stretch/>
        </p:blipFill>
        <p:spPr>
          <a:xfrm>
            <a:off x="2717143" y="1823336"/>
            <a:ext cx="692812" cy="988529"/>
          </a:xfrm>
          <a:prstGeom prst="rect">
            <a:avLst/>
          </a:prstGeom>
        </p:spPr>
      </p:pic>
      <p:pic>
        <p:nvPicPr>
          <p:cNvPr id="4" name="Picture 2">
            <a:extLst>
              <a:ext uri="{FF2B5EF4-FFF2-40B4-BE49-F238E27FC236}">
                <a16:creationId xmlns:a16="http://schemas.microsoft.com/office/drawing/2014/main" id="{6BDAA83F-07CB-6CEC-A53E-3DF311A4E2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01141" y="6294311"/>
            <a:ext cx="1645274" cy="344724"/>
          </a:xfrm>
          <a:prstGeom prst="rect">
            <a:avLst/>
          </a:prstGeom>
          <a:noFill/>
          <a:extLst>
            <a:ext uri="{909E8E84-426E-40DD-AFC4-6F175D3DCCD1}">
              <a14:hiddenFill xmlns:a14="http://schemas.microsoft.com/office/drawing/2010/main">
                <a:solidFill>
                  <a:srgbClr val="FFFFFF"/>
                </a:solidFill>
              </a14:hiddenFill>
            </a:ext>
          </a:extLst>
        </p:spPr>
      </p:pic>
      <p:pic>
        <p:nvPicPr>
          <p:cNvPr id="7" name="Slika 6">
            <a:extLst>
              <a:ext uri="{FF2B5EF4-FFF2-40B4-BE49-F238E27FC236}">
                <a16:creationId xmlns:a16="http://schemas.microsoft.com/office/drawing/2014/main" id="{3A910023-1DEA-80C2-F648-6DC688ABDCCA}"/>
              </a:ext>
            </a:extLst>
          </p:cNvPr>
          <p:cNvPicPr>
            <a:picLocks noChangeAspect="1"/>
          </p:cNvPicPr>
          <p:nvPr/>
        </p:nvPicPr>
        <p:blipFill>
          <a:blip r:embed="rId5"/>
          <a:stretch>
            <a:fillRect/>
          </a:stretch>
        </p:blipFill>
        <p:spPr>
          <a:xfrm>
            <a:off x="5685823" y="6153682"/>
            <a:ext cx="820353" cy="485353"/>
          </a:xfrm>
          <a:prstGeom prst="rect">
            <a:avLst/>
          </a:prstGeom>
        </p:spPr>
      </p:pic>
    </p:spTree>
    <p:extLst>
      <p:ext uri="{BB962C8B-B14F-4D97-AF65-F5344CB8AC3E}">
        <p14:creationId xmlns:p14="http://schemas.microsoft.com/office/powerpoint/2010/main" val="361125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Elementi grafici, Carattere, grafica, logo&#10;&#10;Descrizione generata automaticamente">
            <a:extLst>
              <a:ext uri="{FF2B5EF4-FFF2-40B4-BE49-F238E27FC236}">
                <a16:creationId xmlns:a16="http://schemas.microsoft.com/office/drawing/2014/main" id="{B26B3F39-79F5-6BA5-60B5-DC38F48FED82}"/>
              </a:ext>
            </a:extLst>
          </p:cNvPr>
          <p:cNvPicPr>
            <a:picLocks noChangeAspect="1"/>
          </p:cNvPicPr>
          <p:nvPr/>
        </p:nvPicPr>
        <p:blipFill>
          <a:blip r:embed="rId3"/>
          <a:srcRect l="13770" t="9091" r="10965"/>
          <a:stretch/>
        </p:blipFill>
        <p:spPr>
          <a:xfrm>
            <a:off x="20" y="0"/>
            <a:ext cx="8668492" cy="6960870"/>
          </a:xfrm>
          <a:prstGeom prst="rect">
            <a:avLst/>
          </a:prstGeom>
        </p:spPr>
      </p:pic>
      <p:sp>
        <p:nvSpPr>
          <p:cNvPr id="25" name="Rectangle 2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ravokotnik 2">
            <a:extLst>
              <a:ext uri="{FF2B5EF4-FFF2-40B4-BE49-F238E27FC236}">
                <a16:creationId xmlns:a16="http://schemas.microsoft.com/office/drawing/2014/main" id="{1EAA9170-5F18-5AC3-C33C-3F5DB815834A}"/>
              </a:ext>
            </a:extLst>
          </p:cNvPr>
          <p:cNvSpPr/>
          <p:nvPr/>
        </p:nvSpPr>
        <p:spPr>
          <a:xfrm>
            <a:off x="7848600" y="506896"/>
            <a:ext cx="1235765" cy="46713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a:solidFill>
                <a:schemeClr val="bg1"/>
              </a:solidFill>
            </a:endParaRPr>
          </a:p>
        </p:txBody>
      </p:sp>
      <p:sp>
        <p:nvSpPr>
          <p:cNvPr id="5" name="Naslov 4">
            <a:extLst>
              <a:ext uri="{FF2B5EF4-FFF2-40B4-BE49-F238E27FC236}">
                <a16:creationId xmlns:a16="http://schemas.microsoft.com/office/drawing/2014/main" id="{C331C11F-8566-7ED6-586F-A261E649BE20}"/>
              </a:ext>
            </a:extLst>
          </p:cNvPr>
          <p:cNvSpPr>
            <a:spLocks noGrp="1"/>
          </p:cNvSpPr>
          <p:nvPr>
            <p:ph type="title"/>
          </p:nvPr>
        </p:nvSpPr>
        <p:spPr>
          <a:xfrm>
            <a:off x="838200" y="633100"/>
            <a:ext cx="10515600" cy="1325563"/>
          </a:xfrm>
        </p:spPr>
        <p:txBody>
          <a:bodyPr>
            <a:normAutofit/>
          </a:bodyPr>
          <a:lstStyle/>
          <a:p>
            <a:pPr algn="r"/>
            <a:r>
              <a:rPr lang="sl-SI" dirty="0">
                <a:solidFill>
                  <a:srgbClr val="002E00"/>
                </a:solidFill>
                <a:latin typeface="Source Sans Pro SemiBold" panose="020B0603030403020204" pitchFamily="34" charset="0"/>
                <a:ea typeface="Source Sans Pro SemiBold" panose="020B0603030403020204" pitchFamily="34" charset="0"/>
              </a:rPr>
              <a:t>Pilot </a:t>
            </a:r>
            <a:r>
              <a:rPr lang="sl-SI" dirty="0" err="1">
                <a:solidFill>
                  <a:srgbClr val="002E00"/>
                </a:solidFill>
                <a:latin typeface="Source Sans Pro SemiBold" panose="020B0603030403020204" pitchFamily="34" charset="0"/>
                <a:ea typeface="Source Sans Pro SemiBold" panose="020B0603030403020204" pitchFamily="34" charset="0"/>
              </a:rPr>
              <a:t>of</a:t>
            </a:r>
            <a:r>
              <a:rPr lang="sl-SI" dirty="0">
                <a:solidFill>
                  <a:srgbClr val="002E00"/>
                </a:solidFill>
                <a:latin typeface="Source Sans Pro SemiBold" panose="020B0603030403020204" pitchFamily="34" charset="0"/>
                <a:ea typeface="Source Sans Pro SemiBold" panose="020B0603030403020204" pitchFamily="34" charset="0"/>
              </a:rPr>
              <a:t> ECO CONSTRUCTION</a:t>
            </a:r>
            <a:br>
              <a:rPr lang="sl-SI" dirty="0">
                <a:solidFill>
                  <a:srgbClr val="002E00"/>
                </a:solidFill>
                <a:latin typeface="Source Sans Pro SemiBold" panose="020B0603030403020204" pitchFamily="34" charset="0"/>
                <a:ea typeface="Source Sans Pro SemiBold" panose="020B0603030403020204" pitchFamily="34" charset="0"/>
              </a:rPr>
            </a:br>
            <a:r>
              <a:rPr lang="sl-SI" dirty="0">
                <a:solidFill>
                  <a:srgbClr val="7EAE63"/>
                </a:solidFill>
                <a:latin typeface="Source Sans Pro SemiBold" panose="020B0603030403020204" pitchFamily="34" charset="0"/>
                <a:ea typeface="Source Sans Pro SemiBold" panose="020B0603030403020204" pitchFamily="34" charset="0"/>
              </a:rPr>
              <a:t> </a:t>
            </a:r>
            <a:endParaRPr lang="sl-SI" dirty="0"/>
          </a:p>
        </p:txBody>
      </p:sp>
      <p:sp>
        <p:nvSpPr>
          <p:cNvPr id="8" name="Označba mesta vsebine 2">
            <a:extLst>
              <a:ext uri="{FF2B5EF4-FFF2-40B4-BE49-F238E27FC236}">
                <a16:creationId xmlns:a16="http://schemas.microsoft.com/office/drawing/2014/main" id="{2033A319-0A36-80B5-1A1B-89906EC302A7}"/>
              </a:ext>
            </a:extLst>
          </p:cNvPr>
          <p:cNvSpPr txBox="1">
            <a:spLocks/>
          </p:cNvSpPr>
          <p:nvPr/>
        </p:nvSpPr>
        <p:spPr>
          <a:xfrm>
            <a:off x="3313463" y="1720959"/>
            <a:ext cx="8035417" cy="12445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800"/>
              </a:spcAft>
              <a:buNone/>
            </a:pPr>
            <a:r>
              <a:rPr lang="sl-SI" sz="10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The standard pilot involves entities from at least 3 regions or countries. Pilot activities relevant to specific areas of interest will focus on areas (regions and/or countries) where the themes are particularly relevant for smart specialisation and where there are specific development potentials and niches. The pilot projects will strengthen the network of supporting policy makers and other relevant stakeholders and contribute to improving the business environment for competitive ecosystems in order to stimulate investment. The pilot action reports shall include an analysis of sectoral, business, cross-sectoral and </a:t>
            </a:r>
            <a:r>
              <a:rPr lang="sl-SI" sz="1000" dirty="0" err="1">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inter-regional </a:t>
            </a:r>
            <a:r>
              <a:rPr lang="sl-SI" sz="10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cooperation and policy issues, one outline of a potential I3 and other EU call proposal, including value chain, business case, issues, synergies, SWOT analysis and a total of at least 2 value chain analyses and 2 business cases with at least 6 companies involved.</a:t>
            </a:r>
          </a:p>
          <a:p>
            <a:pPr marL="0" indent="0" algn="r" fontAlgn="base">
              <a:buFont typeface="Arial" panose="020B0604020202020204" pitchFamily="34" charset="0"/>
              <a:buNone/>
            </a:pPr>
            <a:endParaRPr lang="en-US" sz="1050" dirty="0">
              <a:solidFill>
                <a:srgbClr val="000000"/>
              </a:solidFill>
              <a:latin typeface="Source Sans Pro" panose="020B0503030403020204" pitchFamily="34" charset="0"/>
            </a:endParaRPr>
          </a:p>
          <a:p>
            <a:pPr marL="0" indent="0" algn="r">
              <a:buFont typeface="Arial" panose="020B0604020202020204" pitchFamily="34" charset="0"/>
              <a:buNone/>
            </a:pPr>
            <a:endParaRPr lang="sl-SI" dirty="0"/>
          </a:p>
        </p:txBody>
      </p:sp>
      <p:sp>
        <p:nvSpPr>
          <p:cNvPr id="11" name="Označba mesta vsebine 2">
            <a:extLst>
              <a:ext uri="{FF2B5EF4-FFF2-40B4-BE49-F238E27FC236}">
                <a16:creationId xmlns:a16="http://schemas.microsoft.com/office/drawing/2014/main" id="{54B5720B-4EA5-4406-0C76-FA453E5FFAF3}"/>
              </a:ext>
            </a:extLst>
          </p:cNvPr>
          <p:cNvSpPr txBox="1">
            <a:spLocks/>
          </p:cNvSpPr>
          <p:nvPr/>
        </p:nvSpPr>
        <p:spPr>
          <a:xfrm>
            <a:off x="843120" y="1333073"/>
            <a:ext cx="10510680" cy="54810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7000"/>
              </a:lnSpc>
              <a:spcAft>
                <a:spcPts val="800"/>
              </a:spcAft>
              <a:buNone/>
            </a:pPr>
            <a:r>
              <a:rPr lang="sl-SI" sz="3200" kern="100" dirty="0">
                <a:solidFill>
                  <a:srgbClr val="92D05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Strengthening innovation through </a:t>
            </a:r>
            <a:r>
              <a:rPr lang="sl-SI" sz="3200" kern="100" dirty="0" err="1">
                <a:solidFill>
                  <a:srgbClr val="92D05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Greet </a:t>
            </a:r>
            <a:r>
              <a:rPr lang="sl-SI" sz="3200" kern="100" dirty="0">
                <a:solidFill>
                  <a:srgbClr val="92D05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CE pilot projects</a:t>
            </a:r>
          </a:p>
          <a:p>
            <a:pPr marL="0" indent="0" algn="r">
              <a:lnSpc>
                <a:spcPct val="100000"/>
              </a:lnSpc>
              <a:spcBef>
                <a:spcPts val="0"/>
              </a:spcBef>
              <a:spcAft>
                <a:spcPts val="500"/>
              </a:spcAft>
              <a:buClr>
                <a:srgbClr val="034EA2"/>
              </a:buClr>
              <a:buFontTx/>
              <a:buNone/>
              <a:defRPr/>
            </a:pPr>
            <a:endParaRPr lang="sl-SI" sz="1400" b="1" dirty="0">
              <a:solidFill>
                <a:srgbClr val="92D050"/>
              </a:solidFill>
              <a:latin typeface="Source Sans Pro" panose="020B0503030403020204" pitchFamily="34" charset="0"/>
            </a:endParaRPr>
          </a:p>
          <a:p>
            <a:pPr marL="0" indent="0" algn="r">
              <a:buFont typeface="Arial" panose="020B0604020202020204" pitchFamily="34" charset="0"/>
              <a:buNone/>
            </a:pPr>
            <a:endParaRPr lang="sl-SI" dirty="0"/>
          </a:p>
        </p:txBody>
      </p:sp>
      <p:sp>
        <p:nvSpPr>
          <p:cNvPr id="2" name="Enakokraki trikotnik 1">
            <a:extLst>
              <a:ext uri="{FF2B5EF4-FFF2-40B4-BE49-F238E27FC236}">
                <a16:creationId xmlns:a16="http://schemas.microsoft.com/office/drawing/2014/main" id="{993EFA1E-EDFD-1FEC-B541-3EC9A294C059}"/>
              </a:ext>
            </a:extLst>
          </p:cNvPr>
          <p:cNvSpPr/>
          <p:nvPr/>
        </p:nvSpPr>
        <p:spPr>
          <a:xfrm rot="5400000">
            <a:off x="3899145" y="3112305"/>
            <a:ext cx="1043940" cy="400353"/>
          </a:xfrm>
          <a:prstGeom prst="triangl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 name="Pravokotnik 3">
            <a:extLst>
              <a:ext uri="{FF2B5EF4-FFF2-40B4-BE49-F238E27FC236}">
                <a16:creationId xmlns:a16="http://schemas.microsoft.com/office/drawing/2014/main" id="{543D4A1F-B7E1-01D0-8D9D-D199FA207828}"/>
              </a:ext>
            </a:extLst>
          </p:cNvPr>
          <p:cNvSpPr/>
          <p:nvPr/>
        </p:nvSpPr>
        <p:spPr>
          <a:xfrm>
            <a:off x="2776253" y="2790509"/>
            <a:ext cx="1457345" cy="104394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Enakokraki trikotnik 5">
            <a:extLst>
              <a:ext uri="{FF2B5EF4-FFF2-40B4-BE49-F238E27FC236}">
                <a16:creationId xmlns:a16="http://schemas.microsoft.com/office/drawing/2014/main" id="{98C00ECB-19E9-FF0A-CFF0-20A04077816D}"/>
              </a:ext>
            </a:extLst>
          </p:cNvPr>
          <p:cNvSpPr/>
          <p:nvPr/>
        </p:nvSpPr>
        <p:spPr>
          <a:xfrm rot="5400000">
            <a:off x="6446672" y="3148257"/>
            <a:ext cx="1043940" cy="299023"/>
          </a:xfrm>
          <a:prstGeom prst="triangle">
            <a:avLst>
              <a:gd name="adj" fmla="val 51095"/>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9" name="Pravokotnik 8">
            <a:extLst>
              <a:ext uri="{FF2B5EF4-FFF2-40B4-BE49-F238E27FC236}">
                <a16:creationId xmlns:a16="http://schemas.microsoft.com/office/drawing/2014/main" id="{63343F25-49B3-CB53-A9E4-943093A611CD}"/>
              </a:ext>
            </a:extLst>
          </p:cNvPr>
          <p:cNvSpPr/>
          <p:nvPr/>
        </p:nvSpPr>
        <p:spPr>
          <a:xfrm>
            <a:off x="5289124" y="2790509"/>
            <a:ext cx="1858330" cy="104394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Enakokraki trikotnik 9">
            <a:extLst>
              <a:ext uri="{FF2B5EF4-FFF2-40B4-BE49-F238E27FC236}">
                <a16:creationId xmlns:a16="http://schemas.microsoft.com/office/drawing/2014/main" id="{856A64FC-ED9F-17C9-7BED-4E9BE6808A9C}"/>
              </a:ext>
            </a:extLst>
          </p:cNvPr>
          <p:cNvSpPr/>
          <p:nvPr/>
        </p:nvSpPr>
        <p:spPr>
          <a:xfrm rot="5400000">
            <a:off x="9062047" y="3112303"/>
            <a:ext cx="1043940" cy="400353"/>
          </a:xfrm>
          <a:prstGeom prst="triangle">
            <a:avLst/>
          </a:prstGeom>
          <a:solidFill>
            <a:srgbClr val="A6C8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Pravokotnik 11">
            <a:extLst>
              <a:ext uri="{FF2B5EF4-FFF2-40B4-BE49-F238E27FC236}">
                <a16:creationId xmlns:a16="http://schemas.microsoft.com/office/drawing/2014/main" id="{C47A6649-F8A1-620C-CF42-88CDDE09628E}"/>
              </a:ext>
            </a:extLst>
          </p:cNvPr>
          <p:cNvSpPr/>
          <p:nvPr/>
        </p:nvSpPr>
        <p:spPr>
          <a:xfrm>
            <a:off x="7550535" y="2790507"/>
            <a:ext cx="1858330" cy="1043941"/>
          </a:xfrm>
          <a:prstGeom prst="rect">
            <a:avLst/>
          </a:prstGeom>
          <a:solidFill>
            <a:srgbClr val="A6C8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Označba mesta vsebine 2">
            <a:extLst>
              <a:ext uri="{FF2B5EF4-FFF2-40B4-BE49-F238E27FC236}">
                <a16:creationId xmlns:a16="http://schemas.microsoft.com/office/drawing/2014/main" id="{E6E10B11-2956-3A9F-F3EA-FBB8A777871F}"/>
              </a:ext>
            </a:extLst>
          </p:cNvPr>
          <p:cNvSpPr txBox="1">
            <a:spLocks/>
          </p:cNvSpPr>
          <p:nvPr/>
        </p:nvSpPr>
        <p:spPr>
          <a:xfrm>
            <a:off x="2210992" y="3115500"/>
            <a:ext cx="2151045" cy="521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7000"/>
              </a:lnSpc>
              <a:spcBef>
                <a:spcPts val="0"/>
              </a:spcBef>
              <a:buNone/>
            </a:pPr>
            <a:r>
              <a:rPr lang="sl-SI" sz="1800" kern="100" dirty="0">
                <a:solidFill>
                  <a:schemeClr val="accent5">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Market research</a:t>
            </a:r>
            <a:endParaRPr lang="sl-SI" sz="1800" kern="100" dirty="0">
              <a:solidFill>
                <a:schemeClr val="accent5">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endParaRPr>
          </a:p>
          <a:p>
            <a:pPr marL="0" indent="0" algn="r">
              <a:lnSpc>
                <a:spcPct val="100000"/>
              </a:lnSpc>
              <a:spcBef>
                <a:spcPts val="0"/>
              </a:spcBef>
              <a:spcAft>
                <a:spcPts val="500"/>
              </a:spcAft>
              <a:buClr>
                <a:srgbClr val="034EA2"/>
              </a:buClr>
              <a:buFontTx/>
              <a:buNone/>
              <a:defRPr/>
            </a:pPr>
            <a:endParaRPr lang="sl-SI" sz="1400" b="1" dirty="0">
              <a:solidFill>
                <a:srgbClr val="92D050"/>
              </a:solidFill>
              <a:latin typeface="Source Sans Pro" panose="020B0503030403020204" pitchFamily="34" charset="0"/>
            </a:endParaRPr>
          </a:p>
          <a:p>
            <a:pPr marL="0" indent="0" algn="r">
              <a:buFont typeface="Arial" panose="020B0604020202020204" pitchFamily="34" charset="0"/>
              <a:buNone/>
            </a:pPr>
            <a:endParaRPr lang="sl-SI" dirty="0"/>
          </a:p>
        </p:txBody>
      </p:sp>
      <p:sp>
        <p:nvSpPr>
          <p:cNvPr id="15" name="Označba mesta vsebine 2">
            <a:extLst>
              <a:ext uri="{FF2B5EF4-FFF2-40B4-BE49-F238E27FC236}">
                <a16:creationId xmlns:a16="http://schemas.microsoft.com/office/drawing/2014/main" id="{AFB2CD15-9227-70DD-001F-1A7C5BB3546F}"/>
              </a:ext>
            </a:extLst>
          </p:cNvPr>
          <p:cNvSpPr txBox="1">
            <a:spLocks/>
          </p:cNvSpPr>
          <p:nvPr/>
        </p:nvSpPr>
        <p:spPr>
          <a:xfrm>
            <a:off x="7303564" y="2830038"/>
            <a:ext cx="2151045" cy="94742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7000"/>
              </a:lnSpc>
              <a:spcBef>
                <a:spcPts val="0"/>
              </a:spcBef>
              <a:buNone/>
            </a:pPr>
            <a:r>
              <a:rPr lang="sl-SI" sz="2100" kern="100" dirty="0">
                <a:solidFill>
                  <a:schemeClr val="accent5">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Combinations  </a:t>
            </a:r>
          </a:p>
          <a:p>
            <a:pPr marL="0" indent="0" algn="r">
              <a:lnSpc>
                <a:spcPct val="107000"/>
              </a:lnSpc>
              <a:spcBef>
                <a:spcPts val="0"/>
              </a:spcBef>
              <a:buNone/>
            </a:pPr>
            <a:r>
              <a:rPr lang="sl-SI" sz="2100" kern="100" dirty="0">
                <a:solidFill>
                  <a:schemeClr val="accent5">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 according to 4 selected criteria</a:t>
            </a:r>
            <a:endParaRPr lang="sl-SI" sz="2100" kern="100" dirty="0">
              <a:solidFill>
                <a:schemeClr val="accent5">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endParaRPr>
          </a:p>
          <a:p>
            <a:pPr marL="0" indent="0" algn="r">
              <a:lnSpc>
                <a:spcPct val="100000"/>
              </a:lnSpc>
              <a:spcBef>
                <a:spcPts val="0"/>
              </a:spcBef>
              <a:spcAft>
                <a:spcPts val="500"/>
              </a:spcAft>
              <a:buClr>
                <a:srgbClr val="034EA2"/>
              </a:buClr>
              <a:buFontTx/>
              <a:buNone/>
              <a:defRPr/>
            </a:pPr>
            <a:endParaRPr lang="sl-SI" sz="1400" b="1" dirty="0">
              <a:solidFill>
                <a:srgbClr val="92D050"/>
              </a:solidFill>
              <a:latin typeface="Source Sans Pro" panose="020B0503030403020204" pitchFamily="34" charset="0"/>
            </a:endParaRPr>
          </a:p>
          <a:p>
            <a:pPr marL="0" indent="0" algn="r">
              <a:buFont typeface="Arial" panose="020B0604020202020204" pitchFamily="34" charset="0"/>
              <a:buNone/>
            </a:pPr>
            <a:endParaRPr lang="sl-SI" dirty="0"/>
          </a:p>
        </p:txBody>
      </p:sp>
      <p:sp>
        <p:nvSpPr>
          <p:cNvPr id="16" name="Označba mesta vsebine 2">
            <a:extLst>
              <a:ext uri="{FF2B5EF4-FFF2-40B4-BE49-F238E27FC236}">
                <a16:creationId xmlns:a16="http://schemas.microsoft.com/office/drawing/2014/main" id="{665DEA2A-32AE-E95D-4EE5-30825C957B1F}"/>
              </a:ext>
            </a:extLst>
          </p:cNvPr>
          <p:cNvSpPr txBox="1">
            <a:spLocks/>
          </p:cNvSpPr>
          <p:nvPr/>
        </p:nvSpPr>
        <p:spPr>
          <a:xfrm>
            <a:off x="3953543" y="3771301"/>
            <a:ext cx="3007788" cy="4853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7000"/>
              </a:lnSpc>
              <a:spcBef>
                <a:spcPts val="0"/>
              </a:spcBef>
              <a:buNone/>
            </a:pPr>
            <a:r>
              <a:rPr lang="sl-SI" sz="2000" kern="100" dirty="0">
                <a:solidFill>
                  <a:srgbClr val="002E0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VALUE CHAINS</a:t>
            </a:r>
          </a:p>
          <a:p>
            <a:pPr marL="0" indent="0" algn="r">
              <a:lnSpc>
                <a:spcPct val="100000"/>
              </a:lnSpc>
              <a:spcBef>
                <a:spcPts val="0"/>
              </a:spcBef>
              <a:spcAft>
                <a:spcPts val="500"/>
              </a:spcAft>
              <a:buClr>
                <a:srgbClr val="034EA2"/>
              </a:buClr>
              <a:buFontTx/>
              <a:buNone/>
              <a:defRPr/>
            </a:pPr>
            <a:endParaRPr lang="sl-SI" sz="1400" b="1" dirty="0">
              <a:solidFill>
                <a:srgbClr val="92D050"/>
              </a:solidFill>
              <a:latin typeface="Source Sans Pro" panose="020B0503030403020204" pitchFamily="34" charset="0"/>
            </a:endParaRPr>
          </a:p>
          <a:p>
            <a:pPr marL="0" indent="0" algn="r">
              <a:buFont typeface="Arial" panose="020B0604020202020204" pitchFamily="34" charset="0"/>
              <a:buNone/>
            </a:pPr>
            <a:endParaRPr lang="sl-SI" dirty="0"/>
          </a:p>
        </p:txBody>
      </p:sp>
      <p:sp>
        <p:nvSpPr>
          <p:cNvPr id="26" name="Puščica: škarnice 25">
            <a:extLst>
              <a:ext uri="{FF2B5EF4-FFF2-40B4-BE49-F238E27FC236}">
                <a16:creationId xmlns:a16="http://schemas.microsoft.com/office/drawing/2014/main" id="{45647CDE-4B90-C593-9D01-591AEA86A376}"/>
              </a:ext>
            </a:extLst>
          </p:cNvPr>
          <p:cNvSpPr/>
          <p:nvPr/>
        </p:nvSpPr>
        <p:spPr>
          <a:xfrm>
            <a:off x="9320724" y="2789702"/>
            <a:ext cx="484632" cy="1043940"/>
          </a:xfrm>
          <a:prstGeom prst="chevron">
            <a:avLst>
              <a:gd name="adj" fmla="val 57075"/>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solidFill>
                <a:schemeClr val="tx1"/>
              </a:solidFill>
            </a:endParaRPr>
          </a:p>
        </p:txBody>
      </p:sp>
      <p:sp>
        <p:nvSpPr>
          <p:cNvPr id="30" name="Puščica: škarnice 29">
            <a:extLst>
              <a:ext uri="{FF2B5EF4-FFF2-40B4-BE49-F238E27FC236}">
                <a16:creationId xmlns:a16="http://schemas.microsoft.com/office/drawing/2014/main" id="{72F27848-B8E0-9954-FDE4-2CA5A2690364}"/>
              </a:ext>
            </a:extLst>
          </p:cNvPr>
          <p:cNvSpPr/>
          <p:nvPr/>
        </p:nvSpPr>
        <p:spPr>
          <a:xfrm>
            <a:off x="4227383" y="2791625"/>
            <a:ext cx="484632" cy="1043940"/>
          </a:xfrm>
          <a:prstGeom prst="chevron">
            <a:avLst>
              <a:gd name="adj" fmla="val 57075"/>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solidFill>
                <a:srgbClr val="92D050"/>
              </a:solidFill>
            </a:endParaRPr>
          </a:p>
        </p:txBody>
      </p:sp>
      <p:sp>
        <p:nvSpPr>
          <p:cNvPr id="33" name="Puščica: škarnice 32">
            <a:extLst>
              <a:ext uri="{FF2B5EF4-FFF2-40B4-BE49-F238E27FC236}">
                <a16:creationId xmlns:a16="http://schemas.microsoft.com/office/drawing/2014/main" id="{3CEE0EA1-BB76-BDA1-EF7A-396BFE8A6905}"/>
              </a:ext>
            </a:extLst>
          </p:cNvPr>
          <p:cNvSpPr/>
          <p:nvPr/>
        </p:nvSpPr>
        <p:spPr>
          <a:xfrm>
            <a:off x="9725611" y="2801980"/>
            <a:ext cx="484632" cy="1043940"/>
          </a:xfrm>
          <a:prstGeom prst="chevron">
            <a:avLst>
              <a:gd name="adj" fmla="val 57075"/>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solidFill>
                <a:schemeClr val="tx1"/>
              </a:solidFill>
            </a:endParaRPr>
          </a:p>
        </p:txBody>
      </p:sp>
      <p:sp>
        <p:nvSpPr>
          <p:cNvPr id="34" name="Puščica: škarnice 33">
            <a:extLst>
              <a:ext uri="{FF2B5EF4-FFF2-40B4-BE49-F238E27FC236}">
                <a16:creationId xmlns:a16="http://schemas.microsoft.com/office/drawing/2014/main" id="{FB340675-6B7B-8549-0D73-6872D6075D84}"/>
              </a:ext>
            </a:extLst>
          </p:cNvPr>
          <p:cNvSpPr/>
          <p:nvPr/>
        </p:nvSpPr>
        <p:spPr>
          <a:xfrm>
            <a:off x="10201917" y="2789806"/>
            <a:ext cx="484632" cy="1043940"/>
          </a:xfrm>
          <a:prstGeom prst="chevron">
            <a:avLst>
              <a:gd name="adj" fmla="val 57075"/>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solidFill>
                <a:schemeClr val="tx1"/>
              </a:solidFill>
            </a:endParaRPr>
          </a:p>
        </p:txBody>
      </p:sp>
      <p:sp>
        <p:nvSpPr>
          <p:cNvPr id="35" name="Puščica: škarnice 34">
            <a:extLst>
              <a:ext uri="{FF2B5EF4-FFF2-40B4-BE49-F238E27FC236}">
                <a16:creationId xmlns:a16="http://schemas.microsoft.com/office/drawing/2014/main" id="{D4532236-1664-1960-F63B-2E8DCF135012}"/>
              </a:ext>
            </a:extLst>
          </p:cNvPr>
          <p:cNvSpPr/>
          <p:nvPr/>
        </p:nvSpPr>
        <p:spPr>
          <a:xfrm>
            <a:off x="10776906" y="2789702"/>
            <a:ext cx="484632" cy="1043940"/>
          </a:xfrm>
          <a:prstGeom prst="chevron">
            <a:avLst>
              <a:gd name="adj" fmla="val 57075"/>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solidFill>
                <a:schemeClr val="tx1"/>
              </a:solidFill>
            </a:endParaRPr>
          </a:p>
        </p:txBody>
      </p:sp>
      <p:sp>
        <p:nvSpPr>
          <p:cNvPr id="22" name="PoljeZBesedilom 21">
            <a:extLst>
              <a:ext uri="{FF2B5EF4-FFF2-40B4-BE49-F238E27FC236}">
                <a16:creationId xmlns:a16="http://schemas.microsoft.com/office/drawing/2014/main" id="{94F89013-610A-F1FA-F971-1A2611D30C09}"/>
              </a:ext>
            </a:extLst>
          </p:cNvPr>
          <p:cNvSpPr txBox="1"/>
          <p:nvPr/>
        </p:nvSpPr>
        <p:spPr>
          <a:xfrm>
            <a:off x="7595242" y="4758611"/>
            <a:ext cx="4300207" cy="1723421"/>
          </a:xfrm>
          <a:prstGeom prst="rect">
            <a:avLst/>
          </a:prstGeom>
          <a:noFill/>
        </p:spPr>
        <p:txBody>
          <a:bodyPr wrap="square">
            <a:spAutoFit/>
          </a:bodyPr>
          <a:lstStyle/>
          <a:p>
            <a:pPr marL="0" indent="0" algn="r">
              <a:lnSpc>
                <a:spcPct val="107000"/>
              </a:lnSpc>
              <a:spcBef>
                <a:spcPts val="0"/>
              </a:spcBef>
              <a:buNone/>
            </a:pPr>
            <a:endParaRPr lang="sl-SI" sz="2000" kern="100" dirty="0">
              <a:solidFill>
                <a:srgbClr val="002E0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endParaRPr>
          </a:p>
          <a:p>
            <a:pPr marL="0" indent="0" algn="ctr">
              <a:lnSpc>
                <a:spcPct val="107000"/>
              </a:lnSpc>
              <a:spcBef>
                <a:spcPts val="0"/>
              </a:spcBef>
              <a:buNone/>
            </a:pPr>
            <a:r>
              <a:rPr lang="sl-SI" sz="2000" kern="100" dirty="0">
                <a:solidFill>
                  <a:srgbClr val="002E00"/>
                </a:solidFill>
                <a:latin typeface="Source Sans Pro SemiBold" panose="020B0603030403020204" pitchFamily="34" charset="0"/>
                <a:ea typeface="Source Sans Pro SemiBold" panose="020B0603030403020204" pitchFamily="34" charset="0"/>
                <a:cs typeface="Times New Roman" panose="02020603050405020304" pitchFamily="18" charset="0"/>
              </a:rPr>
              <a:t>+ </a:t>
            </a:r>
          </a:p>
          <a:p>
            <a:pPr marL="0" indent="0" algn="ctr">
              <a:lnSpc>
                <a:spcPct val="107000"/>
              </a:lnSpc>
              <a:spcBef>
                <a:spcPts val="0"/>
              </a:spcBef>
              <a:buNone/>
            </a:pPr>
            <a:r>
              <a:rPr lang="sl-SI" sz="2000" kern="100" dirty="0">
                <a:solidFill>
                  <a:srgbClr val="002E0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design and establishment </a:t>
            </a:r>
          </a:p>
          <a:p>
            <a:pPr marL="0" indent="0" algn="ctr">
              <a:lnSpc>
                <a:spcPct val="107000"/>
              </a:lnSpc>
              <a:spcBef>
                <a:spcPts val="0"/>
              </a:spcBef>
              <a:buNone/>
            </a:pPr>
            <a:r>
              <a:rPr lang="sl-SI" sz="2000" kern="100" dirty="0">
                <a:solidFill>
                  <a:srgbClr val="002E0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PARTNER PLATFORMS</a:t>
            </a:r>
          </a:p>
        </p:txBody>
      </p:sp>
      <p:pic>
        <p:nvPicPr>
          <p:cNvPr id="31" name="Slika 30">
            <a:extLst>
              <a:ext uri="{FF2B5EF4-FFF2-40B4-BE49-F238E27FC236}">
                <a16:creationId xmlns:a16="http://schemas.microsoft.com/office/drawing/2014/main" id="{4514BF2D-9F9D-993A-9F11-D721B1832718}"/>
              </a:ext>
            </a:extLst>
          </p:cNvPr>
          <p:cNvPicPr>
            <a:picLocks noChangeAspect="1"/>
          </p:cNvPicPr>
          <p:nvPr/>
        </p:nvPicPr>
        <p:blipFill>
          <a:blip r:embed="rId4"/>
          <a:stretch>
            <a:fillRect/>
          </a:stretch>
        </p:blipFill>
        <p:spPr>
          <a:xfrm>
            <a:off x="9534952" y="4390973"/>
            <a:ext cx="412760" cy="357390"/>
          </a:xfrm>
          <a:prstGeom prst="rect">
            <a:avLst/>
          </a:prstGeom>
        </p:spPr>
      </p:pic>
      <p:sp>
        <p:nvSpPr>
          <p:cNvPr id="17" name="Enakokraki trikotnik 16">
            <a:extLst>
              <a:ext uri="{FF2B5EF4-FFF2-40B4-BE49-F238E27FC236}">
                <a16:creationId xmlns:a16="http://schemas.microsoft.com/office/drawing/2014/main" id="{A6B8BCD6-0831-F1CC-60E8-9D2AC7C75727}"/>
              </a:ext>
            </a:extLst>
          </p:cNvPr>
          <p:cNvSpPr/>
          <p:nvPr/>
        </p:nvSpPr>
        <p:spPr>
          <a:xfrm rot="5400000">
            <a:off x="6628202" y="3118062"/>
            <a:ext cx="1043940" cy="400353"/>
          </a:xfrm>
          <a:prstGeom prst="triangl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9" name="Označba mesta vsebine 2">
            <a:extLst>
              <a:ext uri="{FF2B5EF4-FFF2-40B4-BE49-F238E27FC236}">
                <a16:creationId xmlns:a16="http://schemas.microsoft.com/office/drawing/2014/main" id="{2788F79E-D165-96B5-73E7-8E3E2116C957}"/>
              </a:ext>
            </a:extLst>
          </p:cNvPr>
          <p:cNvSpPr txBox="1">
            <a:spLocks/>
          </p:cNvSpPr>
          <p:nvPr/>
        </p:nvSpPr>
        <p:spPr>
          <a:xfrm>
            <a:off x="5101787" y="3126931"/>
            <a:ext cx="2151045" cy="52197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7000"/>
              </a:lnSpc>
              <a:spcBef>
                <a:spcPts val="0"/>
              </a:spcBef>
              <a:buNone/>
            </a:pPr>
            <a:r>
              <a:rPr lang="sl-SI" sz="2100" kern="100" dirty="0">
                <a:solidFill>
                  <a:schemeClr val="accent5">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MSE identification</a:t>
            </a:r>
          </a:p>
          <a:p>
            <a:pPr marL="0" indent="0" algn="r">
              <a:lnSpc>
                <a:spcPct val="100000"/>
              </a:lnSpc>
              <a:spcBef>
                <a:spcPts val="0"/>
              </a:spcBef>
              <a:spcAft>
                <a:spcPts val="500"/>
              </a:spcAft>
              <a:buClr>
                <a:srgbClr val="034EA2"/>
              </a:buClr>
              <a:buFontTx/>
              <a:buNone/>
              <a:defRPr/>
            </a:pPr>
            <a:endParaRPr lang="sl-SI" sz="1400" b="1" dirty="0">
              <a:solidFill>
                <a:srgbClr val="92D050"/>
              </a:solidFill>
              <a:latin typeface="Source Sans Pro" panose="020B0503030403020204" pitchFamily="34" charset="0"/>
            </a:endParaRPr>
          </a:p>
          <a:p>
            <a:pPr marL="0" indent="0" algn="r">
              <a:buFont typeface="Arial" panose="020B0604020202020204" pitchFamily="34" charset="0"/>
              <a:buNone/>
            </a:pPr>
            <a:endParaRPr lang="sl-SI" dirty="0"/>
          </a:p>
        </p:txBody>
      </p:sp>
      <p:sp>
        <p:nvSpPr>
          <p:cNvPr id="20" name="Puščica: škarnice 19">
            <a:extLst>
              <a:ext uri="{FF2B5EF4-FFF2-40B4-BE49-F238E27FC236}">
                <a16:creationId xmlns:a16="http://schemas.microsoft.com/office/drawing/2014/main" id="{EF717A45-F8D2-7AC1-EF9D-91AD3B61F73A}"/>
              </a:ext>
            </a:extLst>
          </p:cNvPr>
          <p:cNvSpPr/>
          <p:nvPr/>
        </p:nvSpPr>
        <p:spPr>
          <a:xfrm>
            <a:off x="6935912" y="2789702"/>
            <a:ext cx="484632" cy="1043940"/>
          </a:xfrm>
          <a:prstGeom prst="chevron">
            <a:avLst>
              <a:gd name="adj" fmla="val 57075"/>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solidFill>
                <a:srgbClr val="92D050"/>
              </a:solidFill>
            </a:endParaRPr>
          </a:p>
        </p:txBody>
      </p:sp>
      <p:sp>
        <p:nvSpPr>
          <p:cNvPr id="32" name="Pravokotnik 31">
            <a:extLst>
              <a:ext uri="{FF2B5EF4-FFF2-40B4-BE49-F238E27FC236}">
                <a16:creationId xmlns:a16="http://schemas.microsoft.com/office/drawing/2014/main" id="{F405AF3E-B3F7-A4B9-CBD7-3A7D4BFF3B29}"/>
              </a:ext>
            </a:extLst>
          </p:cNvPr>
          <p:cNvSpPr/>
          <p:nvPr/>
        </p:nvSpPr>
        <p:spPr>
          <a:xfrm>
            <a:off x="2776253" y="4102450"/>
            <a:ext cx="6544471" cy="10085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6" name="PoljeZBesedilom 35">
            <a:extLst>
              <a:ext uri="{FF2B5EF4-FFF2-40B4-BE49-F238E27FC236}">
                <a16:creationId xmlns:a16="http://schemas.microsoft.com/office/drawing/2014/main" id="{079086AD-4792-248F-ECEF-3C230E7A30AE}"/>
              </a:ext>
            </a:extLst>
          </p:cNvPr>
          <p:cNvSpPr txBox="1"/>
          <p:nvPr/>
        </p:nvSpPr>
        <p:spPr>
          <a:xfrm>
            <a:off x="2866073" y="4010851"/>
            <a:ext cx="3911917" cy="969496"/>
          </a:xfrm>
          <a:prstGeom prst="rect">
            <a:avLst/>
          </a:prstGeom>
          <a:noFill/>
        </p:spPr>
        <p:txBody>
          <a:bodyPr wrap="square">
            <a:spAutoFit/>
          </a:bodyPr>
          <a:lstStyle/>
          <a:p>
            <a:pPr algn="just"/>
            <a:r>
              <a:rPr lang="sl-SI" sz="1300" b="1"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Market analysis database:</a:t>
            </a:r>
            <a:endParaRPr lang="en-US" sz="1300" dirty="0">
              <a:solidFill>
                <a:schemeClr val="accent5">
                  <a:lumMod val="50000"/>
                </a:schemeClr>
              </a:solidFill>
              <a:latin typeface="Source Sans Pro" panose="020B0503030403020204" pitchFamily="34" charset="0"/>
              <a:ea typeface="Source Sans Pro" panose="020B0503030403020204" pitchFamily="34" charset="0"/>
              <a:cs typeface="Open Sans"/>
              <a:sym typeface="Open Sans"/>
            </a:endParaRPr>
          </a:p>
          <a:p>
            <a:pPr marL="171450" indent="-171450" algn="just">
              <a:buFont typeface="Arial" panose="020B0604020202020204" pitchFamily="34" charset="0"/>
              <a:buChar char="•"/>
            </a:pPr>
            <a:r>
              <a:rPr lang="sl-SI"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Building materials and bio-based products</a:t>
            </a:r>
            <a:endPar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endParaRPr>
          </a:p>
          <a:p>
            <a:pPr marL="171450" indent="-171450" algn="l">
              <a:buFont typeface="Arial" panose="020B0604020202020204" pitchFamily="34" charset="0"/>
              <a:buChar char="•"/>
            </a:pPr>
            <a:r>
              <a:rPr lang="pl-PL"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Building materials and waste-based products</a:t>
            </a:r>
          </a:p>
          <a:p>
            <a:pPr marL="171450" indent="-171450" algn="l">
              <a:buFont typeface="Arial" panose="020B0604020202020204" pitchFamily="34" charset="0"/>
              <a:buChar char="•"/>
            </a:pPr>
            <a:r>
              <a:rPr lang="en-US" sz="1100" dirty="0" err="1">
                <a:solidFill>
                  <a:srgbClr val="002E00"/>
                </a:solidFill>
                <a:latin typeface="Source Sans Pro SemiBold" panose="020B0603030403020204" pitchFamily="34" charset="0"/>
                <a:ea typeface="Source Sans Pro SemiBold" panose="020B0603030403020204" pitchFamily="34" charset="0"/>
                <a:cs typeface="Open Sans"/>
                <a:sym typeface="Open Sans"/>
              </a:rPr>
              <a:t>- Optimising construction </a:t>
            </a:r>
            <a:r>
              <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a:t>
            </a:r>
            <a:r>
              <a:rPr lang="en-US" sz="1100" dirty="0" err="1">
                <a:solidFill>
                  <a:srgbClr val="002E00"/>
                </a:solidFill>
                <a:latin typeface="Source Sans Pro SemiBold" panose="020B0603030403020204" pitchFamily="34" charset="0"/>
                <a:ea typeface="Source Sans Pro SemiBold" panose="020B0603030403020204" pitchFamily="34" charset="0"/>
                <a:cs typeface="Open Sans"/>
                <a:sym typeface="Open Sans"/>
              </a:rPr>
              <a:t>material</a:t>
            </a:r>
            <a:r>
              <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a:t>
            </a:r>
            <a:r>
              <a:rPr lang="en-US" sz="1100" dirty="0" err="1">
                <a:solidFill>
                  <a:srgbClr val="002E00"/>
                </a:solidFill>
                <a:latin typeface="Source Sans Pro SemiBold" panose="020B0603030403020204" pitchFamily="34" charset="0"/>
                <a:ea typeface="Source Sans Pro SemiBold" panose="020B0603030403020204" pitchFamily="34" charset="0"/>
                <a:cs typeface="Open Sans"/>
                <a:sym typeface="Open Sans"/>
              </a:rPr>
              <a:t>processes</a:t>
            </a:r>
            <a:endParaRPr lang="sl-SI" sz="1100" dirty="0">
              <a:solidFill>
                <a:srgbClr val="002E00"/>
              </a:solidFill>
              <a:latin typeface="Source Sans Pro SemiBold" panose="020B0603030403020204" pitchFamily="34" charset="0"/>
              <a:ea typeface="Source Sans Pro SemiBold" panose="020B0603030403020204" pitchFamily="34" charset="0"/>
              <a:cs typeface="Open Sans"/>
              <a:sym typeface="Open Sans"/>
            </a:endParaRPr>
          </a:p>
          <a:p>
            <a:pPr marL="171450" indent="-171450" algn="l">
              <a:buFont typeface="Arial" panose="020B0604020202020204" pitchFamily="34" charset="0"/>
              <a:buChar char="•"/>
            </a:pPr>
            <a:r>
              <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Other </a:t>
            </a:r>
            <a:r>
              <a:rPr lang="en-US" sz="1100" dirty="0" err="1">
                <a:solidFill>
                  <a:srgbClr val="002E00"/>
                </a:solidFill>
                <a:latin typeface="Source Sans Pro SemiBold" panose="020B0603030403020204" pitchFamily="34" charset="0"/>
                <a:ea typeface="Source Sans Pro SemiBold" panose="020B0603030403020204" pitchFamily="34" charset="0"/>
                <a:cs typeface="Open Sans"/>
                <a:sym typeface="Open Sans"/>
              </a:rPr>
              <a:t>ecological construction</a:t>
            </a:r>
            <a:endPar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endParaRPr>
          </a:p>
        </p:txBody>
      </p:sp>
      <p:sp>
        <p:nvSpPr>
          <p:cNvPr id="37" name="PoljeZBesedilom 36">
            <a:extLst>
              <a:ext uri="{FF2B5EF4-FFF2-40B4-BE49-F238E27FC236}">
                <a16:creationId xmlns:a16="http://schemas.microsoft.com/office/drawing/2014/main" id="{E36CD31D-89E3-A431-E06F-5EAAD8BEC58F}"/>
              </a:ext>
            </a:extLst>
          </p:cNvPr>
          <p:cNvSpPr txBox="1"/>
          <p:nvPr/>
        </p:nvSpPr>
        <p:spPr>
          <a:xfrm>
            <a:off x="6295073" y="4010851"/>
            <a:ext cx="3911917" cy="1138773"/>
          </a:xfrm>
          <a:prstGeom prst="rect">
            <a:avLst/>
          </a:prstGeom>
          <a:noFill/>
        </p:spPr>
        <p:txBody>
          <a:bodyPr wrap="square">
            <a:spAutoFit/>
          </a:bodyPr>
          <a:lstStyle/>
          <a:p>
            <a:pPr algn="just"/>
            <a:r>
              <a:rPr lang="sl-SI" sz="1300" b="1" dirty="0" err="1">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Consortium </a:t>
            </a:r>
            <a:r>
              <a:rPr lang="sl-SI" sz="1300" b="1"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agreement:</a:t>
            </a:r>
            <a:endParaRPr lang="en-US" sz="1300" dirty="0">
              <a:solidFill>
                <a:schemeClr val="accent5">
                  <a:lumMod val="50000"/>
                </a:schemeClr>
              </a:solidFill>
              <a:latin typeface="Source Sans Pro" panose="020B0503030403020204" pitchFamily="34" charset="0"/>
              <a:ea typeface="Source Sans Pro" panose="020B0503030403020204" pitchFamily="34" charset="0"/>
              <a:cs typeface="Open Sans"/>
              <a:sym typeface="Open Sans"/>
            </a:endParaRPr>
          </a:p>
          <a:p>
            <a:pPr marL="171450" indent="-171450" algn="just">
              <a:buFont typeface="Arial" panose="020B0604020202020204" pitchFamily="34" charset="0"/>
              <a:buChar char="•"/>
            </a:pPr>
            <a:r>
              <a:rPr lang="it-IT" sz="1100" dirty="0" err="1">
                <a:solidFill>
                  <a:srgbClr val="002E00"/>
                </a:solidFill>
                <a:latin typeface="Source Sans Pro SemiBold" panose="020B0603030403020204" pitchFamily="34" charset="0"/>
                <a:ea typeface="Source Sans Pro SemiBold" panose="020B0603030403020204" pitchFamily="34" charset="0"/>
                <a:cs typeface="Open Sans"/>
                <a:sym typeface="Open Sans"/>
              </a:rPr>
              <a:t>- Circular building </a:t>
            </a:r>
            <a:r>
              <a:rPr lang="it-IT"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materials and </a:t>
            </a:r>
            <a:r>
              <a:rPr lang="it-IT" sz="1100" dirty="0" err="1">
                <a:solidFill>
                  <a:srgbClr val="002E00"/>
                </a:solidFill>
                <a:latin typeface="Source Sans Pro SemiBold" panose="020B0603030403020204" pitchFamily="34" charset="0"/>
                <a:ea typeface="Source Sans Pro SemiBold" panose="020B0603030403020204" pitchFamily="34" charset="0"/>
                <a:cs typeface="Open Sans"/>
                <a:sym typeface="Open Sans"/>
              </a:rPr>
              <a:t>products</a:t>
            </a:r>
            <a:endParaRPr lang="sl-SI" sz="1100" dirty="0">
              <a:solidFill>
                <a:srgbClr val="002E00"/>
              </a:solidFill>
              <a:latin typeface="Source Sans Pro SemiBold" panose="020B0603030403020204" pitchFamily="34" charset="0"/>
              <a:ea typeface="Source Sans Pro SemiBold" panose="020B0603030403020204" pitchFamily="34" charset="0"/>
              <a:cs typeface="Open Sans"/>
              <a:sym typeface="Open Sans"/>
            </a:endParaRPr>
          </a:p>
          <a:p>
            <a:pPr marL="171450" indent="-171450" algn="just">
              <a:buFont typeface="Arial" panose="020B0604020202020204" pitchFamily="34" charset="0"/>
              <a:buChar char="•"/>
            </a:pPr>
            <a:r>
              <a:rPr lang="pl-PL"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Climate-resilient buildings</a:t>
            </a:r>
          </a:p>
          <a:p>
            <a:pPr marL="171450" indent="-171450" algn="just">
              <a:buFont typeface="Arial" panose="020B0604020202020204" pitchFamily="34" charset="0"/>
              <a:buChar char="•"/>
            </a:pPr>
            <a:r>
              <a:rPr lang="en-US" sz="1100" dirty="0" err="1">
                <a:solidFill>
                  <a:srgbClr val="002E00"/>
                </a:solidFill>
                <a:latin typeface="Source Sans Pro SemiBold" panose="020B0603030403020204" pitchFamily="34" charset="0"/>
                <a:ea typeface="Source Sans Pro SemiBold" panose="020B0603030403020204" pitchFamily="34" charset="0"/>
                <a:cs typeface="Open Sans"/>
                <a:sym typeface="Open Sans"/>
              </a:rPr>
              <a:t>- Circular industrial raw materials</a:t>
            </a:r>
            <a:endParaRPr lang="sl-SI" sz="1100" dirty="0">
              <a:solidFill>
                <a:srgbClr val="002E00"/>
              </a:solidFill>
              <a:latin typeface="Source Sans Pro SemiBold" panose="020B0603030403020204" pitchFamily="34" charset="0"/>
              <a:ea typeface="Source Sans Pro SemiBold" panose="020B0603030403020204" pitchFamily="34" charset="0"/>
              <a:cs typeface="Open Sans"/>
              <a:sym typeface="Open Sans"/>
            </a:endParaRPr>
          </a:p>
          <a:p>
            <a:pPr marL="171450" indent="-171450" algn="just">
              <a:buFont typeface="Arial" panose="020B0604020202020204" pitchFamily="34" charset="0"/>
              <a:buChar char="•"/>
            </a:pPr>
            <a:r>
              <a:rPr lang="sl-SI"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Energy upgrading of neighbouring buildings</a:t>
            </a:r>
          </a:p>
          <a:p>
            <a:pPr marL="171450" indent="-171450" algn="just">
              <a:buFont typeface="Arial" panose="020B0604020202020204" pitchFamily="34" charset="0"/>
              <a:buChar char="•"/>
            </a:pPr>
            <a:r>
              <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Other </a:t>
            </a:r>
            <a:r>
              <a:rPr lang="en-US" sz="1100" dirty="0" err="1">
                <a:solidFill>
                  <a:srgbClr val="002E00"/>
                </a:solidFill>
                <a:latin typeface="Source Sans Pro SemiBold" panose="020B0603030403020204" pitchFamily="34" charset="0"/>
                <a:ea typeface="Source Sans Pro SemiBold" panose="020B0603030403020204" pitchFamily="34" charset="0"/>
                <a:cs typeface="Open Sans"/>
                <a:sym typeface="Open Sans"/>
              </a:rPr>
              <a:t>ecological construction</a:t>
            </a:r>
            <a:endPar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endParaRPr>
          </a:p>
        </p:txBody>
      </p:sp>
      <p:pic>
        <p:nvPicPr>
          <p:cNvPr id="14" name="Picture 2">
            <a:extLst>
              <a:ext uri="{FF2B5EF4-FFF2-40B4-BE49-F238E27FC236}">
                <a16:creationId xmlns:a16="http://schemas.microsoft.com/office/drawing/2014/main" id="{3C5E8C77-813A-C975-3FC2-264CC80C63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46726" y="6379658"/>
            <a:ext cx="1645274" cy="344724"/>
          </a:xfrm>
          <a:prstGeom prst="rect">
            <a:avLst/>
          </a:prstGeom>
          <a:noFill/>
          <a:extLst>
            <a:ext uri="{909E8E84-426E-40DD-AFC4-6F175D3DCCD1}">
              <a14:hiddenFill xmlns:a14="http://schemas.microsoft.com/office/drawing/2010/main">
                <a:solidFill>
                  <a:srgbClr val="FFFFFF"/>
                </a:solidFill>
              </a14:hiddenFill>
            </a:ext>
          </a:extLst>
        </p:spPr>
      </p:pic>
      <p:pic>
        <p:nvPicPr>
          <p:cNvPr id="18" name="Slika 17">
            <a:extLst>
              <a:ext uri="{FF2B5EF4-FFF2-40B4-BE49-F238E27FC236}">
                <a16:creationId xmlns:a16="http://schemas.microsoft.com/office/drawing/2014/main" id="{A3865E10-F6AE-2205-9FDE-D632E0AE1532}"/>
              </a:ext>
            </a:extLst>
          </p:cNvPr>
          <p:cNvPicPr>
            <a:picLocks noChangeAspect="1"/>
          </p:cNvPicPr>
          <p:nvPr/>
        </p:nvPicPr>
        <p:blipFill>
          <a:blip r:embed="rId6"/>
          <a:stretch>
            <a:fillRect/>
          </a:stretch>
        </p:blipFill>
        <p:spPr>
          <a:xfrm>
            <a:off x="7386049" y="5822909"/>
            <a:ext cx="820353" cy="485353"/>
          </a:xfrm>
          <a:prstGeom prst="rect">
            <a:avLst/>
          </a:prstGeom>
        </p:spPr>
      </p:pic>
    </p:spTree>
    <p:extLst>
      <p:ext uri="{BB962C8B-B14F-4D97-AF65-F5344CB8AC3E}">
        <p14:creationId xmlns:p14="http://schemas.microsoft.com/office/powerpoint/2010/main" val="3135623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838350-87F7-0BF4-8C5E-9805A2DA4841}"/>
              </a:ext>
            </a:extLst>
          </p:cNvPr>
          <p:cNvSpPr txBox="1">
            <a:spLocks/>
          </p:cNvSpPr>
          <p:nvPr/>
        </p:nvSpPr>
        <p:spPr>
          <a:xfrm>
            <a:off x="2788921" y="512112"/>
            <a:ext cx="7279640"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l-SI" sz="2400"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VALUE LINKS</a:t>
            </a:r>
            <a:r>
              <a:rPr lang="sl-SI" sz="2400" b="1" dirty="0">
                <a:solidFill>
                  <a:schemeClr val="accent5">
                    <a:lumMod val="50000"/>
                  </a:schemeClr>
                </a:solidFill>
                <a:latin typeface="Source Sans Pro Light" panose="020B0403030403020204" pitchFamily="34" charset="0"/>
                <a:ea typeface="Source Sans Pro Light" panose="020B0403030403020204" pitchFamily="34" charset="0"/>
                <a:cs typeface="Open Sans Bold"/>
                <a:sym typeface="Open Sans Bold"/>
              </a:rPr>
              <a:t> ∙ </a:t>
            </a:r>
            <a:r>
              <a:rPr lang="sl-SI" sz="2400" b="1" dirty="0">
                <a:solidFill>
                  <a:schemeClr val="accent5">
                    <a:lumMod val="50000"/>
                  </a:schemeClr>
                </a:solidFill>
                <a:latin typeface="Source Sans Pro SemiBold" panose="020B0603030403020204" pitchFamily="34" charset="0"/>
                <a:ea typeface="Source Sans Pro SemiBold" panose="020B0603030403020204" pitchFamily="34" charset="0"/>
                <a:cs typeface="Open Sans Bold"/>
                <a:sym typeface="Open Sans Bold"/>
              </a:rPr>
              <a:t>Market analysis database:</a:t>
            </a:r>
            <a:endParaRPr lang="en-US" sz="2400" dirty="0">
              <a:solidFill>
                <a:schemeClr val="accent5">
                  <a:lumMod val="50000"/>
                </a:schemeClr>
              </a:solidFill>
              <a:latin typeface="Source Sans Pro SemiBold" panose="020B0603030403020204" pitchFamily="34" charset="0"/>
              <a:ea typeface="Source Sans Pro SemiBold" panose="020B0603030403020204" pitchFamily="34" charset="0"/>
              <a:cs typeface="Open Sans"/>
              <a:sym typeface="Open Sans"/>
            </a:endParaRPr>
          </a:p>
          <a:p>
            <a:pPr algn="r"/>
            <a:r>
              <a:rPr lang="sl-SI" sz="2400" spc="120" dirty="0">
                <a:solidFill>
                  <a:srgbClr val="92D050"/>
                </a:solidFill>
                <a:latin typeface="Source Sans Pro SemiBold" panose="020B0603030403020204" pitchFamily="34" charset="0"/>
                <a:ea typeface="Source Sans Pro SemiBold" panose="020B0603030403020204" pitchFamily="34" charset="0"/>
                <a:cs typeface="Open Sans"/>
                <a:sym typeface="Open Sans"/>
              </a:rPr>
              <a:t>∙Biobased building materials and products</a:t>
            </a:r>
            <a:endParaRPr lang="en-US" sz="2400" spc="120" dirty="0">
              <a:solidFill>
                <a:srgbClr val="92D050"/>
              </a:solidFill>
              <a:latin typeface="Source Sans Pro SemiBold" panose="020B0603030403020204" pitchFamily="34" charset="0"/>
              <a:ea typeface="Source Sans Pro SemiBold" panose="020B0603030403020204" pitchFamily="34" charset="0"/>
              <a:cs typeface="Open Sans"/>
              <a:sym typeface="Open Sans"/>
            </a:endParaRPr>
          </a:p>
          <a:p>
            <a:pPr algn="r"/>
            <a:endParaRPr lang="it-IT" sz="4200" dirty="0">
              <a:solidFill>
                <a:srgbClr val="368033"/>
              </a:solidFill>
              <a:latin typeface="Source Sans Pro SemiBold" panose="020B0603030403020204" pitchFamily="34" charset="0"/>
              <a:ea typeface="Source Sans Pro SemiBold" panose="020B0603030403020204" pitchFamily="34" charset="0"/>
            </a:endParaRPr>
          </a:p>
        </p:txBody>
      </p:sp>
      <p:pic>
        <p:nvPicPr>
          <p:cNvPr id="4" name="Immagine 6" descr="Immagine che contiene Elementi grafici, Carattere, grafica, logo&#10;&#10;Descrizione generata automaticamente">
            <a:extLst>
              <a:ext uri="{FF2B5EF4-FFF2-40B4-BE49-F238E27FC236}">
                <a16:creationId xmlns:a16="http://schemas.microsoft.com/office/drawing/2014/main" id="{01B61B91-8230-25C7-8122-DB4F55A7C333}"/>
              </a:ext>
            </a:extLst>
          </p:cNvPr>
          <p:cNvPicPr>
            <a:picLocks noChangeAspect="1"/>
          </p:cNvPicPr>
          <p:nvPr/>
        </p:nvPicPr>
        <p:blipFill>
          <a:blip r:embed="rId2"/>
          <a:stretch>
            <a:fillRect/>
          </a:stretch>
        </p:blipFill>
        <p:spPr>
          <a:xfrm>
            <a:off x="10494148" y="435059"/>
            <a:ext cx="1240973" cy="799448"/>
          </a:xfrm>
          <a:prstGeom prst="rect">
            <a:avLst/>
          </a:prstGeom>
        </p:spPr>
      </p:pic>
      <p:graphicFrame>
        <p:nvGraphicFramePr>
          <p:cNvPr id="5" name="Table 4">
            <a:extLst>
              <a:ext uri="{FF2B5EF4-FFF2-40B4-BE49-F238E27FC236}">
                <a16:creationId xmlns:a16="http://schemas.microsoft.com/office/drawing/2014/main" id="{1EEB3DC8-30BD-5D3C-CBAD-4810F562C18F}"/>
              </a:ext>
            </a:extLst>
          </p:cNvPr>
          <p:cNvGraphicFramePr>
            <a:graphicFrameLocks noGrp="1"/>
          </p:cNvGraphicFramePr>
          <p:nvPr>
            <p:extLst>
              <p:ext uri="{D42A27DB-BD31-4B8C-83A1-F6EECF244321}">
                <p14:modId xmlns:p14="http://schemas.microsoft.com/office/powerpoint/2010/main" val="4012013210"/>
              </p:ext>
            </p:extLst>
          </p:nvPr>
        </p:nvGraphicFramePr>
        <p:xfrm>
          <a:off x="839563" y="1305870"/>
          <a:ext cx="9104845" cy="5309832"/>
        </p:xfrm>
        <a:graphic>
          <a:graphicData uri="http://schemas.openxmlformats.org/drawingml/2006/table">
            <a:tbl>
              <a:tblPr/>
              <a:tblGrid>
                <a:gridCol w="1590991">
                  <a:extLst>
                    <a:ext uri="{9D8B030D-6E8A-4147-A177-3AD203B41FA5}">
                      <a16:colId xmlns:a16="http://schemas.microsoft.com/office/drawing/2014/main" val="20000"/>
                    </a:ext>
                  </a:extLst>
                </a:gridCol>
                <a:gridCol w="6750515">
                  <a:extLst>
                    <a:ext uri="{9D8B030D-6E8A-4147-A177-3AD203B41FA5}">
                      <a16:colId xmlns:a16="http://schemas.microsoft.com/office/drawing/2014/main" val="20001"/>
                    </a:ext>
                  </a:extLst>
                </a:gridCol>
                <a:gridCol w="763339">
                  <a:extLst>
                    <a:ext uri="{9D8B030D-6E8A-4147-A177-3AD203B41FA5}">
                      <a16:colId xmlns:a16="http://schemas.microsoft.com/office/drawing/2014/main" val="20002"/>
                    </a:ext>
                  </a:extLst>
                </a:gridCol>
              </a:tblGrid>
              <a:tr h="446176">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COMPANY'S NAME</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DESCRIPTION</a:t>
                      </a:r>
                      <a:endParaRPr lang="en-US" sz="100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COUNTRY</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6176">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SAAX D.O.O.</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1000" dirty="0" err="1">
                          <a:solidFill>
                            <a:srgbClr val="000000"/>
                          </a:solidFill>
                          <a:latin typeface="Source Sans Pro"/>
                          <a:ea typeface="Source Sans Pro"/>
                          <a:cs typeface="Source Sans Pro"/>
                          <a:sym typeface="Source Sans Pro"/>
                        </a:rPr>
                        <a:t>specialising in architectural design</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presenting </a:t>
                      </a:r>
                      <a:r>
                        <a:rPr lang="en-US" sz="1000" b="1" kern="1200" dirty="0" err="1">
                          <a:solidFill>
                            <a:srgbClr val="929C52"/>
                          </a:solidFill>
                          <a:latin typeface="Source Sans Pro Bold"/>
                          <a:ea typeface="Source Sans Pro"/>
                          <a:cs typeface="Source Sans Pro"/>
                          <a:sym typeface="Source Sans Pro"/>
                        </a:rPr>
                        <a:t>EcoCocon's sustainable straw-based building system</a:t>
                      </a:r>
                      <a:endParaRPr lang="en-US" sz="1000" b="1" kern="1200" dirty="0">
                        <a:solidFill>
                          <a:srgbClr val="929C52"/>
                        </a:solidFill>
                        <a:latin typeface="Source Sans Pro Bold"/>
                        <a:ea typeface="Source Sans Pro"/>
                        <a:cs typeface="Source Sans Pro"/>
                        <a:sym typeface="Source Sans Pro"/>
                      </a:endParaRPr>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SI</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6176">
                <a:tc>
                  <a:txBody>
                    <a:bodyPr/>
                    <a:lstStyle/>
                    <a:p>
                      <a:pPr algn="ctr">
                        <a:lnSpc>
                          <a:spcPct val="100000"/>
                        </a:lnSpc>
                        <a:defRPr/>
                      </a:pPr>
                      <a:r>
                        <a:rPr lang="en-US" sz="1000">
                          <a:solidFill>
                            <a:srgbClr val="000000"/>
                          </a:solidFill>
                          <a:latin typeface="Source Sans Pro"/>
                          <a:ea typeface="Source Sans Pro"/>
                          <a:cs typeface="Source Sans Pro"/>
                          <a:sym typeface="Source Sans Pro"/>
                        </a:rPr>
                        <a:t>RUTENA D.O.O.</a:t>
                      </a:r>
                      <a:endParaRPr lang="en-US" sz="100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1000" dirty="0" err="1">
                          <a:solidFill>
                            <a:srgbClr val="000000"/>
                          </a:solidFill>
                          <a:latin typeface="Source Sans Pro"/>
                          <a:ea typeface="Source Sans Pro"/>
                          <a:cs typeface="Source Sans Pro"/>
                          <a:sym typeface="Source Sans Pro"/>
                        </a:rPr>
                        <a:t>specialises </a:t>
                      </a:r>
                      <a:r>
                        <a:rPr lang="en-US" sz="1000" dirty="0">
                          <a:solidFill>
                            <a:srgbClr val="000000"/>
                          </a:solidFill>
                          <a:latin typeface="Source Sans Pro"/>
                          <a:ea typeface="Source Sans Pro"/>
                          <a:cs typeface="Source Sans Pro"/>
                          <a:sym typeface="Source Sans Pro"/>
                        </a:rPr>
                        <a:t>in the </a:t>
                      </a:r>
                      <a:r>
                        <a:rPr lang="en-US" sz="1000" dirty="0" err="1">
                          <a:solidFill>
                            <a:srgbClr val="000000"/>
                          </a:solidFill>
                          <a:latin typeface="Source Sans Pro"/>
                          <a:ea typeface="Source Sans Pro"/>
                          <a:cs typeface="Source Sans Pro"/>
                          <a:sym typeface="Source Sans Pro"/>
                        </a:rPr>
                        <a:t>development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production of </a:t>
                      </a:r>
                      <a:r>
                        <a:rPr lang="en-US" sz="1000" b="1" kern="1200" dirty="0" err="1">
                          <a:solidFill>
                            <a:srgbClr val="244C21"/>
                          </a:solidFill>
                          <a:latin typeface="Source Sans Pro Bold"/>
                          <a:ea typeface="Source Sans Pro"/>
                          <a:cs typeface="Source Sans Pro"/>
                          <a:sym typeface="Source Sans Pro"/>
                        </a:rPr>
                        <a:t>innovative</a:t>
                      </a:r>
                      <a:r>
                        <a:rPr lang="en-US" sz="1000" b="1" kern="1200" dirty="0">
                          <a:solidFill>
                            <a:srgbClr val="244C21"/>
                          </a:solidFill>
                          <a:latin typeface="Source Sans Pro Bold"/>
                          <a:ea typeface="Source Sans Pro"/>
                          <a:cs typeface="Source Sans Pro"/>
                          <a:sym typeface="Source Sans Pro"/>
                        </a:rPr>
                        <a:t>, </a:t>
                      </a:r>
                      <a:r>
                        <a:rPr lang="en-US" sz="1000" b="1" kern="1200" dirty="0" err="1">
                          <a:solidFill>
                            <a:srgbClr val="244C21"/>
                          </a:solidFill>
                          <a:latin typeface="Source Sans Pro Bold"/>
                          <a:ea typeface="Source Sans Pro"/>
                          <a:cs typeface="Source Sans Pro"/>
                          <a:sym typeface="Source Sans Pro"/>
                        </a:rPr>
                        <a:t>sustainable packaging solutions using mycelium</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SI</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6176">
                <a:tc>
                  <a:txBody>
                    <a:bodyPr/>
                    <a:lstStyle/>
                    <a:p>
                      <a:pPr algn="ctr">
                        <a:lnSpc>
                          <a:spcPct val="100000"/>
                        </a:lnSpc>
                        <a:defRPr/>
                      </a:pPr>
                      <a:r>
                        <a:rPr lang="en-US" sz="1000">
                          <a:solidFill>
                            <a:srgbClr val="000000"/>
                          </a:solidFill>
                          <a:latin typeface="Source Sans Pro"/>
                          <a:ea typeface="Source Sans Pro"/>
                          <a:cs typeface="Source Sans Pro"/>
                          <a:sym typeface="Source Sans Pro"/>
                        </a:rPr>
                        <a:t>VU-CREATOR D.O.O.</a:t>
                      </a:r>
                      <a:endParaRPr lang="en-US" sz="100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1000" dirty="0" err="1">
                          <a:solidFill>
                            <a:srgbClr val="000000"/>
                          </a:solidFill>
                          <a:latin typeface="Source Sans Pro"/>
                          <a:ea typeface="Source Sans Pro"/>
                          <a:cs typeface="Source Sans Pro"/>
                          <a:sym typeface="Source Sans Pro"/>
                        </a:rPr>
                        <a:t>specialises in the design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manufacture of </a:t>
                      </a:r>
                      <a:r>
                        <a:rPr lang="en-US" sz="1000" b="1" kern="1200" dirty="0" err="1">
                          <a:solidFill>
                            <a:srgbClr val="76AB5A"/>
                          </a:solidFill>
                          <a:latin typeface="Source Sans Pro Bold"/>
                          <a:ea typeface="Source Sans Pro"/>
                          <a:cs typeface="Source Sans Pro"/>
                          <a:sym typeface="Source Sans Pro"/>
                        </a:rPr>
                        <a:t>high-quality solid wood children's furniture</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HR</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6176">
                <a:tc>
                  <a:txBody>
                    <a:bodyPr/>
                    <a:lstStyle/>
                    <a:p>
                      <a:pPr algn="ctr">
                        <a:lnSpc>
                          <a:spcPct val="100000"/>
                        </a:lnSpc>
                        <a:defRPr/>
                      </a:pPr>
                      <a:r>
                        <a:rPr lang="en-US" sz="1000">
                          <a:solidFill>
                            <a:srgbClr val="000000"/>
                          </a:solidFill>
                          <a:latin typeface="Source Sans Pro"/>
                          <a:ea typeface="Source Sans Pro"/>
                          <a:cs typeface="Source Sans Pro"/>
                          <a:sym typeface="Source Sans Pro"/>
                        </a:rPr>
                        <a:t>BONAVIA D.O.O.</a:t>
                      </a:r>
                      <a:endParaRPr lang="en-US" sz="100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1000" dirty="0" err="1">
                          <a:solidFill>
                            <a:srgbClr val="000000"/>
                          </a:solidFill>
                          <a:latin typeface="Arimo"/>
                          <a:ea typeface="Arimo"/>
                          <a:cs typeface="Arimo"/>
                          <a:sym typeface="Arimo"/>
                        </a:rPr>
                        <a:t>specialised </a:t>
                      </a:r>
                      <a:r>
                        <a:rPr lang="en-US" sz="1000" b="1" kern="1200" dirty="0" err="1">
                          <a:solidFill>
                            <a:srgbClr val="76AB5A"/>
                          </a:solidFill>
                          <a:latin typeface="Arimo Bold"/>
                          <a:ea typeface="Arimo"/>
                          <a:cs typeface="Arimo"/>
                          <a:sym typeface="Arimo"/>
                        </a:rPr>
                        <a:t>in the wood industry </a:t>
                      </a:r>
                      <a:r>
                        <a:rPr lang="en-US" sz="1000" b="1" kern="1200" dirty="0">
                          <a:solidFill>
                            <a:srgbClr val="76AB5A"/>
                          </a:solidFill>
                          <a:latin typeface="Arimo Bold"/>
                          <a:ea typeface="Arimo"/>
                          <a:cs typeface="Arimo"/>
                          <a:sym typeface="Arimo"/>
                        </a:rPr>
                        <a:t>- </a:t>
                      </a:r>
                      <a:r>
                        <a:rPr lang="sl-SI" sz="1000" b="1" kern="1200" dirty="0">
                          <a:solidFill>
                            <a:srgbClr val="76AB5A"/>
                          </a:solidFill>
                          <a:latin typeface="Arimo Bold"/>
                          <a:ea typeface="Arimo"/>
                          <a:cs typeface="Arimo"/>
                          <a:sym typeface="Arimo"/>
                        </a:rPr>
                        <a:t>furniture</a:t>
                      </a:r>
                      <a:r>
                        <a:rPr lang="en-US" sz="1000" b="1" kern="1200" dirty="0" err="1">
                          <a:solidFill>
                            <a:srgbClr val="76AB5A"/>
                          </a:solidFill>
                          <a:latin typeface="Arimo Bold"/>
                          <a:ea typeface="Arimo"/>
                          <a:cs typeface="Arimo"/>
                          <a:sym typeface="Arimo"/>
                        </a:rPr>
                        <a:t> production </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HR</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6176">
                <a:tc>
                  <a:txBody>
                    <a:bodyPr/>
                    <a:lstStyle/>
                    <a:p>
                      <a:pPr algn="ctr">
                        <a:lnSpc>
                          <a:spcPct val="100000"/>
                        </a:lnSpc>
                        <a:defRPr/>
                      </a:pPr>
                      <a:r>
                        <a:rPr lang="en-US" sz="1000">
                          <a:solidFill>
                            <a:srgbClr val="000000"/>
                          </a:solidFill>
                          <a:latin typeface="Source Sans Pro"/>
                          <a:ea typeface="Source Sans Pro"/>
                          <a:cs typeface="Source Sans Pro"/>
                          <a:sym typeface="Source Sans Pro"/>
                        </a:rPr>
                        <a:t>ARUNDO BIOENERGY KFT</a:t>
                      </a:r>
                      <a:endParaRPr lang="en-US" sz="100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1000" dirty="0" err="1">
                          <a:solidFill>
                            <a:srgbClr val="000000"/>
                          </a:solidFill>
                          <a:latin typeface="Source Sans Pro"/>
                          <a:ea typeface="Source Sans Pro"/>
                          <a:cs typeface="Source Sans Pro"/>
                          <a:sym typeface="Source Sans Pro"/>
                        </a:rPr>
                        <a:t>specialises </a:t>
                      </a:r>
                      <a:r>
                        <a:rPr lang="en-US" sz="1000" b="1" kern="1200" dirty="0" err="1">
                          <a:solidFill>
                            <a:srgbClr val="BBCB77"/>
                          </a:solidFill>
                          <a:latin typeface="Source Sans Pro Bold"/>
                          <a:ea typeface="Source Sans Pro"/>
                          <a:cs typeface="Source Sans Pro"/>
                          <a:sym typeface="Source Sans Pro"/>
                        </a:rPr>
                        <a:t>in sustainable building materials</a:t>
                      </a:r>
                      <a:r>
                        <a:rPr lang="en-US" sz="1000" b="1" kern="1200" dirty="0">
                          <a:solidFill>
                            <a:srgbClr val="BBCB77"/>
                          </a:solidFill>
                          <a:latin typeface="Source Sans Pro Bold"/>
                          <a:ea typeface="Source Sans Pro"/>
                          <a:cs typeface="Source Sans Pro"/>
                          <a:sym typeface="Source Sans Pro"/>
                        </a:rPr>
                        <a:t>, </a:t>
                      </a:r>
                      <a:r>
                        <a:rPr lang="en-US" sz="1000" b="1" kern="1200" dirty="0" err="1">
                          <a:solidFill>
                            <a:srgbClr val="BBCB77"/>
                          </a:solidFill>
                          <a:latin typeface="Source Sans Pro Bold"/>
                          <a:ea typeface="Source Sans Pro"/>
                          <a:cs typeface="Source Sans Pro"/>
                          <a:sym typeface="Source Sans Pro"/>
                        </a:rPr>
                        <a:t>using </a:t>
                      </a:r>
                      <a:r>
                        <a:rPr lang="en-US" sz="1000" b="1" kern="1200" dirty="0">
                          <a:solidFill>
                            <a:srgbClr val="BBCB77"/>
                          </a:solidFill>
                          <a:latin typeface="Source Sans Pro Bold"/>
                          <a:ea typeface="Source Sans Pro"/>
                          <a:cs typeface="Source Sans Pro"/>
                          <a:sym typeface="Source Sans Pro"/>
                        </a:rPr>
                        <a:t>Arundo </a:t>
                      </a:r>
                      <a:r>
                        <a:rPr lang="en-US" sz="1000" b="1" kern="1200" dirty="0" err="1">
                          <a:solidFill>
                            <a:srgbClr val="BBCB77"/>
                          </a:solidFill>
                          <a:latin typeface="Source Sans Pro Bold"/>
                          <a:ea typeface="Source Sans Pro"/>
                          <a:cs typeface="Source Sans Pro"/>
                          <a:sym typeface="Source Sans Pro"/>
                        </a:rPr>
                        <a:t>Donax </a:t>
                      </a:r>
                      <a:r>
                        <a:rPr lang="en-US" sz="1000" b="1" kern="1200" dirty="0">
                          <a:solidFill>
                            <a:srgbClr val="BBCB77"/>
                          </a:solidFill>
                          <a:latin typeface="Source Sans Pro Bold"/>
                          <a:ea typeface="Source Sans Pro"/>
                          <a:cs typeface="Source Sans Pro"/>
                          <a:sym typeface="Source Sans Pro"/>
                        </a:rPr>
                        <a:t>(</a:t>
                      </a:r>
                      <a:r>
                        <a:rPr lang="en-US" sz="1000" b="1" kern="1200" dirty="0" err="1">
                          <a:solidFill>
                            <a:srgbClr val="BBCB77"/>
                          </a:solidFill>
                          <a:latin typeface="Source Sans Pro Bold"/>
                          <a:ea typeface="Source Sans Pro"/>
                          <a:cs typeface="Source Sans Pro"/>
                          <a:sym typeface="Source Sans Pro"/>
                        </a:rPr>
                        <a:t>giant reed</a:t>
                      </a:r>
                      <a:r>
                        <a:rPr lang="en-US" sz="1000" b="1" kern="1200" dirty="0">
                          <a:solidFill>
                            <a:srgbClr val="BBCB77"/>
                          </a:solidFill>
                          <a:latin typeface="Source Sans Pro Bold"/>
                          <a:ea typeface="Source Sans Pro"/>
                          <a:cs typeface="Source Sans Pro"/>
                          <a:sym typeface="Source Sans Pro"/>
                        </a:rPr>
                        <a:t>), </a:t>
                      </a:r>
                      <a:r>
                        <a:rPr lang="en-US" sz="1000" dirty="0">
                          <a:solidFill>
                            <a:srgbClr val="000000"/>
                          </a:solidFill>
                          <a:latin typeface="Source Sans Pro"/>
                          <a:ea typeface="Source Sans Pro"/>
                          <a:cs typeface="Source Sans Pro"/>
                          <a:sym typeface="Source Sans Pro"/>
                        </a:rPr>
                        <a:t>which </a:t>
                      </a:r>
                      <a:r>
                        <a:rPr lang="en-US" sz="1000" dirty="0" err="1">
                          <a:solidFill>
                            <a:srgbClr val="000000"/>
                          </a:solidFill>
                          <a:latin typeface="Source Sans Pro"/>
                          <a:ea typeface="Source Sans Pro"/>
                          <a:cs typeface="Source Sans Pro"/>
                          <a:sym typeface="Source Sans Pro"/>
                        </a:rPr>
                        <a:t>grows on poor quality soil </a:t>
                      </a:r>
                      <a:r>
                        <a:rPr lang="en-US" sz="1000" dirty="0">
                          <a:solidFill>
                            <a:srgbClr val="000000"/>
                          </a:solidFill>
                          <a:latin typeface="Source Sans Pro"/>
                          <a:ea typeface="Source Sans Pro"/>
                          <a:cs typeface="Source Sans Pro"/>
                          <a:sym typeface="Source Sans Pro"/>
                        </a:rPr>
                        <a:t>to </a:t>
                      </a:r>
                      <a:r>
                        <a:rPr lang="en-US" sz="1000" dirty="0" err="1">
                          <a:solidFill>
                            <a:srgbClr val="000000"/>
                          </a:solidFill>
                          <a:latin typeface="Source Sans Pro"/>
                          <a:ea typeface="Source Sans Pro"/>
                          <a:cs typeface="Source Sans Pro"/>
                          <a:sym typeface="Source Sans Pro"/>
                        </a:rPr>
                        <a:t>produce environmentally friendly building products</a:t>
                      </a:r>
                      <a:endParaRPr lang="en-US" sz="1000" dirty="0">
                        <a:solidFill>
                          <a:srgbClr val="000000"/>
                        </a:solidFill>
                        <a:latin typeface="Source Sans Pro"/>
                        <a:ea typeface="Source Sans Pro"/>
                        <a:cs typeface="Source Sans Pro"/>
                        <a:sym typeface="Source Sans Pro"/>
                      </a:endParaRPr>
                    </a:p>
                    <a:p>
                      <a:pPr algn="l">
                        <a:lnSpc>
                          <a:spcPct val="100000"/>
                        </a:lnSpc>
                        <a:defRPr/>
                      </a:pPr>
                      <a:endParaRPr lang="en-US" sz="1000" dirty="0">
                        <a:solidFill>
                          <a:srgbClr val="000000"/>
                        </a:solidFill>
                        <a:latin typeface="Source Sans Pro"/>
                        <a:ea typeface="Source Sans Pro"/>
                        <a:cs typeface="Source Sans Pro"/>
                        <a:sym typeface="Source Sans Pro"/>
                      </a:endParaRPr>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HU</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6176">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HEMP COOPERATIVE S.R.O.</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1000" dirty="0" err="1">
                          <a:solidFill>
                            <a:srgbClr val="000000"/>
                          </a:solidFill>
                          <a:latin typeface="Source Sans Pro"/>
                          <a:ea typeface="Source Sans Pro"/>
                          <a:cs typeface="Source Sans Pro"/>
                          <a:sym typeface="Source Sans Pro"/>
                        </a:rPr>
                        <a:t>specialises </a:t>
                      </a:r>
                      <a:r>
                        <a:rPr lang="en-US" sz="1000" dirty="0">
                          <a:solidFill>
                            <a:srgbClr val="000000"/>
                          </a:solidFill>
                          <a:latin typeface="Source Sans Pro"/>
                          <a:ea typeface="Source Sans Pro"/>
                          <a:cs typeface="Source Sans Pro"/>
                          <a:sym typeface="Source Sans Pro"/>
                        </a:rPr>
                        <a:t>in </a:t>
                      </a:r>
                      <a:r>
                        <a:rPr lang="en-US" sz="1000" b="1" kern="1200" dirty="0" err="1">
                          <a:solidFill>
                            <a:srgbClr val="BBCB77"/>
                          </a:solidFill>
                          <a:latin typeface="Source Sans Pro Bold"/>
                          <a:ea typeface="Source Sans Pro"/>
                          <a:cs typeface="Source Sans Pro"/>
                          <a:sym typeface="Source Sans Pro"/>
                        </a:rPr>
                        <a:t>innovative hemp-based </a:t>
                      </a:r>
                      <a:r>
                        <a:rPr lang="en-US" sz="1000" b="1" kern="1200" dirty="0">
                          <a:solidFill>
                            <a:srgbClr val="BBCB77"/>
                          </a:solidFill>
                          <a:latin typeface="Source Sans Pro Bold"/>
                          <a:ea typeface="Source Sans Pro"/>
                          <a:cs typeface="Source Sans Pro"/>
                          <a:sym typeface="Source Sans Pro"/>
                        </a:rPr>
                        <a:t>solutions</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developing hemp composting plates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mobile decorticators </a:t>
                      </a:r>
                      <a:r>
                        <a:rPr lang="en-US" sz="1000" dirty="0">
                          <a:solidFill>
                            <a:srgbClr val="000000"/>
                          </a:solidFill>
                          <a:latin typeface="Source Sans Pro"/>
                          <a:ea typeface="Source Sans Pro"/>
                          <a:cs typeface="Source Sans Pro"/>
                          <a:sym typeface="Source Sans Pro"/>
                        </a:rPr>
                        <a:t>for the </a:t>
                      </a:r>
                      <a:r>
                        <a:rPr lang="en-US" sz="1000" dirty="0" err="1">
                          <a:solidFill>
                            <a:srgbClr val="000000"/>
                          </a:solidFill>
                          <a:latin typeface="Source Sans Pro"/>
                          <a:ea typeface="Source Sans Pro"/>
                          <a:cs typeface="Source Sans Pro"/>
                          <a:sym typeface="Source Sans Pro"/>
                        </a:rPr>
                        <a:t>efficient post-harvest processing of hemp stalks</a:t>
                      </a:r>
                      <a:endParaRPr lang="en-US" sz="1000" dirty="0">
                        <a:solidFill>
                          <a:srgbClr val="000000"/>
                        </a:solidFill>
                        <a:latin typeface="Source Sans Pro"/>
                        <a:ea typeface="Source Sans Pro"/>
                        <a:cs typeface="Source Sans Pro"/>
                        <a:sym typeface="Source Sans Pro"/>
                      </a:endParaRPr>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SK</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6176">
                <a:tc>
                  <a:txBody>
                    <a:bodyPr/>
                    <a:lstStyle/>
                    <a:p>
                      <a:pPr algn="ctr">
                        <a:lnSpc>
                          <a:spcPct val="100000"/>
                        </a:lnSpc>
                        <a:defRPr/>
                      </a:pPr>
                      <a:r>
                        <a:rPr lang="en-US" sz="1000">
                          <a:solidFill>
                            <a:srgbClr val="000000"/>
                          </a:solidFill>
                          <a:latin typeface="Source Sans Pro"/>
                          <a:ea typeface="Source Sans Pro"/>
                          <a:cs typeface="Source Sans Pro"/>
                          <a:sym typeface="Source Sans Pro"/>
                        </a:rPr>
                        <a:t>B&amp;G FAMILY INNOVATION SRL</a:t>
                      </a:r>
                      <a:endParaRPr lang="en-US" sz="100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1000" dirty="0" err="1">
                          <a:solidFill>
                            <a:srgbClr val="000000"/>
                          </a:solidFill>
                          <a:latin typeface="Source Sans Pro"/>
                          <a:ea typeface="Source Sans Pro"/>
                          <a:cs typeface="Source Sans Pro"/>
                          <a:sym typeface="Source Sans Pro"/>
                        </a:rPr>
                        <a:t>specialises </a:t>
                      </a:r>
                      <a:r>
                        <a:rPr lang="en-US" sz="1000" dirty="0">
                          <a:solidFill>
                            <a:srgbClr val="000000"/>
                          </a:solidFill>
                          <a:latin typeface="Source Sans Pro"/>
                          <a:ea typeface="Source Sans Pro"/>
                          <a:cs typeface="Source Sans Pro"/>
                          <a:sym typeface="Source Sans Pro"/>
                        </a:rPr>
                        <a:t>in </a:t>
                      </a:r>
                      <a:r>
                        <a:rPr lang="en-US" sz="1000" b="1" kern="1200" dirty="0" err="1">
                          <a:solidFill>
                            <a:srgbClr val="244C21"/>
                          </a:solidFill>
                          <a:latin typeface="Source Sans Pro Bold"/>
                          <a:ea typeface="Source Sans Pro"/>
                          <a:cs typeface="Source Sans Pro"/>
                          <a:sym typeface="Source Sans Pro"/>
                        </a:rPr>
                        <a:t>natural </a:t>
                      </a:r>
                      <a:r>
                        <a:rPr lang="en-US" sz="1000" b="1" kern="1200" dirty="0">
                          <a:solidFill>
                            <a:srgbClr val="244C21"/>
                          </a:solidFill>
                          <a:latin typeface="Source Sans Pro Bold"/>
                          <a:ea typeface="Source Sans Pro"/>
                          <a:cs typeface="Source Sans Pro"/>
                          <a:sym typeface="Source Sans Pro"/>
                        </a:rPr>
                        <a:t>mushroom </a:t>
                      </a:r>
                      <a:r>
                        <a:rPr lang="en-US" sz="1000" b="1" kern="1200" dirty="0" err="1">
                          <a:solidFill>
                            <a:srgbClr val="244C21"/>
                          </a:solidFill>
                          <a:latin typeface="Source Sans Pro Bold"/>
                          <a:ea typeface="Source Sans Pro"/>
                          <a:cs typeface="Source Sans Pro"/>
                          <a:sym typeface="Source Sans Pro"/>
                        </a:rPr>
                        <a:t>cultivation</a:t>
                      </a:r>
                      <a:r>
                        <a:rPr lang="en-US" sz="1000" b="1" kern="1200" dirty="0">
                          <a:solidFill>
                            <a:srgbClr val="244C21"/>
                          </a:solidFill>
                          <a:latin typeface="Source Sans Pro Bold"/>
                          <a:ea typeface="Source Sans Pro"/>
                          <a:cs typeface="Source Sans Pro"/>
                          <a:sym typeface="Source Sans Pro"/>
                        </a:rPr>
                        <a:t>, </a:t>
                      </a:r>
                      <a:r>
                        <a:rPr lang="en-US" sz="1000" b="1" kern="1200" dirty="0" err="1">
                          <a:solidFill>
                            <a:srgbClr val="244C21"/>
                          </a:solidFill>
                          <a:latin typeface="Source Sans Pro Bold"/>
                          <a:ea typeface="Source Sans Pro"/>
                          <a:cs typeface="Source Sans Pro"/>
                          <a:sym typeface="Source Sans Pro"/>
                        </a:rPr>
                        <a:t>offering sustainable </a:t>
                      </a:r>
                      <a:r>
                        <a:rPr lang="en-US" sz="1000" b="1" kern="1200" dirty="0">
                          <a:solidFill>
                            <a:srgbClr val="244C21"/>
                          </a:solidFill>
                          <a:latin typeface="Source Sans Pro Bold"/>
                          <a:ea typeface="Source Sans Pro"/>
                          <a:cs typeface="Source Sans Pro"/>
                          <a:sym typeface="Source Sans Pro"/>
                        </a:rPr>
                        <a:t>and </a:t>
                      </a:r>
                      <a:r>
                        <a:rPr lang="en-US" sz="1000" b="1" kern="1200" dirty="0" err="1">
                          <a:solidFill>
                            <a:srgbClr val="244C21"/>
                          </a:solidFill>
                          <a:latin typeface="Source Sans Pro Bold"/>
                          <a:ea typeface="Source Sans Pro"/>
                          <a:cs typeface="Source Sans Pro"/>
                          <a:sym typeface="Source Sans Pro"/>
                        </a:rPr>
                        <a:t>quality products</a:t>
                      </a:r>
                      <a:endParaRPr lang="en-US" sz="1000" b="1" kern="1200" dirty="0">
                        <a:solidFill>
                          <a:srgbClr val="244C21"/>
                        </a:solidFill>
                        <a:latin typeface="Source Sans Pro Bold"/>
                        <a:ea typeface="Source Sans Pro"/>
                        <a:cs typeface="Source Sans Pro"/>
                        <a:sym typeface="Source Sans Pro"/>
                      </a:endParaRPr>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6176">
                <a:tc>
                  <a:txBody>
                    <a:bodyPr/>
                    <a:lstStyle/>
                    <a:p>
                      <a:pPr algn="ctr">
                        <a:lnSpc>
                          <a:spcPct val="100000"/>
                        </a:lnSpc>
                        <a:defRPr/>
                      </a:pPr>
                      <a:r>
                        <a:rPr lang="en-US" sz="1000">
                          <a:solidFill>
                            <a:srgbClr val="000000"/>
                          </a:solidFill>
                          <a:latin typeface="Source Sans Pro"/>
                          <a:ea typeface="Source Sans Pro"/>
                          <a:cs typeface="Source Sans Pro"/>
                          <a:sym typeface="Source Sans Pro"/>
                        </a:rPr>
                        <a:t>CASARBOR SRL</a:t>
                      </a:r>
                      <a:endParaRPr lang="en-US" sz="100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1000" dirty="0" err="1">
                          <a:solidFill>
                            <a:srgbClr val="000000"/>
                          </a:solidFill>
                          <a:latin typeface="Source Sans Pro"/>
                          <a:ea typeface="Source Sans Pro"/>
                          <a:cs typeface="Source Sans Pro"/>
                          <a:sym typeface="Source Sans Pro"/>
                        </a:rPr>
                        <a:t>specialises </a:t>
                      </a:r>
                      <a:r>
                        <a:rPr lang="en-US" sz="1000" dirty="0">
                          <a:solidFill>
                            <a:srgbClr val="000000"/>
                          </a:solidFill>
                          <a:latin typeface="Source Sans Pro"/>
                          <a:ea typeface="Source Sans Pro"/>
                          <a:cs typeface="Source Sans Pro"/>
                          <a:sym typeface="Source Sans Pro"/>
                        </a:rPr>
                        <a:t>in </a:t>
                      </a:r>
                      <a:r>
                        <a:rPr lang="en-US" sz="1000" b="1" kern="1200" dirty="0" err="1">
                          <a:solidFill>
                            <a:srgbClr val="BBCB77"/>
                          </a:solidFill>
                          <a:latin typeface="Source Sans Pro Bold"/>
                          <a:ea typeface="Source Sans Pro"/>
                          <a:cs typeface="Source Sans Pro"/>
                          <a:sym typeface="Source Sans Pro"/>
                        </a:rPr>
                        <a:t>durable timber structures treated </a:t>
                      </a:r>
                      <a:r>
                        <a:rPr lang="en-US" sz="1000" b="1" kern="1200" dirty="0">
                          <a:solidFill>
                            <a:srgbClr val="BBCB77"/>
                          </a:solidFill>
                          <a:latin typeface="Source Sans Pro Bold"/>
                          <a:ea typeface="Source Sans Pro"/>
                          <a:cs typeface="Source Sans Pro"/>
                          <a:sym typeface="Source Sans Pro"/>
                        </a:rPr>
                        <a:t>with </a:t>
                      </a:r>
                      <a:r>
                        <a:rPr lang="en-US" sz="1000" b="1" kern="1200" dirty="0" err="1">
                          <a:solidFill>
                            <a:srgbClr val="BBCB77"/>
                          </a:solidFill>
                          <a:latin typeface="Source Sans Pro Bold"/>
                          <a:ea typeface="Source Sans Pro"/>
                          <a:cs typeface="Source Sans Pro"/>
                          <a:sym typeface="Source Sans Pro"/>
                        </a:rPr>
                        <a:t>advanced technologies </a:t>
                      </a:r>
                      <a:r>
                        <a:rPr lang="en-US" sz="1000" dirty="0">
                          <a:solidFill>
                            <a:srgbClr val="000000"/>
                          </a:solidFill>
                          <a:latin typeface="Source Sans Pro"/>
                          <a:ea typeface="Source Sans Pro"/>
                          <a:cs typeface="Source Sans Pro"/>
                          <a:sym typeface="Source Sans Pro"/>
                        </a:rPr>
                        <a:t>for </a:t>
                      </a:r>
                      <a:r>
                        <a:rPr lang="en-US" sz="1000" dirty="0" err="1">
                          <a:solidFill>
                            <a:srgbClr val="000000"/>
                          </a:solidFill>
                          <a:latin typeface="Source Sans Pro"/>
                          <a:ea typeface="Source Sans Pro"/>
                          <a:cs typeface="Source Sans Pro"/>
                          <a:sym typeface="Source Sans Pro"/>
                        </a:rPr>
                        <a:t>increased performance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longevity</a:t>
                      </a:r>
                      <a:endParaRPr lang="en-US" sz="1000" dirty="0">
                        <a:solidFill>
                          <a:srgbClr val="000000"/>
                        </a:solidFill>
                        <a:latin typeface="Source Sans Pro"/>
                        <a:ea typeface="Source Sans Pro"/>
                        <a:cs typeface="Source Sans Pro"/>
                        <a:sym typeface="Source Sans Pro"/>
                      </a:endParaRPr>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46176">
                <a:tc>
                  <a:txBody>
                    <a:bodyPr/>
                    <a:lstStyle/>
                    <a:p>
                      <a:pPr algn="ctr">
                        <a:lnSpc>
                          <a:spcPct val="100000"/>
                        </a:lnSpc>
                        <a:defRPr/>
                      </a:pPr>
                      <a:r>
                        <a:rPr lang="en-US" sz="1000">
                          <a:solidFill>
                            <a:srgbClr val="000000"/>
                          </a:solidFill>
                          <a:latin typeface="Source Sans Pro"/>
                          <a:ea typeface="Source Sans Pro"/>
                          <a:cs typeface="Source Sans Pro"/>
                          <a:sym typeface="Source Sans Pro"/>
                        </a:rPr>
                        <a:t>BAR-AT SYSTEM SRL</a:t>
                      </a:r>
                      <a:endParaRPr lang="en-US" sz="100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1000" dirty="0" err="1">
                          <a:solidFill>
                            <a:srgbClr val="000000"/>
                          </a:solidFill>
                          <a:latin typeface="Source Sans Pro"/>
                          <a:ea typeface="Source Sans Pro"/>
                          <a:cs typeface="Source Sans Pro"/>
                          <a:sym typeface="Source Sans Pro"/>
                        </a:rPr>
                        <a:t>specialises </a:t>
                      </a:r>
                      <a:r>
                        <a:rPr lang="en-US" sz="1000" b="1" kern="1200" dirty="0">
                          <a:solidFill>
                            <a:srgbClr val="929C52"/>
                          </a:solidFill>
                          <a:latin typeface="Source Sans Pro Bold"/>
                          <a:ea typeface="Source Sans Pro"/>
                          <a:cs typeface="Source Sans Pro"/>
                          <a:sym typeface="Source Sans Pro"/>
                        </a:rPr>
                        <a:t>in the </a:t>
                      </a:r>
                      <a:r>
                        <a:rPr lang="en-US" sz="1000" b="1" kern="1200" dirty="0" err="1">
                          <a:solidFill>
                            <a:srgbClr val="929C52"/>
                          </a:solidFill>
                          <a:latin typeface="Source Sans Pro Bold"/>
                          <a:ea typeface="Source Sans Pro"/>
                          <a:cs typeface="Source Sans Pro"/>
                          <a:sym typeface="Source Sans Pro"/>
                        </a:rPr>
                        <a:t>construction of environmentally friendly homes </a:t>
                      </a:r>
                      <a:r>
                        <a:rPr lang="en-US" sz="1000" b="1" kern="1200" dirty="0">
                          <a:solidFill>
                            <a:srgbClr val="929C52"/>
                          </a:solidFill>
                          <a:latin typeface="Source Sans Pro Bold"/>
                          <a:ea typeface="Source Sans Pro"/>
                          <a:cs typeface="Source Sans Pro"/>
                          <a:sym typeface="Source Sans Pro"/>
                        </a:rPr>
                        <a:t>with </a:t>
                      </a:r>
                      <a:r>
                        <a:rPr lang="en-US" sz="1000" b="1" kern="1200" dirty="0" err="1">
                          <a:solidFill>
                            <a:srgbClr val="929C52"/>
                          </a:solidFill>
                          <a:latin typeface="Source Sans Pro Bold"/>
                          <a:ea typeface="Source Sans Pro"/>
                          <a:cs typeface="Source Sans Pro"/>
                          <a:sym typeface="Source Sans Pro"/>
                        </a:rPr>
                        <a:t>thermal insulation systems </a:t>
                      </a:r>
                      <a:r>
                        <a:rPr lang="en-US" sz="1000" dirty="0" err="1">
                          <a:solidFill>
                            <a:srgbClr val="000000"/>
                          </a:solidFill>
                          <a:latin typeface="Source Sans Pro"/>
                          <a:ea typeface="Source Sans Pro"/>
                          <a:cs typeface="Source Sans Pro"/>
                          <a:sym typeface="Source Sans Pro"/>
                        </a:rPr>
                        <a:t>made of cellulose fibre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glass mineral wool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wood fibres</a:t>
                      </a:r>
                      <a:endParaRPr lang="en-US" sz="1000" dirty="0">
                        <a:solidFill>
                          <a:srgbClr val="000000"/>
                        </a:solidFill>
                        <a:latin typeface="Source Sans Pro"/>
                        <a:ea typeface="Source Sans Pro"/>
                        <a:cs typeface="Source Sans Pro"/>
                        <a:sym typeface="Source Sans Pro"/>
                      </a:endParaRPr>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46176">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MONDOIMPEX SRL</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1000" dirty="0" err="1">
                          <a:solidFill>
                            <a:srgbClr val="000000"/>
                          </a:solidFill>
                          <a:latin typeface="Source Sans Pro"/>
                          <a:ea typeface="Source Sans Pro"/>
                          <a:cs typeface="Source Sans Pro"/>
                          <a:sym typeface="Source Sans Pro"/>
                        </a:rPr>
                        <a:t>specialising </a:t>
                      </a:r>
                      <a:r>
                        <a:rPr lang="en-US" sz="1000" b="1" kern="1200" dirty="0" err="1">
                          <a:solidFill>
                            <a:srgbClr val="76AB5A"/>
                          </a:solidFill>
                          <a:latin typeface="Source Sans Pro Bold"/>
                          <a:ea typeface="Source Sans Pro"/>
                          <a:cs typeface="Source Sans Pro"/>
                          <a:sym typeface="Source Sans Pro"/>
                        </a:rPr>
                        <a:t>in the production of garden furniture made of acacia wood</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pic>
        <p:nvPicPr>
          <p:cNvPr id="3" name="Picture 2">
            <a:extLst>
              <a:ext uri="{FF2B5EF4-FFF2-40B4-BE49-F238E27FC236}">
                <a16:creationId xmlns:a16="http://schemas.microsoft.com/office/drawing/2014/main" id="{F053684C-06EC-B1E0-C981-F2DBBFBA42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862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6" descr="Immagine che contiene Elementi grafici, Carattere, grafica, logo&#10;&#10;Descrizione generata automaticamente">
            <a:extLst>
              <a:ext uri="{FF2B5EF4-FFF2-40B4-BE49-F238E27FC236}">
                <a16:creationId xmlns:a16="http://schemas.microsoft.com/office/drawing/2014/main" id="{D3C2A938-3823-C88B-D649-C5A5BDD51C70}"/>
              </a:ext>
            </a:extLst>
          </p:cNvPr>
          <p:cNvPicPr>
            <a:picLocks noChangeAspect="1"/>
          </p:cNvPicPr>
          <p:nvPr/>
        </p:nvPicPr>
        <p:blipFill>
          <a:blip r:embed="rId2"/>
          <a:stretch>
            <a:fillRect/>
          </a:stretch>
        </p:blipFill>
        <p:spPr>
          <a:xfrm>
            <a:off x="10494148" y="435059"/>
            <a:ext cx="1240973" cy="799448"/>
          </a:xfrm>
          <a:prstGeom prst="rect">
            <a:avLst/>
          </a:prstGeom>
        </p:spPr>
      </p:pic>
      <p:sp>
        <p:nvSpPr>
          <p:cNvPr id="6" name="Titolo 1">
            <a:extLst>
              <a:ext uri="{FF2B5EF4-FFF2-40B4-BE49-F238E27FC236}">
                <a16:creationId xmlns:a16="http://schemas.microsoft.com/office/drawing/2014/main" id="{391BB4BA-8B45-DB6A-1E92-612EB4113A50}"/>
              </a:ext>
            </a:extLst>
          </p:cNvPr>
          <p:cNvSpPr txBox="1">
            <a:spLocks/>
          </p:cNvSpPr>
          <p:nvPr/>
        </p:nvSpPr>
        <p:spPr>
          <a:xfrm>
            <a:off x="2788921" y="512112"/>
            <a:ext cx="7279640"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l-SI" sz="2400"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VALUE LINKS</a:t>
            </a:r>
            <a:r>
              <a:rPr lang="sl-SI" sz="2400" b="1" dirty="0">
                <a:solidFill>
                  <a:schemeClr val="accent5">
                    <a:lumMod val="50000"/>
                  </a:schemeClr>
                </a:solidFill>
                <a:latin typeface="Source Sans Pro Light" panose="020B0403030403020204" pitchFamily="34" charset="0"/>
                <a:ea typeface="Source Sans Pro Light" panose="020B0403030403020204" pitchFamily="34" charset="0"/>
                <a:cs typeface="Open Sans Bold"/>
                <a:sym typeface="Open Sans Bold"/>
              </a:rPr>
              <a:t> ∙ </a:t>
            </a:r>
            <a:r>
              <a:rPr lang="sl-SI" sz="2400" b="1" dirty="0">
                <a:solidFill>
                  <a:schemeClr val="accent5">
                    <a:lumMod val="50000"/>
                  </a:schemeClr>
                </a:solidFill>
                <a:latin typeface="Source Sans Pro SemiBold" panose="020B0603030403020204" pitchFamily="34" charset="0"/>
                <a:ea typeface="Source Sans Pro SemiBold" panose="020B0603030403020204" pitchFamily="34" charset="0"/>
                <a:cs typeface="Open Sans Bold"/>
                <a:sym typeface="Open Sans Bold"/>
              </a:rPr>
              <a:t>Market analysis database:</a:t>
            </a:r>
            <a:endParaRPr lang="en-US" sz="2400" dirty="0">
              <a:solidFill>
                <a:schemeClr val="accent5">
                  <a:lumMod val="50000"/>
                </a:schemeClr>
              </a:solidFill>
              <a:latin typeface="Source Sans Pro SemiBold" panose="020B0603030403020204" pitchFamily="34" charset="0"/>
              <a:ea typeface="Source Sans Pro SemiBold" panose="020B0603030403020204" pitchFamily="34" charset="0"/>
              <a:cs typeface="Open Sans"/>
              <a:sym typeface="Open Sans"/>
            </a:endParaRPr>
          </a:p>
          <a:p>
            <a:pPr algn="r"/>
            <a:r>
              <a:rPr lang="sl-SI" sz="2400" spc="120" dirty="0">
                <a:solidFill>
                  <a:srgbClr val="92D050"/>
                </a:solidFill>
                <a:latin typeface="Source Sans Pro SemiBold" panose="020B0603030403020204" pitchFamily="34" charset="0"/>
                <a:ea typeface="Source Sans Pro SemiBold" panose="020B0603030403020204" pitchFamily="34" charset="0"/>
                <a:cs typeface="Open Sans"/>
                <a:sym typeface="Open Sans"/>
              </a:rPr>
              <a:t>∙ </a:t>
            </a:r>
            <a:r>
              <a:rPr lang="pl-PL" sz="2400" spc="60" dirty="0">
                <a:solidFill>
                  <a:srgbClr val="92D050"/>
                </a:solidFill>
                <a:latin typeface="Source Sans Pro SemiBold" panose="020B0603030403020204" pitchFamily="34" charset="0"/>
                <a:ea typeface="Source Sans Pro SemiBold" panose="020B0603030403020204" pitchFamily="34" charset="0"/>
                <a:cs typeface="Open Sans"/>
                <a:sym typeface="Open Sans"/>
              </a:rPr>
              <a:t>Building materials and waste-based products</a:t>
            </a:r>
          </a:p>
          <a:p>
            <a:pPr algn="r"/>
            <a:endParaRPr lang="it-IT" sz="4200" dirty="0">
              <a:solidFill>
                <a:srgbClr val="368033"/>
              </a:solidFill>
              <a:latin typeface="Source Sans Pro SemiBold" panose="020B0603030403020204" pitchFamily="34" charset="0"/>
              <a:ea typeface="Source Sans Pro SemiBold" panose="020B0603030403020204" pitchFamily="34" charset="0"/>
            </a:endParaRPr>
          </a:p>
        </p:txBody>
      </p:sp>
      <p:sp>
        <p:nvSpPr>
          <p:cNvPr id="8" name="Freeform 2">
            <a:extLst>
              <a:ext uri="{FF2B5EF4-FFF2-40B4-BE49-F238E27FC236}">
                <a16:creationId xmlns:a16="http://schemas.microsoft.com/office/drawing/2014/main" id="{9CE906A2-5A8C-1A54-F306-B919D2675965}"/>
              </a:ext>
            </a:extLst>
          </p:cNvPr>
          <p:cNvSpPr/>
          <p:nvPr/>
        </p:nvSpPr>
        <p:spPr>
          <a:xfrm>
            <a:off x="16262513" y="524007"/>
            <a:ext cx="1589809" cy="1028700"/>
          </a:xfrm>
          <a:custGeom>
            <a:avLst/>
            <a:gdLst/>
            <a:ahLst/>
            <a:cxnLst/>
            <a:rect l="l" t="t" r="r" b="b"/>
            <a:pathLst>
              <a:path w="1589809" h="1028700">
                <a:moveTo>
                  <a:pt x="0" y="0"/>
                </a:moveTo>
                <a:lnTo>
                  <a:pt x="1589809" y="0"/>
                </a:lnTo>
                <a:lnTo>
                  <a:pt x="1589809" y="1028700"/>
                </a:lnTo>
                <a:lnTo>
                  <a:pt x="0" y="1028700"/>
                </a:lnTo>
                <a:lnTo>
                  <a:pt x="0" y="0"/>
                </a:lnTo>
                <a:close/>
              </a:path>
            </a:pathLst>
          </a:custGeom>
          <a:blipFill>
            <a:blip r:embed="rId3"/>
            <a:stretch>
              <a:fillRect/>
            </a:stretch>
          </a:blipFill>
        </p:spPr>
        <p:txBody>
          <a:bodyPr/>
          <a:lstStyle/>
          <a:p>
            <a:endParaRPr lang="sl-SI"/>
          </a:p>
        </p:txBody>
      </p:sp>
      <p:sp>
        <p:nvSpPr>
          <p:cNvPr id="9" name="Freeform 3">
            <a:extLst>
              <a:ext uri="{FF2B5EF4-FFF2-40B4-BE49-F238E27FC236}">
                <a16:creationId xmlns:a16="http://schemas.microsoft.com/office/drawing/2014/main" id="{BC5B0473-133D-6BD2-4F16-4FA5300C6639}"/>
              </a:ext>
            </a:extLst>
          </p:cNvPr>
          <p:cNvSpPr/>
          <p:nvPr/>
        </p:nvSpPr>
        <p:spPr>
          <a:xfrm>
            <a:off x="11387456" y="9267957"/>
            <a:ext cx="6464866" cy="791794"/>
          </a:xfrm>
          <a:custGeom>
            <a:avLst/>
            <a:gdLst/>
            <a:ahLst/>
            <a:cxnLst/>
            <a:rect l="l" t="t" r="r" b="b"/>
            <a:pathLst>
              <a:path w="6464866" h="791794">
                <a:moveTo>
                  <a:pt x="0" y="0"/>
                </a:moveTo>
                <a:lnTo>
                  <a:pt x="6464866" y="0"/>
                </a:lnTo>
                <a:lnTo>
                  <a:pt x="6464866" y="791794"/>
                </a:lnTo>
                <a:lnTo>
                  <a:pt x="0" y="791794"/>
                </a:lnTo>
                <a:lnTo>
                  <a:pt x="0" y="0"/>
                </a:lnTo>
                <a:close/>
              </a:path>
            </a:pathLst>
          </a:custGeom>
          <a:blipFill>
            <a:blip r:embed="rId4"/>
            <a:stretch>
              <a:fillRect/>
            </a:stretch>
          </a:blipFill>
        </p:spPr>
        <p:txBody>
          <a:bodyPr/>
          <a:lstStyle/>
          <a:p>
            <a:endParaRPr lang="sl-SI"/>
          </a:p>
        </p:txBody>
      </p:sp>
      <p:graphicFrame>
        <p:nvGraphicFramePr>
          <p:cNvPr id="14" name="Table 4">
            <a:extLst>
              <a:ext uri="{FF2B5EF4-FFF2-40B4-BE49-F238E27FC236}">
                <a16:creationId xmlns:a16="http://schemas.microsoft.com/office/drawing/2014/main" id="{DBEDCBD7-1F66-9C5E-68F2-1789D5937015}"/>
              </a:ext>
            </a:extLst>
          </p:cNvPr>
          <p:cNvGraphicFramePr>
            <a:graphicFrameLocks noGrp="1"/>
          </p:cNvGraphicFramePr>
          <p:nvPr>
            <p:extLst>
              <p:ext uri="{D42A27DB-BD31-4B8C-83A1-F6EECF244321}">
                <p14:modId xmlns:p14="http://schemas.microsoft.com/office/powerpoint/2010/main" val="4139784615"/>
              </p:ext>
            </p:extLst>
          </p:nvPr>
        </p:nvGraphicFramePr>
        <p:xfrm>
          <a:off x="1206516" y="1479633"/>
          <a:ext cx="8726309" cy="3844733"/>
        </p:xfrm>
        <a:graphic>
          <a:graphicData uri="http://schemas.openxmlformats.org/drawingml/2006/table">
            <a:tbl>
              <a:tblPr/>
              <a:tblGrid>
                <a:gridCol w="1524845">
                  <a:extLst>
                    <a:ext uri="{9D8B030D-6E8A-4147-A177-3AD203B41FA5}">
                      <a16:colId xmlns:a16="http://schemas.microsoft.com/office/drawing/2014/main" val="20000"/>
                    </a:ext>
                  </a:extLst>
                </a:gridCol>
                <a:gridCol w="6469860">
                  <a:extLst>
                    <a:ext uri="{9D8B030D-6E8A-4147-A177-3AD203B41FA5}">
                      <a16:colId xmlns:a16="http://schemas.microsoft.com/office/drawing/2014/main" val="20001"/>
                    </a:ext>
                  </a:extLst>
                </a:gridCol>
                <a:gridCol w="731604">
                  <a:extLst>
                    <a:ext uri="{9D8B030D-6E8A-4147-A177-3AD203B41FA5}">
                      <a16:colId xmlns:a16="http://schemas.microsoft.com/office/drawing/2014/main" val="20002"/>
                    </a:ext>
                  </a:extLst>
                </a:gridCol>
              </a:tblGrid>
              <a:tr h="510897">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COMPANY'S NAME</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DESCRIPTION</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COUNTRY</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0897">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PRO LABOR D.O.O.</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sl-SI" sz="1000" dirty="0">
                          <a:solidFill>
                            <a:srgbClr val="000000"/>
                          </a:solidFill>
                          <a:latin typeface="Source Sans Pro"/>
                          <a:ea typeface="Source Sans Pro"/>
                          <a:cs typeface="Source Sans Pro"/>
                          <a:sym typeface="Source Sans Pro"/>
                        </a:rPr>
                        <a:t>specialising</a:t>
                      </a:r>
                      <a:r>
                        <a:rPr lang="en-US" sz="1000" dirty="0" err="1">
                          <a:solidFill>
                            <a:srgbClr val="000000"/>
                          </a:solidFill>
                          <a:latin typeface="Source Sans Pro"/>
                          <a:ea typeface="Source Sans Pro"/>
                          <a:cs typeface="Source Sans Pro"/>
                          <a:sym typeface="Source Sans Pro"/>
                        </a:rPr>
                        <a:t> </a:t>
                      </a:r>
                      <a:r>
                        <a:rPr lang="en-US" sz="1000" b="1" dirty="0">
                          <a:solidFill>
                            <a:srgbClr val="000000"/>
                          </a:solidFill>
                          <a:latin typeface="Source Sans Pro"/>
                          <a:ea typeface="Source Sans Pro"/>
                          <a:cs typeface="Source Sans Pro"/>
                          <a:sym typeface="Source Sans Pro"/>
                        </a:rPr>
                        <a:t>in </a:t>
                      </a:r>
                      <a:r>
                        <a:rPr lang="en-US" sz="1000" b="1" dirty="0" err="1">
                          <a:solidFill>
                            <a:srgbClr val="000000"/>
                          </a:solidFill>
                          <a:latin typeface="Source Sans Pro"/>
                          <a:ea typeface="Source Sans Pro"/>
                          <a:cs typeface="Source Sans Pro"/>
                          <a:sym typeface="Source Sans Pro"/>
                        </a:rPr>
                        <a:t>digitalisation</a:t>
                      </a:r>
                      <a:r>
                        <a:rPr lang="en-US" sz="1000" b="1" dirty="0">
                          <a:solidFill>
                            <a:srgbClr val="000000"/>
                          </a:solidFill>
                          <a:latin typeface="Source Sans Pro"/>
                          <a:ea typeface="Source Sans Pro"/>
                          <a:cs typeface="Source Sans Pro"/>
                          <a:sym typeface="Source Sans Pro"/>
                        </a:rPr>
                        <a:t>, </a:t>
                      </a:r>
                      <a:r>
                        <a:rPr lang="en-US" sz="1000" b="1" dirty="0" err="1">
                          <a:solidFill>
                            <a:srgbClr val="000000"/>
                          </a:solidFill>
                          <a:latin typeface="Source Sans Pro"/>
                          <a:ea typeface="Source Sans Pro"/>
                          <a:cs typeface="Source Sans Pro"/>
                          <a:sym typeface="Source Sans Pro"/>
                        </a:rPr>
                        <a:t>circular economy strategies </a:t>
                      </a:r>
                      <a:r>
                        <a:rPr lang="en-US" sz="1000" b="1" dirty="0">
                          <a:solidFill>
                            <a:srgbClr val="000000"/>
                          </a:solidFill>
                          <a:latin typeface="Source Sans Pro"/>
                          <a:ea typeface="Source Sans Pro"/>
                          <a:cs typeface="Source Sans Pro"/>
                          <a:sym typeface="Source Sans Pro"/>
                        </a:rPr>
                        <a:t>and </a:t>
                      </a:r>
                      <a:r>
                        <a:rPr lang="en-US" sz="1000" b="1" dirty="0" err="1">
                          <a:solidFill>
                            <a:srgbClr val="000000"/>
                          </a:solidFill>
                          <a:latin typeface="Source Sans Pro"/>
                          <a:ea typeface="Source Sans Pro"/>
                          <a:cs typeface="Source Sans Pro"/>
                          <a:sym typeface="Source Sans Pro"/>
                        </a:rPr>
                        <a:t>process optimisation </a:t>
                      </a:r>
                      <a:r>
                        <a:rPr lang="en-US" sz="1000" b="1" dirty="0">
                          <a:solidFill>
                            <a:srgbClr val="000000"/>
                          </a:solidFill>
                          <a:latin typeface="Source Sans Pro"/>
                          <a:ea typeface="Source Sans Pro"/>
                          <a:cs typeface="Source Sans Pro"/>
                          <a:sym typeface="Source Sans Pro"/>
                        </a:rPr>
                        <a:t>for </a:t>
                      </a:r>
                      <a:r>
                        <a:rPr lang="en-US" sz="1000" b="1" dirty="0" err="1">
                          <a:solidFill>
                            <a:srgbClr val="000000"/>
                          </a:solidFill>
                          <a:latin typeface="Source Sans Pro"/>
                          <a:ea typeface="Source Sans Pro"/>
                          <a:cs typeface="Source Sans Pro"/>
                          <a:sym typeface="Source Sans Pro"/>
                        </a:rPr>
                        <a:t>heavy industry sectors such as metallurgy </a:t>
                      </a:r>
                      <a:r>
                        <a:rPr lang="en-US" sz="1000" b="1" dirty="0">
                          <a:solidFill>
                            <a:srgbClr val="000000"/>
                          </a:solidFill>
                          <a:latin typeface="Source Sans Pro"/>
                          <a:ea typeface="Source Sans Pro"/>
                          <a:cs typeface="Source Sans Pro"/>
                          <a:sym typeface="Source Sans Pro"/>
                        </a:rPr>
                        <a:t>and </a:t>
                      </a:r>
                      <a:r>
                        <a:rPr lang="en-US" sz="1000" b="1" dirty="0" err="1">
                          <a:solidFill>
                            <a:srgbClr val="000000"/>
                          </a:solidFill>
                          <a:latin typeface="Source Sans Pro"/>
                          <a:ea typeface="Source Sans Pro"/>
                          <a:cs typeface="Source Sans Pro"/>
                          <a:sym typeface="Source Sans Pro"/>
                        </a:rPr>
                        <a:t>materials production</a:t>
                      </a:r>
                      <a:endParaRPr lang="en-US" sz="1000" b="1"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SI</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0897">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KARSAI HOLDING ZRT</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specialises </a:t>
                      </a:r>
                      <a:r>
                        <a:rPr lang="en-US" sz="1000" b="1" kern="1200" dirty="0">
                          <a:solidFill>
                            <a:srgbClr val="2F8233"/>
                          </a:solidFill>
                          <a:latin typeface="Source Sans Pro Bold"/>
                          <a:ea typeface="Source Sans Pro Bold"/>
                          <a:cs typeface="Source Sans Pro"/>
                          <a:sym typeface="Source Sans Pro"/>
                        </a:rPr>
                        <a:t>in </a:t>
                      </a:r>
                      <a:r>
                        <a:rPr lang="en-US" sz="1000" b="1" kern="1200" dirty="0" err="1">
                          <a:solidFill>
                            <a:srgbClr val="2F8233"/>
                          </a:solidFill>
                          <a:latin typeface="Source Sans Pro Bold"/>
                          <a:ea typeface="Source Sans Pro Bold"/>
                          <a:cs typeface="Source Sans Pro"/>
                          <a:sym typeface="Source Sans Pro"/>
                        </a:rPr>
                        <a:t>innovative</a:t>
                      </a:r>
                      <a:r>
                        <a:rPr lang="en-US" sz="1000" b="1" kern="1200" dirty="0">
                          <a:solidFill>
                            <a:srgbClr val="2F8233"/>
                          </a:solidFill>
                          <a:latin typeface="Source Sans Pro Bold"/>
                          <a:ea typeface="Source Sans Pro Bold"/>
                          <a:cs typeface="Source Sans Pro"/>
                          <a:sym typeface="Source Sans Pro"/>
                        </a:rPr>
                        <a:t>, </a:t>
                      </a:r>
                      <a:r>
                        <a:rPr lang="en-US" sz="1000" b="1" kern="1200" dirty="0" err="1">
                          <a:solidFill>
                            <a:srgbClr val="2F8233"/>
                          </a:solidFill>
                          <a:latin typeface="Source Sans Pro Bold"/>
                          <a:ea typeface="Source Sans Pro Bold"/>
                          <a:cs typeface="Source Sans Pro"/>
                          <a:sym typeface="Source Sans Pro"/>
                        </a:rPr>
                        <a:t>environmentally friendly </a:t>
                      </a:r>
                      <a:r>
                        <a:rPr lang="en-US" sz="1000" b="1" kern="1200" dirty="0">
                          <a:solidFill>
                            <a:srgbClr val="2F8233"/>
                          </a:solidFill>
                          <a:latin typeface="Source Sans Pro Bold"/>
                          <a:ea typeface="Source Sans Pro Bold"/>
                          <a:cs typeface="Source Sans Pro"/>
                          <a:sym typeface="Source Sans Pro"/>
                        </a:rPr>
                        <a:t>solutions for </a:t>
                      </a:r>
                      <a:r>
                        <a:rPr lang="en-US" sz="1000" b="1" kern="1200" dirty="0" err="1">
                          <a:solidFill>
                            <a:srgbClr val="2F8233"/>
                          </a:solidFill>
                          <a:latin typeface="Source Sans Pro Bold"/>
                          <a:ea typeface="Source Sans Pro Bold"/>
                          <a:cs typeface="Source Sans Pro"/>
                          <a:sym typeface="Source Sans Pro"/>
                        </a:rPr>
                        <a:t>road construction</a:t>
                      </a:r>
                      <a:r>
                        <a:rPr lang="en-US" sz="1000" b="1" kern="1200" dirty="0">
                          <a:solidFill>
                            <a:srgbClr val="2F8233"/>
                          </a:solidFill>
                          <a:latin typeface="Source Sans Pro Bold"/>
                          <a:ea typeface="Source Sans Pro Bold"/>
                          <a:cs typeface="Source Sans Pro"/>
                          <a:sym typeface="Source Sans Pro"/>
                        </a:rPr>
                        <a:t>, </a:t>
                      </a:r>
                      <a:r>
                        <a:rPr lang="en-US" sz="1000" b="1" kern="1200" dirty="0" err="1">
                          <a:solidFill>
                            <a:srgbClr val="2F8233"/>
                          </a:solidFill>
                          <a:latin typeface="Source Sans Pro Bold"/>
                          <a:ea typeface="Source Sans Pro Bold"/>
                          <a:cs typeface="Source Sans Pro"/>
                          <a:sym typeface="Source Sans Pro"/>
                        </a:rPr>
                        <a:t>offering recycled plastic grass grates that increase the load-bearing capacity of the soil</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HU</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0897">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TERRATICO J.S.A.</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specialises </a:t>
                      </a:r>
                      <a:r>
                        <a:rPr lang="en-US" sz="1000" b="1" kern="1200" dirty="0">
                          <a:solidFill>
                            <a:srgbClr val="2F8233"/>
                          </a:solidFill>
                          <a:latin typeface="Source Sans Pro Bold"/>
                          <a:ea typeface="Source Sans Pro Bold"/>
                          <a:cs typeface="Source Sans Pro"/>
                          <a:sym typeface="Source Sans Pro"/>
                        </a:rPr>
                        <a:t>in </a:t>
                      </a:r>
                      <a:r>
                        <a:rPr lang="en-US" sz="1000" b="1" kern="1200" dirty="0" err="1">
                          <a:solidFill>
                            <a:srgbClr val="2F8233"/>
                          </a:solidFill>
                          <a:latin typeface="Source Sans Pro Bold"/>
                          <a:ea typeface="Source Sans Pro Bold"/>
                          <a:cs typeface="Source Sans Pro"/>
                          <a:sym typeface="Source Sans Pro"/>
                        </a:rPr>
                        <a:t>creating high-performance concrete alternatives using recycled plastic waste </a:t>
                      </a:r>
                      <a:r>
                        <a:rPr lang="en-US" sz="1000" b="1" kern="1200" dirty="0">
                          <a:solidFill>
                            <a:srgbClr val="2F8233"/>
                          </a:solidFill>
                          <a:latin typeface="Source Sans Pro Bold"/>
                          <a:ea typeface="Source Sans Pro Bold"/>
                          <a:cs typeface="Source Sans Pro"/>
                          <a:sym typeface="Source Sans Pro"/>
                        </a:rPr>
                        <a:t>for </a:t>
                      </a:r>
                      <a:r>
                        <a:rPr lang="en-US" sz="1000" b="1" kern="1200" dirty="0" err="1">
                          <a:solidFill>
                            <a:srgbClr val="2F8233"/>
                          </a:solidFill>
                          <a:latin typeface="Source Sans Pro Bold"/>
                          <a:ea typeface="Source Sans Pro Bold"/>
                          <a:cs typeface="Source Sans Pro"/>
                          <a:sym typeface="Source Sans Pro"/>
                        </a:rPr>
                        <a:t>sustainable construction</a:t>
                      </a:r>
                      <a:endParaRPr lang="en-US" sz="1000" b="1" kern="1200" dirty="0">
                        <a:solidFill>
                          <a:srgbClr val="2F8233"/>
                        </a:solidFill>
                        <a:latin typeface="Source Sans Pro Bold"/>
                        <a:ea typeface="Source Sans Pro Bold"/>
                        <a:cs typeface="Source Sans Pro"/>
                        <a:sym typeface="Source Sans Pro"/>
                      </a:endParaRPr>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SK</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83595">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DESIGN SOLUTIONS STUDIO SRL</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specialises </a:t>
                      </a:r>
                      <a:r>
                        <a:rPr lang="en-US" sz="1000" b="1" kern="1200" dirty="0">
                          <a:solidFill>
                            <a:srgbClr val="2F8233"/>
                          </a:solidFill>
                          <a:latin typeface="Source Sans Pro Bold"/>
                          <a:ea typeface="Source Sans Pro Bold"/>
                          <a:cs typeface="Source Sans Pro"/>
                          <a:sym typeface="Source Sans Pro"/>
                        </a:rPr>
                        <a:t>in the </a:t>
                      </a:r>
                      <a:r>
                        <a:rPr lang="en-US" sz="1000" b="1" kern="1200" dirty="0" err="1">
                          <a:solidFill>
                            <a:srgbClr val="2F8233"/>
                          </a:solidFill>
                          <a:latin typeface="Source Sans Pro Bold"/>
                          <a:ea typeface="Source Sans Pro Bold"/>
                          <a:cs typeface="Source Sans Pro"/>
                          <a:sym typeface="Source Sans Pro"/>
                        </a:rPr>
                        <a:t>renovation </a:t>
                      </a:r>
                      <a:r>
                        <a:rPr lang="en-US" sz="1000" b="1" kern="1200" dirty="0">
                          <a:solidFill>
                            <a:srgbClr val="2F8233"/>
                          </a:solidFill>
                          <a:latin typeface="Source Sans Pro Bold"/>
                          <a:ea typeface="Source Sans Pro Bold"/>
                          <a:cs typeface="Source Sans Pro"/>
                          <a:sym typeface="Source Sans Pro"/>
                        </a:rPr>
                        <a:t>and </a:t>
                      </a:r>
                      <a:r>
                        <a:rPr lang="en-US" sz="1000" b="1" kern="1200" dirty="0" err="1">
                          <a:solidFill>
                            <a:srgbClr val="2F8233"/>
                          </a:solidFill>
                          <a:latin typeface="Source Sans Pro Bold"/>
                          <a:ea typeface="Source Sans Pro Bold"/>
                          <a:cs typeface="Source Sans Pro"/>
                          <a:sym typeface="Source Sans Pro"/>
                        </a:rPr>
                        <a:t>re-use of </a:t>
                      </a:r>
                      <a:r>
                        <a:rPr lang="en-US" sz="1000" b="1" kern="1200" dirty="0">
                          <a:solidFill>
                            <a:srgbClr val="2F8233"/>
                          </a:solidFill>
                          <a:latin typeface="Source Sans Pro Bold"/>
                          <a:ea typeface="Source Sans Pro Bold"/>
                          <a:cs typeface="Source Sans Pro"/>
                          <a:sym typeface="Source Sans Pro"/>
                        </a:rPr>
                        <a:t>old </a:t>
                      </a:r>
                      <a:r>
                        <a:rPr lang="en-US" sz="1000" b="1" kern="1200" dirty="0" err="1">
                          <a:solidFill>
                            <a:srgbClr val="2F8233"/>
                          </a:solidFill>
                          <a:latin typeface="Source Sans Pro Bold"/>
                          <a:ea typeface="Source Sans Pro Bold"/>
                          <a:cs typeface="Source Sans Pro"/>
                          <a:sym typeface="Source Sans Pro"/>
                        </a:rPr>
                        <a:t>bricks </a:t>
                      </a:r>
                      <a:r>
                        <a:rPr lang="en-US" sz="1000" b="1" kern="1200" dirty="0">
                          <a:solidFill>
                            <a:srgbClr val="2F8233"/>
                          </a:solidFill>
                          <a:latin typeface="Source Sans Pro Bold"/>
                          <a:ea typeface="Source Sans Pro Bold"/>
                          <a:cs typeface="Source Sans Pro"/>
                          <a:sym typeface="Source Sans Pro"/>
                        </a:rPr>
                        <a:t>for </a:t>
                      </a:r>
                      <a:r>
                        <a:rPr lang="en-US" sz="1000" b="1" kern="1200" dirty="0" err="1">
                          <a:solidFill>
                            <a:srgbClr val="2F8233"/>
                          </a:solidFill>
                          <a:latin typeface="Source Sans Pro Bold"/>
                          <a:ea typeface="Source Sans Pro Bold"/>
                          <a:cs typeface="Source Sans Pro"/>
                          <a:sym typeface="Source Sans Pro"/>
                        </a:rPr>
                        <a:t>construction purposes</a:t>
                      </a:r>
                      <a:endParaRPr lang="en-US" sz="1000" b="1" kern="1200" dirty="0">
                        <a:solidFill>
                          <a:srgbClr val="2F8233"/>
                        </a:solidFill>
                        <a:latin typeface="Source Sans Pro Bold"/>
                        <a:ea typeface="Source Sans Pro Bold"/>
                      </a:endParaRPr>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10897">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SADDAR</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sl-SI" sz="1000" dirty="0">
                          <a:solidFill>
                            <a:srgbClr val="000000"/>
                          </a:solidFill>
                          <a:latin typeface="Source Sans Pro"/>
                          <a:ea typeface="Source Sans Pro"/>
                          <a:cs typeface="Source Sans Pro"/>
                          <a:sym typeface="Source Sans Pro"/>
                        </a:rPr>
                        <a:t>specialises </a:t>
                      </a:r>
                      <a:r>
                        <a:rPr lang="en-US" sz="1000" b="1" kern="1200" dirty="0" err="1">
                          <a:solidFill>
                            <a:srgbClr val="2F8233"/>
                          </a:solidFill>
                          <a:latin typeface="Source Sans Pro Bold"/>
                          <a:ea typeface="Source Sans Pro Bold"/>
                          <a:cs typeface="Source Sans Pro"/>
                          <a:sym typeface="Source Sans Pro"/>
                        </a:rPr>
                        <a:t>in </a:t>
                      </a:r>
                      <a:r>
                        <a:rPr lang="en-US" sz="1000" b="1" kern="1200" dirty="0">
                          <a:solidFill>
                            <a:srgbClr val="2F8233"/>
                          </a:solidFill>
                          <a:latin typeface="Source Sans Pro Bold"/>
                          <a:ea typeface="Source Sans Pro Bold"/>
                          <a:cs typeface="Source Sans Pro"/>
                          <a:sym typeface="Source Sans Pro"/>
                        </a:rPr>
                        <a:t>eco-anchors </a:t>
                      </a:r>
                      <a:r>
                        <a:rPr lang="en-US" sz="1000" b="1" kern="1200" dirty="0" err="1">
                          <a:solidFill>
                            <a:srgbClr val="2F8233"/>
                          </a:solidFill>
                          <a:latin typeface="Source Sans Pro Bold"/>
                          <a:ea typeface="Source Sans Pro Bold"/>
                          <a:cs typeface="Source Sans Pro"/>
                          <a:sym typeface="Source Sans Pro"/>
                        </a:rPr>
                        <a:t>made from recycled </a:t>
                      </a:r>
                      <a:r>
                        <a:rPr lang="en-US" sz="1000" b="1" kern="1200" dirty="0">
                          <a:solidFill>
                            <a:srgbClr val="2F8233"/>
                          </a:solidFill>
                          <a:latin typeface="Source Sans Pro Bold"/>
                          <a:ea typeface="Source Sans Pro Bold"/>
                          <a:cs typeface="Source Sans Pro"/>
                          <a:sym typeface="Source Sans Pro"/>
                        </a:rPr>
                        <a:t>PET </a:t>
                      </a:r>
                      <a:r>
                        <a:rPr lang="en-US" sz="1000" b="1" kern="1200" dirty="0" err="1">
                          <a:solidFill>
                            <a:srgbClr val="2F8233"/>
                          </a:solidFill>
                          <a:latin typeface="Source Sans Pro Bold"/>
                          <a:ea typeface="Source Sans Pro Bold"/>
                          <a:cs typeface="Source Sans Pro"/>
                          <a:sym typeface="Source Sans Pro"/>
                        </a:rPr>
                        <a:t>composite materials </a:t>
                      </a:r>
                      <a:r>
                        <a:rPr lang="en-US" sz="1000" dirty="0" err="1">
                          <a:solidFill>
                            <a:srgbClr val="000000"/>
                          </a:solidFill>
                          <a:latin typeface="Source Sans Pro"/>
                          <a:ea typeface="Source Sans Pro"/>
                          <a:cs typeface="Source Sans Pro"/>
                          <a:sym typeface="Source Sans Pro"/>
                        </a:rPr>
                        <a:t>that promote sustainable construction </a:t>
                      </a:r>
                      <a:r>
                        <a:rPr lang="en-US" sz="1000" dirty="0">
                          <a:solidFill>
                            <a:srgbClr val="000000"/>
                          </a:solidFill>
                          <a:latin typeface="Source Sans Pro"/>
                          <a:ea typeface="Source Sans Pro"/>
                          <a:cs typeface="Source Sans Pro"/>
                          <a:sym typeface="Source Sans Pro"/>
                        </a:rPr>
                        <a:t>and </a:t>
                      </a:r>
                      <a:r>
                        <a:rPr lang="en-US" sz="1000" dirty="0" err="1">
                          <a:solidFill>
                            <a:srgbClr val="000000"/>
                          </a:solidFill>
                          <a:latin typeface="Source Sans Pro"/>
                          <a:ea typeface="Source Sans Pro"/>
                          <a:cs typeface="Source Sans Pro"/>
                          <a:sym typeface="Source Sans Pro"/>
                        </a:rPr>
                        <a:t>circular economy practices</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EN</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6" name="Tabela 15">
            <a:extLst>
              <a:ext uri="{FF2B5EF4-FFF2-40B4-BE49-F238E27FC236}">
                <a16:creationId xmlns:a16="http://schemas.microsoft.com/office/drawing/2014/main" id="{EC50C73E-6BE0-744E-EED7-A445C3C88F3B}"/>
              </a:ext>
            </a:extLst>
          </p:cNvPr>
          <p:cNvGraphicFramePr>
            <a:graphicFrameLocks noGrp="1"/>
          </p:cNvGraphicFramePr>
          <p:nvPr>
            <p:extLst>
              <p:ext uri="{D42A27DB-BD31-4B8C-83A1-F6EECF244321}">
                <p14:modId xmlns:p14="http://schemas.microsoft.com/office/powerpoint/2010/main" val="1669981031"/>
              </p:ext>
            </p:extLst>
          </p:nvPr>
        </p:nvGraphicFramePr>
        <p:xfrm>
          <a:off x="1206515" y="5324366"/>
          <a:ext cx="8726309" cy="632291"/>
        </p:xfrm>
        <a:graphic>
          <a:graphicData uri="http://schemas.openxmlformats.org/drawingml/2006/table">
            <a:tbl>
              <a:tblPr/>
              <a:tblGrid>
                <a:gridCol w="1524845">
                  <a:extLst>
                    <a:ext uri="{9D8B030D-6E8A-4147-A177-3AD203B41FA5}">
                      <a16:colId xmlns:a16="http://schemas.microsoft.com/office/drawing/2014/main" val="1168791229"/>
                    </a:ext>
                  </a:extLst>
                </a:gridCol>
                <a:gridCol w="6469860">
                  <a:extLst>
                    <a:ext uri="{9D8B030D-6E8A-4147-A177-3AD203B41FA5}">
                      <a16:colId xmlns:a16="http://schemas.microsoft.com/office/drawing/2014/main" val="719618660"/>
                    </a:ext>
                  </a:extLst>
                </a:gridCol>
                <a:gridCol w="731604">
                  <a:extLst>
                    <a:ext uri="{9D8B030D-6E8A-4147-A177-3AD203B41FA5}">
                      <a16:colId xmlns:a16="http://schemas.microsoft.com/office/drawing/2014/main" val="845010894"/>
                    </a:ext>
                  </a:extLst>
                </a:gridCol>
              </a:tblGrid>
              <a:tr h="510897">
                <a:tc>
                  <a:txBody>
                    <a:bodyPr/>
                    <a:lstStyle/>
                    <a:p>
                      <a:pPr algn="ctr">
                        <a:lnSpc>
                          <a:spcPts val="1819"/>
                        </a:lnSpc>
                        <a:defRPr/>
                      </a:pPr>
                      <a:r>
                        <a:rPr lang="sl-SI" sz="1000" dirty="0">
                          <a:solidFill>
                            <a:srgbClr val="000000"/>
                          </a:solidFill>
                          <a:latin typeface="Source Sans Pro"/>
                          <a:ea typeface="Source Sans Pro"/>
                          <a:cs typeface="Source Sans Pro"/>
                          <a:sym typeface="Source Sans Pro"/>
                        </a:rPr>
                        <a:t>INTERZERO </a:t>
                      </a:r>
                      <a:r>
                        <a:rPr lang="sl-SI" sz="1000" dirty="0" err="1">
                          <a:solidFill>
                            <a:srgbClr val="000000"/>
                          </a:solidFill>
                          <a:latin typeface="Source Sans Pro"/>
                          <a:ea typeface="Source Sans Pro"/>
                          <a:cs typeface="Source Sans Pro"/>
                          <a:sym typeface="Source Sans Pro"/>
                        </a:rPr>
                        <a:t>plastics innovations d.o.o</a:t>
                      </a:r>
                      <a:r>
                        <a:rPr lang="sl-SI" sz="1000" dirty="0">
                          <a:solidFill>
                            <a:srgbClr val="000000"/>
                          </a:solidFill>
                          <a:latin typeface="Source Sans Pro"/>
                          <a:ea typeface="Source Sans Pro"/>
                          <a:cs typeface="Source Sans Pro"/>
                          <a:sym typeface="Source Sans Pro"/>
                        </a:rPr>
                        <a:t>.</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solidFill>
                  </a:tcPr>
                </a:tc>
                <a:tc>
                  <a:txBody>
                    <a:bodyPr/>
                    <a:lstStyle/>
                    <a:p>
                      <a:pPr algn="l">
                        <a:lnSpc>
                          <a:spcPts val="1819"/>
                        </a:lnSpc>
                        <a:defRPr/>
                      </a:pPr>
                      <a:r>
                        <a:rPr lang="sl-SI" sz="1000" dirty="0">
                          <a:solidFill>
                            <a:srgbClr val="000000"/>
                          </a:solidFill>
                          <a:latin typeface="Source Sans Pro"/>
                          <a:ea typeface="Source Sans Pro"/>
                          <a:cs typeface="Source Sans Pro"/>
                          <a:sym typeface="Source Sans Pro"/>
                        </a:rPr>
                        <a:t>specialises</a:t>
                      </a:r>
                      <a:r>
                        <a:rPr lang="en-US" sz="1000" dirty="0" err="1">
                          <a:solidFill>
                            <a:srgbClr val="000000"/>
                          </a:solidFill>
                          <a:latin typeface="Source Sans Pro"/>
                          <a:ea typeface="Source Sans Pro"/>
                          <a:cs typeface="Source Sans Pro"/>
                          <a:sym typeface="Source Sans Pro"/>
                        </a:rPr>
                        <a:t> </a:t>
                      </a:r>
                      <a:r>
                        <a:rPr lang="en-US" sz="1000" b="1" kern="1200" dirty="0">
                          <a:solidFill>
                            <a:srgbClr val="2F8233"/>
                          </a:solidFill>
                          <a:latin typeface="Source Sans Pro Bold"/>
                          <a:ea typeface="Source Sans Pro Bold"/>
                          <a:cs typeface="Source Sans Pro"/>
                          <a:sym typeface="Source Sans Pro"/>
                        </a:rPr>
                        <a:t>in the </a:t>
                      </a:r>
                      <a:r>
                        <a:rPr lang="sl-SI" sz="1000" b="1" kern="1200" dirty="0">
                          <a:solidFill>
                            <a:srgbClr val="2F8233"/>
                          </a:solidFill>
                          <a:latin typeface="Source Sans Pro Bold"/>
                          <a:ea typeface="Source Sans Pro Bold"/>
                          <a:cs typeface="Source Sans Pro"/>
                          <a:sym typeface="Source Sans Pro"/>
                        </a:rPr>
                        <a:t>analysis of recyclable materials and the development of recipes for the reuse of plastic waste id.</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solidFill>
                  </a:tcPr>
                </a:tc>
                <a:tc>
                  <a:txBody>
                    <a:bodyPr/>
                    <a:lstStyle/>
                    <a:p>
                      <a:pPr algn="ctr">
                        <a:lnSpc>
                          <a:spcPts val="1819"/>
                        </a:lnSpc>
                        <a:defRPr/>
                      </a:pPr>
                      <a:r>
                        <a:rPr lang="sl-SI" sz="1000" dirty="0">
                          <a:solidFill>
                            <a:srgbClr val="000000"/>
                          </a:solidFill>
                          <a:latin typeface="Source Sans Pro"/>
                          <a:ea typeface="Source Sans Pro"/>
                          <a:cs typeface="Source Sans Pro"/>
                          <a:sym typeface="Source Sans Pro"/>
                        </a:rPr>
                        <a:t>SI</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8849533"/>
                  </a:ext>
                </a:extLst>
              </a:tr>
            </a:tbl>
          </a:graphicData>
        </a:graphic>
      </p:graphicFrame>
      <p:pic>
        <p:nvPicPr>
          <p:cNvPr id="2" name="Picture 2">
            <a:extLst>
              <a:ext uri="{FF2B5EF4-FFF2-40B4-BE49-F238E27FC236}">
                <a16:creationId xmlns:a16="http://schemas.microsoft.com/office/drawing/2014/main" id="{A54533D5-D8B2-B572-84C4-CBA1E16A35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7590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0515352332E77448411E861419E36B9" ma:contentTypeVersion="16" ma:contentTypeDescription="Ustvari nov dokument." ma:contentTypeScope="" ma:versionID="c80f2f5ea522dc3b07e5f476ac899370">
  <xsd:schema xmlns:xsd="http://www.w3.org/2001/XMLSchema" xmlns:xs="http://www.w3.org/2001/XMLSchema" xmlns:p="http://schemas.microsoft.com/office/2006/metadata/properties" xmlns:ns2="2433c026-0ad3-4d3d-b11f-369dcd7368be" xmlns:ns3="4d3c787b-e7ac-4e52-bf56-250d18c5eb58" targetNamespace="http://schemas.microsoft.com/office/2006/metadata/properties" ma:root="true" ma:fieldsID="acff722187a64587a9a635c6caa1b347" ns2:_="" ns3:_="">
    <xsd:import namespace="2433c026-0ad3-4d3d-b11f-369dcd7368be"/>
    <xsd:import namespace="4d3c787b-e7ac-4e52-bf56-250d18c5eb5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DateTaken" minOccurs="0"/>
                <xsd:element ref="ns2:MediaServiceSearchProperties" minOccurs="0"/>
                <xsd:element ref="ns2:MediaLengthInSeconds" minOccurs="0"/>
                <xsd:element ref="ns2:MediaServiceLocation" minOccurs="0"/>
                <xsd:element ref="ns2:_x010c_ASNIKFINANCEDEC202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33c026-0ad3-4d3d-b11f-369dcd736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f60eca99-117a-4b69-9a16-3b396e9be24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_x010c_ASNIKFINANCEDEC2023" ma:index="23" nillable="true" ma:displayName="ČASNIK FINANCE DEC 2023" ma:description="https://www.finance.si/nepremicnine/mednarodne-projektne-aktivnosti-zbornice-gradbenistva-in-industrije-gradbenega-materiala-pri-gzs-v-letu-2024/a/9019551" ma:format="Dropdown" ma:internalName="_x010c_ASNIKFINANCEDEC2023">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3c787b-e7ac-4e52-bf56-250d18c5eb5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f31a212-0333-40fc-bf58-8a381c8fa69d}" ma:internalName="TaxCatchAll" ma:showField="CatchAllData" ma:web="4d3c787b-e7ac-4e52-bf56-250d18c5eb58">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d3c787b-e7ac-4e52-bf56-250d18c5eb58" xsi:nil="true"/>
    <lcf76f155ced4ddcb4097134ff3c332f xmlns="2433c026-0ad3-4d3d-b11f-369dcd7368be">
      <Terms xmlns="http://schemas.microsoft.com/office/infopath/2007/PartnerControls"/>
    </lcf76f155ced4ddcb4097134ff3c332f>
    <_x010c_ASNIKFINANCEDEC2023 xmlns="2433c026-0ad3-4d3d-b11f-369dcd7368be" xsi:nil="true"/>
  </documentManagement>
</p:properties>
</file>

<file path=customXml/itemProps1.xml><?xml version="1.0" encoding="utf-8"?>
<ds:datastoreItem xmlns:ds="http://schemas.openxmlformats.org/officeDocument/2006/customXml" ds:itemID="{C45CB782-4AED-4298-9635-B62E5797BFD1}">
  <ds:schemaRefs>
    <ds:schemaRef ds:uri="http://schemas.microsoft.com/sharepoint/v3/contenttype/forms"/>
  </ds:schemaRefs>
</ds:datastoreItem>
</file>

<file path=customXml/itemProps2.xml><?xml version="1.0" encoding="utf-8"?>
<ds:datastoreItem xmlns:ds="http://schemas.openxmlformats.org/officeDocument/2006/customXml" ds:itemID="{0C4B91A0-ED01-424D-B65C-D2B3DA8E7D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33c026-0ad3-4d3d-b11f-369dcd7368be"/>
    <ds:schemaRef ds:uri="4d3c787b-e7ac-4e52-bf56-250d18c5eb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A7D1E6-8B2D-4F05-BF1F-05D85DC7D963}">
  <ds:schemaRefs>
    <ds:schemaRef ds:uri="2433c026-0ad3-4d3d-b11f-369dcd7368be"/>
    <ds:schemaRef ds:uri="http://purl.org/dc/elements/1.1/"/>
    <ds:schemaRef ds:uri="http://purl.org/dc/terms/"/>
    <ds:schemaRef ds:uri="http://purl.org/dc/dcmitype/"/>
    <ds:schemaRef ds:uri="4d3c787b-e7ac-4e52-bf56-250d18c5eb58"/>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1579</TotalTime>
  <Words>3763</Words>
  <Application>Microsoft Office PowerPoint</Application>
  <PresentationFormat>Širokozaslonsko</PresentationFormat>
  <Paragraphs>385</Paragraphs>
  <Slides>28</Slides>
  <Notes>6</Notes>
  <HiddenSlides>0</HiddenSlides>
  <MMClips>0</MMClips>
  <ScaleCrop>false</ScaleCrop>
  <HeadingPairs>
    <vt:vector size="6" baseType="variant">
      <vt:variant>
        <vt:lpstr>Uporabljene pisave</vt:lpstr>
      </vt:variant>
      <vt:variant>
        <vt:i4>11</vt:i4>
      </vt:variant>
      <vt:variant>
        <vt:lpstr>Tema</vt:lpstr>
      </vt:variant>
      <vt:variant>
        <vt:i4>1</vt:i4>
      </vt:variant>
      <vt:variant>
        <vt:lpstr>Naslovi diapozitivov</vt:lpstr>
      </vt:variant>
      <vt:variant>
        <vt:i4>28</vt:i4>
      </vt:variant>
    </vt:vector>
  </HeadingPairs>
  <TitlesOfParts>
    <vt:vector size="40" baseType="lpstr">
      <vt:lpstr>Aptos</vt:lpstr>
      <vt:lpstr>Arial</vt:lpstr>
      <vt:lpstr>Arimo</vt:lpstr>
      <vt:lpstr>Arimo Bold</vt:lpstr>
      <vt:lpstr>Calibri</vt:lpstr>
      <vt:lpstr>Calibri Light</vt:lpstr>
      <vt:lpstr>Source Sans Pro</vt:lpstr>
      <vt:lpstr>Source Sans Pro Black</vt:lpstr>
      <vt:lpstr>Source Sans Pro Bold</vt:lpstr>
      <vt:lpstr>Source Sans Pro Light</vt:lpstr>
      <vt:lpstr>Source Sans Pro SemiBold</vt:lpstr>
      <vt:lpstr>Office Theme</vt:lpstr>
      <vt:lpstr>PowerPointova predstavitev</vt:lpstr>
      <vt:lpstr>PowerPointova predstavitev</vt:lpstr>
      <vt:lpstr>Green Crossing in Central Europe  </vt:lpstr>
      <vt:lpstr>Creating sustainable development pathways  </vt:lpstr>
      <vt:lpstr>Promoting  sustainable innovation in construction  ◉ Pilot project eco  Construction Pilot</vt:lpstr>
      <vt:lpstr>PowerPointova predstavitev</vt:lpstr>
      <vt:lpstr>Pilot of ECO CONSTRUCTION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Establishing a PLATFORM for networking  in the construction value chain   </vt:lpstr>
      <vt:lpstr>Next project steps </vt:lpstr>
      <vt:lpstr>Calls for tenders eligible for Eco-Build Pilot -2</vt:lpstr>
      <vt:lpstr>Calls for tenders eligible for Eco-Build Pilot -2</vt:lpstr>
      <vt:lpstr>Get the Bauhaus Award!</vt:lpstr>
      <vt:lpstr>Get the Bauhaus Award!</vt:lpstr>
      <vt:lpstr>Thank you  for your attention!    Contact us!  for more information please visit                                 www.greetCE.eu   follow us on X                                              X.com/GREET CE             Linkedin  https://www.linkedin.com/company/greet-ce-green-transition-in-central-europe/posts/?feedView=all         Contact:   Alenka Bea Logar Pučnik   e: alenka.pucnik@gzs.si                   t: +386 31331467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Niko Natek</dc:creator>
  <cp:keywords>docId:24764800103CB4715F5D48F6936A922D</cp:keywords>
  <cp:lastModifiedBy>Alenka Bea Logar Pučnik</cp:lastModifiedBy>
  <cp:revision>20</cp:revision>
  <dcterms:created xsi:type="dcterms:W3CDTF">2012-07-30T23:18:30Z</dcterms:created>
  <dcterms:modified xsi:type="dcterms:W3CDTF">2025-01-28T13:49:04Z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0x01010030515352332E77448411E861419E36B9</vt:lpwstr>
  </property>
  <property fmtid="{D5CDD505-2E9C-101B-9397-08002B2CF9AE}" pid="3" name="MediaServiceImageTags">
    <vt:lpwstr/>
  </property>
</Properties>
</file>