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3"/>
  </p:notesMasterIdLst>
  <p:sldIdLst>
    <p:sldId id="257" r:id="rId5"/>
    <p:sldId id="1010" r:id="rId6"/>
    <p:sldId id="1016" r:id="rId7"/>
    <p:sldId id="1027" r:id="rId8"/>
    <p:sldId id="1013" r:id="rId9"/>
    <p:sldId id="1028" r:id="rId10"/>
    <p:sldId id="1029" r:id="rId11"/>
    <p:sldId id="1033" r:id="rId12"/>
    <p:sldId id="1032" r:id="rId13"/>
    <p:sldId id="1034" r:id="rId14"/>
    <p:sldId id="1035" r:id="rId15"/>
    <p:sldId id="1037" r:id="rId16"/>
    <p:sldId id="1038" r:id="rId17"/>
    <p:sldId id="1039" r:id="rId18"/>
    <p:sldId id="1040" r:id="rId19"/>
    <p:sldId id="1041" r:id="rId20"/>
    <p:sldId id="1042" r:id="rId21"/>
    <p:sldId id="1043" r:id="rId22"/>
    <p:sldId id="1044" r:id="rId23"/>
    <p:sldId id="1045" r:id="rId24"/>
    <p:sldId id="1046" r:id="rId25"/>
    <p:sldId id="1036" r:id="rId26"/>
    <p:sldId id="1021" r:id="rId27"/>
    <p:sldId id="1048" r:id="rId28"/>
    <p:sldId id="1049" r:id="rId29"/>
    <p:sldId id="1050" r:id="rId30"/>
    <p:sldId id="1051" r:id="rId31"/>
    <p:sldId id="1020" r:id="rId3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00"/>
    <a:srgbClr val="A6C895"/>
    <a:srgbClr val="7EAE63"/>
    <a:srgbClr val="368033"/>
    <a:srgbClr val="FF6600"/>
    <a:srgbClr val="FF0066"/>
    <a:srgbClr val="CC0066"/>
    <a:srgbClr val="FF505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65" autoAdjust="0"/>
    <p:restoredTop sz="94660"/>
  </p:normalViewPr>
  <p:slideViewPr>
    <p:cSldViewPr snapToGrid="0">
      <p:cViewPr varScale="1">
        <p:scale>
          <a:sx n="47" d="100"/>
          <a:sy n="47" d="100"/>
        </p:scale>
        <p:origin x="11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7B335-2A78-4E1B-8616-76FC8AF91438}" type="datetimeFigureOut">
              <a:rPr lang="sl-SI" smtClean="0"/>
              <a:t>28. 01. 2025</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Drugi krokar</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6FCE7-B69F-4157-96B7-A4A728409471}" type="slidenum">
              <a:rPr lang="sl-SI" smtClean="0"/>
              <a:t>‹#›</a:t>
            </a:fld>
            <a:endParaRPr lang="sl-SI"/>
          </a:p>
        </p:txBody>
      </p:sp>
    </p:spTree>
    <p:extLst>
      <p:ext uri="{BB962C8B-B14F-4D97-AF65-F5344CB8AC3E}">
        <p14:creationId xmlns:p14="http://schemas.microsoft.com/office/powerpoint/2010/main" val="2052057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1DD6FCE7-B69F-4157-96B7-A4A728409471}" type="slidenum">
              <a:rPr lang="sl-SI" smtClean="0"/>
              <a:t>3</a:t>
            </a:fld>
            <a:endParaRPr lang="sl-SI"/>
          </a:p>
        </p:txBody>
      </p:sp>
    </p:spTree>
    <p:extLst>
      <p:ext uri="{BB962C8B-B14F-4D97-AF65-F5344CB8AC3E}">
        <p14:creationId xmlns:p14="http://schemas.microsoft.com/office/powerpoint/2010/main" val="3482321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1DD6FCE7-B69F-4157-96B7-A4A728409471}" type="slidenum">
              <a:rPr lang="sl-SI" smtClean="0"/>
              <a:t>4</a:t>
            </a:fld>
            <a:endParaRPr lang="sl-SI"/>
          </a:p>
        </p:txBody>
      </p:sp>
    </p:spTree>
    <p:extLst>
      <p:ext uri="{BB962C8B-B14F-4D97-AF65-F5344CB8AC3E}">
        <p14:creationId xmlns:p14="http://schemas.microsoft.com/office/powerpoint/2010/main" val="3482321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1DD6FCE7-B69F-4157-96B7-A4A728409471}" type="slidenum">
              <a:rPr lang="sl-SI" smtClean="0"/>
              <a:t>5</a:t>
            </a:fld>
            <a:endParaRPr lang="sl-SI"/>
          </a:p>
        </p:txBody>
      </p:sp>
    </p:spTree>
    <p:extLst>
      <p:ext uri="{BB962C8B-B14F-4D97-AF65-F5344CB8AC3E}">
        <p14:creationId xmlns:p14="http://schemas.microsoft.com/office/powerpoint/2010/main" val="3500766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1DD6FCE7-B69F-4157-96B7-A4A728409471}" type="slidenum">
              <a:rPr lang="sl-SI" smtClean="0"/>
              <a:t>7</a:t>
            </a:fld>
            <a:endParaRPr lang="sl-SI"/>
          </a:p>
        </p:txBody>
      </p:sp>
    </p:spTree>
    <p:extLst>
      <p:ext uri="{BB962C8B-B14F-4D97-AF65-F5344CB8AC3E}">
        <p14:creationId xmlns:p14="http://schemas.microsoft.com/office/powerpoint/2010/main" val="3482321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1DD6FCE7-B69F-4157-96B7-A4A728409471}" type="slidenum">
              <a:rPr lang="sl-SI" smtClean="0"/>
              <a:t>22</a:t>
            </a:fld>
            <a:endParaRPr lang="sl-SI"/>
          </a:p>
        </p:txBody>
      </p:sp>
    </p:spTree>
    <p:extLst>
      <p:ext uri="{BB962C8B-B14F-4D97-AF65-F5344CB8AC3E}">
        <p14:creationId xmlns:p14="http://schemas.microsoft.com/office/powerpoint/2010/main" val="3482321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1DD6FCE7-B69F-4157-96B7-A4A728409471}" type="slidenum">
              <a:rPr lang="sl-SI" smtClean="0"/>
              <a:t>28</a:t>
            </a:fld>
            <a:endParaRPr lang="sl-SI"/>
          </a:p>
        </p:txBody>
      </p:sp>
    </p:spTree>
    <p:extLst>
      <p:ext uri="{BB962C8B-B14F-4D97-AF65-F5344CB8AC3E}">
        <p14:creationId xmlns:p14="http://schemas.microsoft.com/office/powerpoint/2010/main" val="2677913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4349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43322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74471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rgbClr val="002060"/>
                </a:solidFill>
              </a:defRPr>
            </a:lvl1pPr>
          </a:lstStyle>
          <a:p>
            <a:r>
              <a:rPr lang="en-US"/>
              <a:t>Click to edit Master title style</a:t>
            </a:r>
            <a:endParaRPr lang="en-GB"/>
          </a:p>
        </p:txBody>
      </p:sp>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837352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72959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98704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5808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43782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38322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50394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19929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22453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Kliknite za urejanje sloga glavnega naslova</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Kliknite za urejanje slogov glavnega besedila</a:t>
            </a:r>
          </a:p>
          <a:p>
            <a:pPr lvl="1"/>
            <a:r>
              <a:rPr lang="en-US"/>
              <a:t>Druga raven</a:t>
            </a:r>
          </a:p>
          <a:p>
            <a:pPr lvl="2"/>
            <a:r>
              <a:rPr lang="en-US"/>
              <a:t>Tretja raven</a:t>
            </a:r>
          </a:p>
          <a:p>
            <a:pPr lvl="3"/>
            <a:r>
              <a:rPr lang="en-US"/>
              <a:t>Četrta raven</a:t>
            </a:r>
          </a:p>
          <a:p>
            <a:pPr lvl="4"/>
            <a:r>
              <a:rPr lang="en-US"/>
              <a:t>Peta raven</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590813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interreg-danube.eu/projects/decorator/about-us"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hyperlink" Target="http://www.greetce.eu/" TargetMode="External"/><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jpeg"/><Relationship Id="rId2" Type="http://schemas.openxmlformats.org/officeDocument/2006/relationships/hyperlink" Target="https://eismea.ec.europa.eu/programmes/interregional-innovation-investments-i3-instrument_en" TargetMode="External"/><Relationship Id="rId16" Type="http://schemas.openxmlformats.org/officeDocument/2006/relationships/image" Target="../media/image16.jpe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jpe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1.png"/><Relationship Id="rId9" Type="http://schemas.openxmlformats.org/officeDocument/2006/relationships/image" Target="../media/image9.png"/><Relationship Id="rId14"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hyperlink" Target="https://www.bio4eeb.eu/consortiu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eur04.safelinks.protection.outlook.com/?url=https%3A%2F%2Fec.europa.eu%2Finfo%2Ffunding-tenders%2Fopportunities%2Fportal%2Fscreen%2Fhome&amp;data=05%7C02%7Cigor.vovko%40gzs.si%7C5c4bfab1f7ad485199e108dd33b6db52%7C0a6da97a117e42d393aa22ad72db6c53%7C0%7C0%7C638723582634988936%7CUnknown%7CTWFpbGZsb3d8eyJFbXB0eU1hcGkiOnRydWUsIlYiOiIwLjAuMDAwMCIsIlAiOiJXaW4zMiIsIkFOIjoiTWFpbCIsIldUIjoyfQ%3D%3D%7C0%7C%7C%7C&amp;sdata=9qD%2F1K0Xmx3iWZYHtiJSSIji7zLtHiQj1f6op7VktYc%3D&amp;reserved=0" TargetMode="External"/><Relationship Id="rId7" Type="http://schemas.openxmlformats.org/officeDocument/2006/relationships/image" Target="../media/image1.png"/><Relationship Id="rId2" Type="http://schemas.openxmlformats.org/officeDocument/2006/relationships/hyperlink" Target="https://greetce.eu/develop-and-fund-your-project/" TargetMode="Externa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hyperlink" Target="https://eur04.safelinks.protection.outlook.com/?url=https%3A%2F%2Fec.europa.eu%2Finfo%2Ffunding-tenders&amp;data=05%7C02%7Cigor.vovko%40gzs.si%7C5c4bfab1f7ad485199e108dd33b6db52%7C0a6da97a117e42d393aa22ad72db6c53%7C0%7C0%7C638723582635024826%7CUnknown%7CTWFpbGZsb3d8eyJFbXB0eU1hcGkiOnRydWUsIlYiOiIwLjAuMDAwMCIsIlAiOiJXaW4zMiIsIkFOIjoiTWFpbCIsIldUIjoyfQ%3D%3D%7C0%7C%7C%7C&amp;sdata=eapqk%2Bzm%2FJ8GgyvkSso2i%2FYBXiTVW7aPLczNyqnTcdY%3D&amp;reserved=0" TargetMode="External"/><Relationship Id="rId4" Type="http://schemas.openxmlformats.org/officeDocument/2006/relationships/hyperlink" Target="https://eur04.safelinks.protection.outlook.com/?url=https%3A%2F%2Fec.europa.eu%2Finfo%2Ffunding-tenders&amp;data=05%7C02%7Cigor.vovko%40gzs.si%7C5c4bfab1f7ad485199e108dd33b6db52%7C0a6da97a117e42d393aa22ad72db6c53%7C0%7C0%7C638723582635006450%7CUnknown%7CTWFpbGZsb3d8eyJFbXB0eU1hcGkiOnRydWUsIlYiOiIwLjAuMDAwMCIsIlAiOiJXaW4zMiIsIkFOIjoiTWFpbCIsIldUIjoyfQ%3D%3D%7C0%7C%7C%7C&amp;sdata=DK7%2FhLcAK6E3DR1h73KRRIrGcfc6b9zChc%2FGaeophp0%3D&amp;reserved=0"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eur04.safelinks.protection.outlook.com/?url=https%3A%2F%2Fec.europa.eu%2Finfo%2Ffunding-tenders%2Fopportunities%2Fportal%2Fscreen%2Fhome&amp;data=05%7C02%7Cigor.vovko%40gzs.si%7C5c4bfab1f7ad485199e108dd33b6db52%7C0a6da97a117e42d393aa22ad72db6c53%7C0%7C0%7C638723582635055850%7CUnknown%7CTWFpbGZsb3d8eyJFbXB0eU1hcGkiOnRydWUsIlYiOiIwLjAuMDAwMCIsIlAiOiJXaW4zMiIsIkFOIjoiTWFpbCIsIldUIjoyfQ%3D%3D%7C0%7C%7C%7C&amp;sdata=3EUiYn1bXtn7y0RlMhK2DiE%2BPOiLvmecoBO64sVy9us%3D&amp;reserved=0" TargetMode="External"/><Relationship Id="rId7" Type="http://schemas.openxmlformats.org/officeDocument/2006/relationships/image" Target="../media/image20.png"/><Relationship Id="rId2" Type="http://schemas.openxmlformats.org/officeDocument/2006/relationships/hyperlink" Target="https://eur04.safelinks.protection.outlook.com/?url=https%3A%2F%2Fec.europa.eu%2Finfo%2Ffunding-tenders%2Fopportunities%2Fportal%2Fscreen%2Fhome&amp;data=05%7C02%7Cigor.vovko%40gzs.si%7C5c4bfab1f7ad485199e108dd33b6db52%7C0a6da97a117e42d393aa22ad72db6c53%7C0%7C0%7C638723582635040228%7CUnknown%7CTWFpbGZsb3d8eyJFbXB0eU1hcGkiOnRydWUsIlYiOiIwLjAuMDAwMCIsIlAiOiJXaW4zMiIsIkFOIjoiTWFpbCIsIldUIjoyfQ%3D%3D%7C0%7C%7C%7C&amp;sdata=YhWA46HDYGxULXCUNa9%2B1IfB7nL%2FseF5VHHPAovpCeU%3D&amp;reserved=0" TargetMode="External"/><Relationship Id="rId1" Type="http://schemas.openxmlformats.org/officeDocument/2006/relationships/slideLayout" Target="../slideLayouts/slideLayout12.xml"/><Relationship Id="rId6" Type="http://schemas.openxmlformats.org/officeDocument/2006/relationships/hyperlink" Target="https://eur04.safelinks.protection.outlook.com/?url=https%3A%2F%2Fec.europa.eu%2Finfo%2Ffunding-tenders&amp;data=05%7C02%7Cigor.vovko%40gzs.si%7C5c4bfab1f7ad485199e108dd33b6db52%7C0a6da97a117e42d393aa22ad72db6c53%7C0%7C0%7C638723582635099555%7CUnknown%7CTWFpbGZsb3d8eyJFbXB0eU1hcGkiOnRydWUsIlYiOiIwLjAuMDAwMCIsIlAiOiJXaW4zMiIsIkFOIjoiTWFpbCIsIldUIjoyfQ%3D%3D%7C0%7C%7C%7C&amp;sdata=C1JjhUaHIk6G66f26DTHNuezQTZl4YaGX177F3BFusM%3D&amp;reserved=0" TargetMode="External"/><Relationship Id="rId5" Type="http://schemas.openxmlformats.org/officeDocument/2006/relationships/hyperlink" Target="https://eur04.safelinks.protection.outlook.com/?url=https%3A%2F%2Fcinea.ec.europa.eu%2Fprogrammes%2Flife%2Flife-calls-proposals_en&amp;data=05%7C02%7Cigor.vovko%40gzs.si%7C5c4bfab1f7ad485199e108dd33b6db52%7C0a6da97a117e42d393aa22ad72db6c53%7C0%7C0%7C638723582635084823%7CUnknown%7CTWFpbGZsb3d8eyJFbXB0eU1hcGkiOnRydWUsIlYiOiIwLjAuMDAwMCIsIlAiOiJXaW4zMiIsIkFOIjoiTWFpbCIsIldUIjoyfQ%3D%3D%7C0%7C%7C%7C&amp;sdata=dz9eBbVRBqg6A92lATZTANBjVa1P9qjPFkIz5iM73hI%3D&amp;reserved=0" TargetMode="External"/><Relationship Id="rId4" Type="http://schemas.openxmlformats.org/officeDocument/2006/relationships/hyperlink" Target="https://eur04.safelinks.protection.outlook.com/?url=https%3A%2F%2Fec.europa.eu%2Finfo%2Ffunding-tenders%2Fopportunities%2Fportal%2Fscreen%2Fhome&amp;data=05%7C02%7Cigor.vovko%40gzs.si%7C5c4bfab1f7ad485199e108dd33b6db52%7C0a6da97a117e42d393aa22ad72db6c53%7C0%7C0%7C638723582635070400%7CUnknown%7CTWFpbGZsb3d8eyJFbXB0eU1hcGkiOnRydWUsIlYiOiIwLjAuMDAwMCIsIlAiOiJXaW4zMiIsIkFOIjoiTWFpbCIsIldUIjoyfQ%3D%3D%7C0%7C%7C%7C&amp;sdata=NsC4Mk9niZMZ9BuUpuJFIfu64N2BVgEgvQ96DFy9vCs%3D&amp;reserved=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hyperlink" Target="https://eur04.safelinks.protection.outlook.com/?url=https%3A%2F%2Fwww.linkedin.com%2Fcompany%2Fgreet-ce-green-transition-in-central-europe%2Fposts%2F%3FfeedView%3Dall&amp;data=05%7C02%7Calenka.pucnik%40gzs.si%7Ca46c36683c8f44cd97a908dd3ed093ea%7C0a6da97a117e42d393aa22ad72db6c53%7C0%7C0%7C638735787741731398%7CUnknown%7CTWFpbGZsb3d8eyJFbXB0eU1hcGkiOnRydWUsIlYiOiIwLjAuMDAwMCIsIlAiOiJXaW4zMiIsIkFOIjoiTWFpbCIsIldUIjoyfQ%3D%3D%7C0%7C%7C%7C&amp;sdata=1NnOo01V9mcoZUhGNsZUxiktK%2FtrlRRaFQrSvgb3GyU%3D&amp;reserved=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0.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0.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Elementi grafici, Carattere, grafica, logo&#10;&#10;Descrizione generata automaticamente">
            <a:extLst>
              <a:ext uri="{FF2B5EF4-FFF2-40B4-BE49-F238E27FC236}">
                <a16:creationId xmlns:a16="http://schemas.microsoft.com/office/drawing/2014/main" id="{AD83147E-0153-E0A8-9529-52D50660A061}"/>
              </a:ext>
            </a:extLst>
          </p:cNvPr>
          <p:cNvPicPr>
            <a:picLocks noChangeAspect="1"/>
          </p:cNvPicPr>
          <p:nvPr/>
        </p:nvPicPr>
        <p:blipFill>
          <a:blip r:embed="rId2"/>
          <a:stretch>
            <a:fillRect/>
          </a:stretch>
        </p:blipFill>
        <p:spPr>
          <a:xfrm>
            <a:off x="10494148" y="435059"/>
            <a:ext cx="1240973" cy="799448"/>
          </a:xfrm>
          <a:prstGeom prst="rect">
            <a:avLst/>
          </a:prstGeom>
        </p:spPr>
      </p:pic>
      <p:pic>
        <p:nvPicPr>
          <p:cNvPr id="6" name="Immagine 5" descr="Immagine che contiene schermata, Rettangolo, Blu intenso, blu&#10;&#10;Descrizione generata automaticamente">
            <a:extLst>
              <a:ext uri="{FF2B5EF4-FFF2-40B4-BE49-F238E27FC236}">
                <a16:creationId xmlns:a16="http://schemas.microsoft.com/office/drawing/2014/main" id="{B9C04F59-B23F-093B-7732-7F26F6F28273}"/>
              </a:ext>
            </a:extLst>
          </p:cNvPr>
          <p:cNvPicPr>
            <a:picLocks noChangeAspect="1"/>
          </p:cNvPicPr>
          <p:nvPr/>
        </p:nvPicPr>
        <p:blipFill>
          <a:blip r:embed="rId3"/>
          <a:stretch>
            <a:fillRect/>
          </a:stretch>
        </p:blipFill>
        <p:spPr>
          <a:xfrm>
            <a:off x="7208474" y="5995843"/>
            <a:ext cx="4528458" cy="556608"/>
          </a:xfrm>
          <a:prstGeom prst="rect">
            <a:avLst/>
          </a:prstGeom>
        </p:spPr>
      </p:pic>
      <p:sp>
        <p:nvSpPr>
          <p:cNvPr id="4" name="Titolo 1">
            <a:extLst>
              <a:ext uri="{FF2B5EF4-FFF2-40B4-BE49-F238E27FC236}">
                <a16:creationId xmlns:a16="http://schemas.microsoft.com/office/drawing/2014/main" id="{BABECEA4-9085-E3A2-DD90-D825109ECC31}"/>
              </a:ext>
            </a:extLst>
          </p:cNvPr>
          <p:cNvSpPr>
            <a:spLocks noGrp="1"/>
          </p:cNvSpPr>
          <p:nvPr/>
        </p:nvSpPr>
        <p:spPr>
          <a:xfrm>
            <a:off x="2824844" y="3852566"/>
            <a:ext cx="7760275" cy="9144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sl-SI" sz="3600" dirty="0">
                <a:solidFill>
                  <a:srgbClr val="7EAE63"/>
                </a:solidFill>
                <a:latin typeface="Source Sans Pro" panose="020B0503030403020204" pitchFamily="34" charset="0"/>
                <a:ea typeface="Source Sans Pro" panose="020B0503030403020204" pitchFamily="34" charset="0"/>
                <a:cs typeface="+mj-lt"/>
              </a:rPr>
              <a:t>Zeleni prehod v Centralni Evropi</a:t>
            </a:r>
          </a:p>
          <a:p>
            <a:pPr algn="r"/>
            <a:r>
              <a:rPr lang="sl-SI" sz="3600" dirty="0">
                <a:solidFill>
                  <a:srgbClr val="92D050"/>
                </a:solidFill>
                <a:latin typeface="Source Sans Pro" panose="020B0503030403020204" pitchFamily="34" charset="0"/>
                <a:ea typeface="Source Sans Pro" panose="020B0503030403020204" pitchFamily="34" charset="0"/>
                <a:cs typeface="+mj-lt"/>
              </a:rPr>
              <a:t>- </a:t>
            </a:r>
            <a:r>
              <a:rPr lang="sl-SI" sz="3600" dirty="0" err="1">
                <a:solidFill>
                  <a:srgbClr val="92D050"/>
                </a:solidFill>
                <a:latin typeface="Source Sans Pro" panose="020B0503030403020204" pitchFamily="34" charset="0"/>
                <a:ea typeface="Source Sans Pro" panose="020B0503030403020204" pitchFamily="34" charset="0"/>
                <a:cs typeface="+mj-lt"/>
              </a:rPr>
              <a:t>Greet</a:t>
            </a:r>
            <a:r>
              <a:rPr lang="sl-SI" sz="3600" dirty="0">
                <a:solidFill>
                  <a:srgbClr val="92D050"/>
                </a:solidFill>
                <a:latin typeface="Source Sans Pro" panose="020B0503030403020204" pitchFamily="34" charset="0"/>
                <a:ea typeface="Source Sans Pro" panose="020B0503030403020204" pitchFamily="34" charset="0"/>
                <a:cs typeface="+mj-lt"/>
              </a:rPr>
              <a:t> CE </a:t>
            </a:r>
            <a:endParaRPr lang="it-IT" sz="3600" dirty="0">
              <a:solidFill>
                <a:srgbClr val="92D050"/>
              </a:solidFill>
              <a:latin typeface="Source Sans Pro" panose="020B0503030403020204" pitchFamily="34" charset="0"/>
              <a:ea typeface="Source Sans Pro" panose="020B0503030403020204" pitchFamily="34" charset="0"/>
              <a:cs typeface="+mj-lt"/>
            </a:endParaRPr>
          </a:p>
        </p:txBody>
      </p:sp>
      <p:sp>
        <p:nvSpPr>
          <p:cNvPr id="7" name="Sottotitolo 2">
            <a:extLst>
              <a:ext uri="{FF2B5EF4-FFF2-40B4-BE49-F238E27FC236}">
                <a16:creationId xmlns:a16="http://schemas.microsoft.com/office/drawing/2014/main" id="{2EB59E6D-BBCB-A3BE-1BFF-8B07B1AA34EA}"/>
              </a:ext>
            </a:extLst>
          </p:cNvPr>
          <p:cNvSpPr>
            <a:spLocks noGrp="1"/>
          </p:cNvSpPr>
          <p:nvPr/>
        </p:nvSpPr>
        <p:spPr>
          <a:xfrm>
            <a:off x="4350977" y="4366926"/>
            <a:ext cx="3494276" cy="1655762"/>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sl-SI" sz="1900" dirty="0">
              <a:latin typeface="Source Sans Pro" panose="020B0503030403020204" pitchFamily="34" charset="0"/>
              <a:ea typeface="Source Sans Pro" panose="020B0503030403020204" pitchFamily="34" charset="0"/>
              <a:cs typeface="+mn-lt"/>
            </a:endParaRPr>
          </a:p>
          <a:p>
            <a:pPr algn="l">
              <a:lnSpc>
                <a:spcPts val="1300"/>
              </a:lnSpc>
            </a:pPr>
            <a:r>
              <a:rPr lang="sl-SI" sz="1900" spc="90" dirty="0">
                <a:solidFill>
                  <a:schemeClr val="accent1">
                    <a:lumMod val="50000"/>
                  </a:schemeClr>
                </a:solidFill>
                <a:latin typeface="Source Sans Pro" panose="020B0503030403020204" pitchFamily="34" charset="0"/>
                <a:ea typeface="Source Sans Pro" panose="020B0503030403020204" pitchFamily="34" charset="0"/>
                <a:cs typeface="+mn-lt"/>
              </a:rPr>
              <a:t>ZAG Ljubljana</a:t>
            </a:r>
            <a:endParaRPr lang="it-IT" sz="1900" spc="90" dirty="0">
              <a:solidFill>
                <a:schemeClr val="accent1">
                  <a:lumMod val="50000"/>
                </a:schemeClr>
              </a:solidFill>
              <a:latin typeface="Source Sans Pro" panose="020B0503030403020204" pitchFamily="34" charset="0"/>
              <a:ea typeface="Source Sans Pro" panose="020B0503030403020204" pitchFamily="34" charset="0"/>
              <a:cs typeface="Calibri" panose="020F0502020204030204"/>
            </a:endParaRPr>
          </a:p>
          <a:p>
            <a:pPr algn="l">
              <a:lnSpc>
                <a:spcPts val="1300"/>
              </a:lnSpc>
            </a:pPr>
            <a:r>
              <a:rPr lang="sl-SI" sz="1900" spc="90" dirty="0">
                <a:solidFill>
                  <a:schemeClr val="accent1">
                    <a:lumMod val="50000"/>
                  </a:schemeClr>
                </a:solidFill>
                <a:latin typeface="Source Sans Pro" panose="020B0503030403020204" pitchFamily="34" charset="0"/>
                <a:ea typeface="Source Sans Pro" panose="020B0503030403020204" pitchFamily="34" charset="0"/>
                <a:cs typeface="+mn-lt"/>
              </a:rPr>
              <a:t>23. 1. 2025     </a:t>
            </a:r>
            <a:endParaRPr lang="it-IT" sz="1900" spc="90" dirty="0">
              <a:solidFill>
                <a:schemeClr val="accent1">
                  <a:lumMod val="50000"/>
                </a:schemeClr>
              </a:solidFill>
              <a:latin typeface="Source Sans Pro" panose="020B0503030403020204" pitchFamily="34" charset="0"/>
              <a:ea typeface="Source Sans Pro" panose="020B0503030403020204" pitchFamily="34" charset="0"/>
              <a:cs typeface="Calibri" panose="020F0502020204030204"/>
            </a:endParaRPr>
          </a:p>
          <a:p>
            <a:pPr algn="l">
              <a:lnSpc>
                <a:spcPts val="1300"/>
              </a:lnSpc>
            </a:pPr>
            <a:r>
              <a:rPr lang="sl-SI" sz="1900" spc="90" dirty="0">
                <a:solidFill>
                  <a:schemeClr val="accent1">
                    <a:lumMod val="50000"/>
                  </a:schemeClr>
                </a:solidFill>
                <a:latin typeface="Source Sans Pro" panose="020B0503030403020204" pitchFamily="34" charset="0"/>
                <a:ea typeface="Source Sans Pro" panose="020B0503030403020204" pitchFamily="34" charset="0"/>
                <a:cs typeface="+mn-lt"/>
              </a:rPr>
              <a:t>Alenka Bea Logar Pučnik</a:t>
            </a:r>
            <a:endParaRPr lang="it-IT" sz="1900" spc="90" dirty="0">
              <a:solidFill>
                <a:schemeClr val="accent1">
                  <a:lumMod val="50000"/>
                </a:schemeClr>
              </a:solidFill>
              <a:latin typeface="Source Sans Pro" panose="020B0503030403020204" pitchFamily="34" charset="0"/>
              <a:ea typeface="Source Sans Pro" panose="020B0503030403020204" pitchFamily="34" charset="0"/>
              <a:cs typeface="+mn-lt"/>
            </a:endParaRPr>
          </a:p>
        </p:txBody>
      </p:sp>
      <p:pic>
        <p:nvPicPr>
          <p:cNvPr id="9" name="Slika 8">
            <a:extLst>
              <a:ext uri="{FF2B5EF4-FFF2-40B4-BE49-F238E27FC236}">
                <a16:creationId xmlns:a16="http://schemas.microsoft.com/office/drawing/2014/main" id="{7E46091F-DAC6-E0F5-73D0-11712F8EDE3C}"/>
              </a:ext>
            </a:extLst>
          </p:cNvPr>
          <p:cNvPicPr>
            <a:picLocks noChangeAspect="1"/>
          </p:cNvPicPr>
          <p:nvPr/>
        </p:nvPicPr>
        <p:blipFill>
          <a:blip r:embed="rId4"/>
          <a:stretch>
            <a:fillRect/>
          </a:stretch>
        </p:blipFill>
        <p:spPr>
          <a:xfrm>
            <a:off x="4521078" y="5805270"/>
            <a:ext cx="1394699" cy="825159"/>
          </a:xfrm>
          <a:prstGeom prst="rect">
            <a:avLst/>
          </a:prstGeom>
        </p:spPr>
      </p:pic>
      <p:pic>
        <p:nvPicPr>
          <p:cNvPr id="13" name="Immagine 7" descr="Immagine che contiene Elementi grafici, linea, arte&#10;&#10;Descrizione generata automaticamente">
            <a:extLst>
              <a:ext uri="{FF2B5EF4-FFF2-40B4-BE49-F238E27FC236}">
                <a16:creationId xmlns:a16="http://schemas.microsoft.com/office/drawing/2014/main" id="{FF9A9E22-D02D-4FBA-9683-D0693812D7DB}"/>
              </a:ext>
            </a:extLst>
          </p:cNvPr>
          <p:cNvPicPr>
            <a:picLocks noChangeAspect="1"/>
          </p:cNvPicPr>
          <p:nvPr/>
        </p:nvPicPr>
        <p:blipFill>
          <a:blip r:embed="rId5"/>
          <a:stretch>
            <a:fillRect/>
          </a:stretch>
        </p:blipFill>
        <p:spPr>
          <a:xfrm>
            <a:off x="5159" y="0"/>
            <a:ext cx="5020409" cy="6872785"/>
          </a:xfrm>
          <a:prstGeom prst="rect">
            <a:avLst/>
          </a:prstGeom>
        </p:spPr>
      </p:pic>
      <p:sp>
        <p:nvSpPr>
          <p:cNvPr id="16" name="Titolo 1">
            <a:extLst>
              <a:ext uri="{FF2B5EF4-FFF2-40B4-BE49-F238E27FC236}">
                <a16:creationId xmlns:a16="http://schemas.microsoft.com/office/drawing/2014/main" id="{BABECEA4-9085-E3A2-DD90-D825109ECC31}"/>
              </a:ext>
            </a:extLst>
          </p:cNvPr>
          <p:cNvSpPr txBox="1">
            <a:spLocks/>
          </p:cNvSpPr>
          <p:nvPr/>
        </p:nvSpPr>
        <p:spPr>
          <a:xfrm>
            <a:off x="-377393" y="2736481"/>
            <a:ext cx="11011501" cy="9144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sl-SI" sz="4400" dirty="0" err="1">
                <a:latin typeface="Source Sans Pro SemiBold" panose="020B0603030403020204" pitchFamily="34" charset="0"/>
                <a:ea typeface="Source Sans Pro SemiBold" panose="020B0603030403020204" pitchFamily="34" charset="0"/>
                <a:cs typeface="+mj-lt"/>
              </a:rPr>
              <a:t>Mapiranje</a:t>
            </a:r>
            <a:r>
              <a:rPr lang="sl-SI" sz="4400" dirty="0">
                <a:latin typeface="Source Sans Pro SemiBold" panose="020B0603030403020204" pitchFamily="34" charset="0"/>
                <a:ea typeface="Source Sans Pro SemiBold" panose="020B0603030403020204" pitchFamily="34" charset="0"/>
                <a:cs typeface="+mj-lt"/>
              </a:rPr>
              <a:t> EU podjetij</a:t>
            </a:r>
            <a:br>
              <a:rPr lang="sl-SI" sz="4400" dirty="0">
                <a:latin typeface="Source Sans Pro SemiBold" panose="020B0603030403020204" pitchFamily="34" charset="0"/>
                <a:ea typeface="Source Sans Pro SemiBold" panose="020B0603030403020204" pitchFamily="34" charset="0"/>
                <a:cs typeface="+mj-lt"/>
              </a:rPr>
            </a:br>
            <a:r>
              <a:rPr lang="sl-SI" sz="4400" dirty="0">
                <a:latin typeface="Source Sans Pro SemiBold" panose="020B0603030403020204" pitchFamily="34" charset="0"/>
                <a:ea typeface="Source Sans Pro SemiBold" panose="020B0603030403020204" pitchFamily="34" charset="0"/>
                <a:cs typeface="+mj-lt"/>
              </a:rPr>
              <a:t> iz CEE regije, ki jih odlikujejo trajnostne in</a:t>
            </a:r>
            <a:br>
              <a:rPr lang="sl-SI" sz="4400" dirty="0">
                <a:latin typeface="Source Sans Pro SemiBold" panose="020B0603030403020204" pitchFamily="34" charset="0"/>
                <a:ea typeface="Source Sans Pro SemiBold" panose="020B0603030403020204" pitchFamily="34" charset="0"/>
                <a:cs typeface="+mj-lt"/>
              </a:rPr>
            </a:br>
            <a:r>
              <a:rPr lang="sl-SI" sz="4400" dirty="0">
                <a:latin typeface="Source Sans Pro SemiBold" panose="020B0603030403020204" pitchFamily="34" charset="0"/>
                <a:ea typeface="Source Sans Pro SemiBold" panose="020B0603030403020204" pitchFamily="34" charset="0"/>
                <a:cs typeface="+mj-lt"/>
              </a:rPr>
              <a:t>krožne prakse v gradbeništvu</a:t>
            </a:r>
            <a:endParaRPr lang="it-IT" sz="4400" dirty="0">
              <a:latin typeface="Source Sans Pro SemiBold" panose="020B0603030403020204" pitchFamily="34" charset="0"/>
              <a:ea typeface="Source Sans Pro SemiBold" panose="020B0603030403020204" pitchFamily="34" charset="0"/>
              <a:cs typeface="+mj-lt"/>
            </a:endParaRPr>
          </a:p>
        </p:txBody>
      </p:sp>
    </p:spTree>
    <p:extLst>
      <p:ext uri="{BB962C8B-B14F-4D97-AF65-F5344CB8AC3E}">
        <p14:creationId xmlns:p14="http://schemas.microsoft.com/office/powerpoint/2010/main" val="908603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4623CA-B2B5-B829-28BA-19CFBAB5E1AC}"/>
              </a:ext>
            </a:extLst>
          </p:cNvPr>
          <p:cNvSpPr txBox="1">
            <a:spLocks/>
          </p:cNvSpPr>
          <p:nvPr/>
        </p:nvSpPr>
        <p:spPr>
          <a:xfrm>
            <a:off x="2788921" y="512112"/>
            <a:ext cx="7279640" cy="13412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sl-SI" sz="2400" dirty="0">
                <a:solidFill>
                  <a:schemeClr val="accent5">
                    <a:lumMod val="50000"/>
                  </a:schemeClr>
                </a:solidFill>
                <a:latin typeface="Source Sans Pro" panose="020B0503030403020204" pitchFamily="34" charset="0"/>
                <a:ea typeface="Source Sans Pro" panose="020B0503030403020204" pitchFamily="34" charset="0"/>
                <a:cs typeface="Open Sans Bold"/>
                <a:sym typeface="Open Sans Bold"/>
              </a:rPr>
              <a:t>VREDNOSTNE VERIGE </a:t>
            </a:r>
            <a:r>
              <a:rPr lang="sl-SI" sz="2400" b="1" dirty="0">
                <a:solidFill>
                  <a:schemeClr val="accent5">
                    <a:lumMod val="50000"/>
                  </a:schemeClr>
                </a:solidFill>
                <a:latin typeface="Source Sans Pro Light" panose="020B0403030403020204" pitchFamily="34" charset="0"/>
                <a:ea typeface="Source Sans Pro Light" panose="020B0403030403020204" pitchFamily="34" charset="0"/>
                <a:cs typeface="Open Sans Bold"/>
                <a:sym typeface="Open Sans Bold"/>
              </a:rPr>
              <a:t>∙</a:t>
            </a:r>
            <a:r>
              <a:rPr lang="sl-SI" sz="2400" b="1" dirty="0">
                <a:solidFill>
                  <a:schemeClr val="accent5">
                    <a:lumMod val="50000"/>
                  </a:schemeClr>
                </a:solidFill>
                <a:latin typeface="Source Sans Pro SemiBold" panose="020B0603030403020204" pitchFamily="34" charset="0"/>
                <a:ea typeface="Source Sans Pro SemiBold" panose="020B0603030403020204" pitchFamily="34" charset="0"/>
                <a:cs typeface="Open Sans Bold"/>
                <a:sym typeface="Open Sans Bold"/>
              </a:rPr>
              <a:t>Podatkovna baza tržne analize:</a:t>
            </a:r>
            <a:endParaRPr lang="en-US" sz="2400" dirty="0">
              <a:solidFill>
                <a:schemeClr val="accent5">
                  <a:lumMod val="50000"/>
                </a:schemeClr>
              </a:solidFill>
              <a:latin typeface="Source Sans Pro SemiBold" panose="020B0603030403020204" pitchFamily="34" charset="0"/>
              <a:ea typeface="Source Sans Pro SemiBold" panose="020B0603030403020204" pitchFamily="34" charset="0"/>
              <a:cs typeface="Open Sans"/>
              <a:sym typeface="Open Sans"/>
            </a:endParaRPr>
          </a:p>
          <a:p>
            <a:pPr marL="171450" indent="-171450" algn="r">
              <a:buFont typeface="Arial" panose="020B0604020202020204" pitchFamily="34" charset="0"/>
              <a:buChar char="•"/>
            </a:pPr>
            <a:r>
              <a:rPr lang="en-US" sz="2400" spc="60" dirty="0" err="1">
                <a:solidFill>
                  <a:srgbClr val="92D050"/>
                </a:solidFill>
                <a:latin typeface="Source Sans Pro SemiBold" panose="020B0603030403020204" pitchFamily="34" charset="0"/>
                <a:ea typeface="Source Sans Pro SemiBold" panose="020B0603030403020204" pitchFamily="34" charset="0"/>
                <a:cs typeface="Open Sans"/>
                <a:sym typeface="Open Sans"/>
              </a:rPr>
              <a:t>Optimizacija</a:t>
            </a:r>
            <a:r>
              <a:rPr lang="en-US" sz="2400" spc="60" dirty="0">
                <a:solidFill>
                  <a:srgbClr val="92D050"/>
                </a:solidFill>
                <a:latin typeface="Source Sans Pro SemiBold" panose="020B0603030403020204" pitchFamily="34" charset="0"/>
                <a:ea typeface="Source Sans Pro SemiBold" panose="020B0603030403020204" pitchFamily="34" charset="0"/>
                <a:cs typeface="Open Sans"/>
                <a:sym typeface="Open Sans"/>
              </a:rPr>
              <a:t> </a:t>
            </a:r>
            <a:r>
              <a:rPr lang="en-US" sz="2400" spc="60" dirty="0" err="1">
                <a:solidFill>
                  <a:srgbClr val="92D050"/>
                </a:solidFill>
                <a:latin typeface="Source Sans Pro SemiBold" panose="020B0603030403020204" pitchFamily="34" charset="0"/>
                <a:ea typeface="Source Sans Pro SemiBold" panose="020B0603030403020204" pitchFamily="34" charset="0"/>
                <a:cs typeface="Open Sans"/>
                <a:sym typeface="Open Sans"/>
              </a:rPr>
              <a:t>gradbenih</a:t>
            </a:r>
            <a:r>
              <a:rPr lang="en-US" sz="2400" spc="60" dirty="0">
                <a:solidFill>
                  <a:srgbClr val="92D050"/>
                </a:solidFill>
                <a:latin typeface="Source Sans Pro SemiBold" panose="020B0603030403020204" pitchFamily="34" charset="0"/>
                <a:ea typeface="Source Sans Pro SemiBold" panose="020B0603030403020204" pitchFamily="34" charset="0"/>
                <a:cs typeface="Open Sans"/>
                <a:sym typeface="Open Sans"/>
              </a:rPr>
              <a:t> (</a:t>
            </a:r>
            <a:r>
              <a:rPr lang="en-US" sz="2400" spc="60" dirty="0" err="1">
                <a:solidFill>
                  <a:srgbClr val="92D050"/>
                </a:solidFill>
                <a:latin typeface="Source Sans Pro SemiBold" panose="020B0603030403020204" pitchFamily="34" charset="0"/>
                <a:ea typeface="Source Sans Pro SemiBold" panose="020B0603030403020204" pitchFamily="34" charset="0"/>
                <a:cs typeface="Open Sans"/>
                <a:sym typeface="Open Sans"/>
              </a:rPr>
              <a:t>materialnih</a:t>
            </a:r>
            <a:r>
              <a:rPr lang="en-US" sz="2400" spc="60" dirty="0">
                <a:solidFill>
                  <a:srgbClr val="92D050"/>
                </a:solidFill>
                <a:latin typeface="Source Sans Pro SemiBold" panose="020B0603030403020204" pitchFamily="34" charset="0"/>
                <a:ea typeface="Source Sans Pro SemiBold" panose="020B0603030403020204" pitchFamily="34" charset="0"/>
                <a:cs typeface="Open Sans"/>
                <a:sym typeface="Open Sans"/>
              </a:rPr>
              <a:t>) </a:t>
            </a:r>
            <a:r>
              <a:rPr lang="en-US" sz="2400" spc="60" dirty="0" err="1">
                <a:solidFill>
                  <a:srgbClr val="92D050"/>
                </a:solidFill>
                <a:latin typeface="Source Sans Pro SemiBold" panose="020B0603030403020204" pitchFamily="34" charset="0"/>
                <a:ea typeface="Source Sans Pro SemiBold" panose="020B0603030403020204" pitchFamily="34" charset="0"/>
                <a:cs typeface="Open Sans"/>
                <a:sym typeface="Open Sans"/>
              </a:rPr>
              <a:t>procesov</a:t>
            </a:r>
            <a:endParaRPr lang="sl-SI" sz="2400" spc="60" dirty="0">
              <a:solidFill>
                <a:srgbClr val="92D050"/>
              </a:solidFill>
              <a:latin typeface="Source Sans Pro SemiBold" panose="020B0603030403020204" pitchFamily="34" charset="0"/>
              <a:ea typeface="Source Sans Pro SemiBold" panose="020B0603030403020204" pitchFamily="34" charset="0"/>
              <a:cs typeface="Open Sans"/>
              <a:sym typeface="Open Sans"/>
            </a:endParaRPr>
          </a:p>
          <a:p>
            <a:pPr algn="r"/>
            <a:endParaRPr lang="it-IT" sz="4200" dirty="0">
              <a:solidFill>
                <a:srgbClr val="368033"/>
              </a:solidFill>
              <a:latin typeface="Source Sans Pro SemiBold" panose="020B0603030403020204" pitchFamily="34" charset="0"/>
              <a:ea typeface="Source Sans Pro SemiBold" panose="020B0603030403020204" pitchFamily="34" charset="0"/>
            </a:endParaRPr>
          </a:p>
        </p:txBody>
      </p:sp>
      <p:pic>
        <p:nvPicPr>
          <p:cNvPr id="3" name="Immagine 6" descr="Immagine che contiene Elementi grafici, Carattere, grafica, logo&#10;&#10;Descrizione generata automaticamente">
            <a:extLst>
              <a:ext uri="{FF2B5EF4-FFF2-40B4-BE49-F238E27FC236}">
                <a16:creationId xmlns:a16="http://schemas.microsoft.com/office/drawing/2014/main" id="{4A218CC0-FD9A-2422-A4F3-0E6DCE57616D}"/>
              </a:ext>
            </a:extLst>
          </p:cNvPr>
          <p:cNvPicPr>
            <a:picLocks noChangeAspect="1"/>
          </p:cNvPicPr>
          <p:nvPr/>
        </p:nvPicPr>
        <p:blipFill>
          <a:blip r:embed="rId2"/>
          <a:stretch>
            <a:fillRect/>
          </a:stretch>
        </p:blipFill>
        <p:spPr>
          <a:xfrm>
            <a:off x="10494148" y="435059"/>
            <a:ext cx="1240973" cy="799448"/>
          </a:xfrm>
          <a:prstGeom prst="rect">
            <a:avLst/>
          </a:prstGeom>
        </p:spPr>
      </p:pic>
      <p:graphicFrame>
        <p:nvGraphicFramePr>
          <p:cNvPr id="5" name="Table 4">
            <a:extLst>
              <a:ext uri="{FF2B5EF4-FFF2-40B4-BE49-F238E27FC236}">
                <a16:creationId xmlns:a16="http://schemas.microsoft.com/office/drawing/2014/main" id="{09088158-7297-35B1-D932-7A09BB6FBDDA}"/>
              </a:ext>
            </a:extLst>
          </p:cNvPr>
          <p:cNvGraphicFramePr>
            <a:graphicFrameLocks noGrp="1"/>
          </p:cNvGraphicFramePr>
          <p:nvPr>
            <p:extLst>
              <p:ext uri="{D42A27DB-BD31-4B8C-83A1-F6EECF244321}">
                <p14:modId xmlns:p14="http://schemas.microsoft.com/office/powerpoint/2010/main" val="877055331"/>
              </p:ext>
            </p:extLst>
          </p:nvPr>
        </p:nvGraphicFramePr>
        <p:xfrm>
          <a:off x="839563" y="1437950"/>
          <a:ext cx="9118360" cy="3252036"/>
        </p:xfrm>
        <a:graphic>
          <a:graphicData uri="http://schemas.openxmlformats.org/drawingml/2006/table">
            <a:tbl>
              <a:tblPr/>
              <a:tblGrid>
                <a:gridCol w="1593353">
                  <a:extLst>
                    <a:ext uri="{9D8B030D-6E8A-4147-A177-3AD203B41FA5}">
                      <a16:colId xmlns:a16="http://schemas.microsoft.com/office/drawing/2014/main" val="20000"/>
                    </a:ext>
                  </a:extLst>
                </a:gridCol>
                <a:gridCol w="6760535">
                  <a:extLst>
                    <a:ext uri="{9D8B030D-6E8A-4147-A177-3AD203B41FA5}">
                      <a16:colId xmlns:a16="http://schemas.microsoft.com/office/drawing/2014/main" val="20001"/>
                    </a:ext>
                  </a:extLst>
                </a:gridCol>
                <a:gridCol w="764472">
                  <a:extLst>
                    <a:ext uri="{9D8B030D-6E8A-4147-A177-3AD203B41FA5}">
                      <a16:colId xmlns:a16="http://schemas.microsoft.com/office/drawing/2014/main" val="20002"/>
                    </a:ext>
                  </a:extLst>
                </a:gridCol>
              </a:tblGrid>
              <a:tr h="747160">
                <a:tc>
                  <a:txBody>
                    <a:bodyPr/>
                    <a:lstStyle/>
                    <a:p>
                      <a:pPr algn="ctr">
                        <a:lnSpc>
                          <a:spcPts val="1819"/>
                        </a:lnSpc>
                        <a:defRPr/>
                      </a:pPr>
                      <a:r>
                        <a:rPr lang="en-US" sz="1000" b="1" dirty="0">
                          <a:solidFill>
                            <a:srgbClr val="000000"/>
                          </a:solidFill>
                          <a:latin typeface="Source Sans Pro Bold"/>
                          <a:ea typeface="Source Sans Pro Bold"/>
                          <a:cs typeface="Source Sans Pro Bold"/>
                          <a:sym typeface="Source Sans Pro Bold"/>
                        </a:rPr>
                        <a:t>COMPANY’S NAME</a:t>
                      </a:r>
                      <a:endParaRPr lang="en-US" sz="1000" dirty="0"/>
                    </a:p>
                  </a:txBody>
                  <a:tcPr marL="102026" marR="102026" marT="102026" marB="10202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b="1" dirty="0">
                          <a:solidFill>
                            <a:srgbClr val="000000"/>
                          </a:solidFill>
                          <a:latin typeface="Source Sans Pro Bold"/>
                          <a:ea typeface="Source Sans Pro Bold"/>
                          <a:cs typeface="Source Sans Pro Bold"/>
                          <a:sym typeface="Source Sans Pro Bold"/>
                        </a:rPr>
                        <a:t>DESCRIPTION</a:t>
                      </a:r>
                      <a:endParaRPr lang="en-US" sz="1000" dirty="0"/>
                    </a:p>
                  </a:txBody>
                  <a:tcPr marL="102026" marR="102026" marT="102026" marB="10202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b="1">
                          <a:solidFill>
                            <a:srgbClr val="000000"/>
                          </a:solidFill>
                          <a:latin typeface="Source Sans Pro Bold"/>
                          <a:ea typeface="Source Sans Pro Bold"/>
                          <a:cs typeface="Source Sans Pro Bold"/>
                          <a:sym typeface="Source Sans Pro Bold"/>
                        </a:rPr>
                        <a:t>COUNTRY</a:t>
                      </a:r>
                      <a:endParaRPr lang="en-US" sz="1000"/>
                    </a:p>
                  </a:txBody>
                  <a:tcPr marL="102026" marR="102026" marT="102026" marB="10202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47160">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PREMIFAB D.O.O.</a:t>
                      </a:r>
                      <a:endParaRPr lang="en-US" sz="1000" dirty="0"/>
                    </a:p>
                  </a:txBody>
                  <a:tcPr marL="102026" marR="102026" marT="102026" marB="10202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pl-PL" sz="1000" dirty="0">
                          <a:solidFill>
                            <a:srgbClr val="000000"/>
                          </a:solidFill>
                          <a:latin typeface="Source Sans Pro"/>
                          <a:ea typeface="Source Sans Pro"/>
                          <a:cs typeface="Source Sans Pro"/>
                          <a:sym typeface="Source Sans Pro"/>
                        </a:rPr>
                        <a:t>predelava topil (ravnanje z odpadki)</a:t>
                      </a:r>
                      <a:endParaRPr lang="en-US" sz="1000" dirty="0"/>
                    </a:p>
                  </a:txBody>
                  <a:tcPr marL="102026" marR="102026" marT="102026" marB="10202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a:solidFill>
                            <a:srgbClr val="000000"/>
                          </a:solidFill>
                          <a:latin typeface="Source Sans Pro"/>
                          <a:ea typeface="Source Sans Pro"/>
                          <a:cs typeface="Source Sans Pro"/>
                          <a:sym typeface="Source Sans Pro"/>
                        </a:rPr>
                        <a:t>HR</a:t>
                      </a:r>
                      <a:endParaRPr lang="en-US" sz="1000"/>
                    </a:p>
                  </a:txBody>
                  <a:tcPr marL="102026" marR="102026" marT="102026" marB="10202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70395">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SURVIOT MONITORING KFT</a:t>
                      </a:r>
                      <a:endParaRPr lang="en-US" sz="1000" dirty="0"/>
                    </a:p>
                  </a:txBody>
                  <a:tcPr marL="102026" marR="102026" marT="102026" marB="10202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specializiran</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digitalne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nadzorne</a:t>
                      </a:r>
                      <a:r>
                        <a:rPr lang="en-US" sz="1000" dirty="0">
                          <a:solidFill>
                            <a:srgbClr val="000000"/>
                          </a:solidFill>
                          <a:latin typeface="Source Sans Pro"/>
                          <a:ea typeface="Source Sans Pro"/>
                          <a:cs typeface="Source Sans Pro"/>
                          <a:sym typeface="Source Sans Pro"/>
                        </a:rPr>
                        <a:t> rešitve za </a:t>
                      </a:r>
                      <a:r>
                        <a:rPr lang="en-US" sz="1000" dirty="0" err="1">
                          <a:solidFill>
                            <a:srgbClr val="000000"/>
                          </a:solidFill>
                          <a:latin typeface="Source Sans Pro"/>
                          <a:ea typeface="Source Sans Pro"/>
                          <a:cs typeface="Source Sans Pro"/>
                          <a:sym typeface="Source Sans Pro"/>
                        </a:rPr>
                        <a:t>gradbeništvo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avtomatizacijo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zbiranja</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geotehničnih</a:t>
                      </a:r>
                      <a:r>
                        <a:rPr lang="en-US" sz="1000" dirty="0">
                          <a:solidFill>
                            <a:srgbClr val="000000"/>
                          </a:solidFill>
                          <a:latin typeface="Source Sans Pro"/>
                          <a:ea typeface="Source Sans Pro"/>
                          <a:cs typeface="Source Sans Pro"/>
                          <a:sym typeface="Source Sans Pro"/>
                        </a:rPr>
                        <a:t> in </a:t>
                      </a:r>
                      <a:r>
                        <a:rPr lang="en-US" sz="1000" dirty="0" err="1">
                          <a:solidFill>
                            <a:srgbClr val="000000"/>
                          </a:solidFill>
                          <a:latin typeface="Source Sans Pro"/>
                          <a:ea typeface="Source Sans Pro"/>
                          <a:cs typeface="Source Sans Pro"/>
                          <a:sym typeface="Source Sans Pro"/>
                        </a:rPr>
                        <a:t>okoljskih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podatkov</a:t>
                      </a:r>
                      <a:r>
                        <a:rPr lang="en-US" sz="1000" dirty="0">
                          <a:solidFill>
                            <a:srgbClr val="000000"/>
                          </a:solidFill>
                          <a:latin typeface="Source Sans Pro"/>
                          <a:ea typeface="Source Sans Pro"/>
                          <a:cs typeface="Source Sans Pro"/>
                          <a:sym typeface="Source Sans Pro"/>
                        </a:rPr>
                        <a:t> </a:t>
                      </a:r>
                    </a:p>
                    <a:p>
                      <a:pPr algn="l">
                        <a:lnSpc>
                          <a:spcPts val="1819"/>
                        </a:lnSpc>
                        <a:defRPr/>
                      </a:pPr>
                      <a:endParaRPr lang="en-US" sz="1000" dirty="0">
                        <a:solidFill>
                          <a:srgbClr val="000000"/>
                        </a:solidFill>
                        <a:latin typeface="Source Sans Pro"/>
                        <a:ea typeface="Source Sans Pro"/>
                        <a:cs typeface="Source Sans Pro"/>
                        <a:sym typeface="Source Sans Pro"/>
                      </a:endParaRPr>
                    </a:p>
                  </a:txBody>
                  <a:tcPr marL="102026" marR="102026" marT="102026" marB="10202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a:solidFill>
                            <a:srgbClr val="000000"/>
                          </a:solidFill>
                          <a:latin typeface="Source Sans Pro"/>
                          <a:ea typeface="Source Sans Pro"/>
                          <a:cs typeface="Source Sans Pro"/>
                          <a:sym typeface="Source Sans Pro"/>
                        </a:rPr>
                        <a:t>HU</a:t>
                      </a:r>
                      <a:endParaRPr lang="en-US" sz="1000"/>
                    </a:p>
                  </a:txBody>
                  <a:tcPr marL="102026" marR="102026" marT="102026" marB="10202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87321">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PANER KFT</a:t>
                      </a:r>
                      <a:endParaRPr lang="en-US" sz="1000" dirty="0"/>
                    </a:p>
                  </a:txBody>
                  <a:tcPr marL="102026" marR="102026" marT="102026" marB="10202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specializiran</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neinvazivno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vzdrževanje</a:t>
                      </a:r>
                      <a:r>
                        <a:rPr lang="en-US" sz="1000" dirty="0">
                          <a:solidFill>
                            <a:srgbClr val="000000"/>
                          </a:solidFill>
                          <a:latin typeface="Source Sans Pro"/>
                          <a:ea typeface="Source Sans Pro"/>
                          <a:cs typeface="Source Sans Pro"/>
                          <a:sym typeface="Source Sans Pro"/>
                        </a:rPr>
                        <a:t> in </a:t>
                      </a:r>
                      <a:r>
                        <a:rPr lang="en-US" sz="1000" dirty="0" err="1">
                          <a:solidFill>
                            <a:srgbClr val="000000"/>
                          </a:solidFill>
                          <a:latin typeface="Source Sans Pro"/>
                          <a:ea typeface="Source Sans Pro"/>
                          <a:cs typeface="Source Sans Pro"/>
                          <a:sym typeface="Source Sans Pro"/>
                        </a:rPr>
                        <a:t>popravilo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cevi</a:t>
                      </a:r>
                      <a:r>
                        <a:rPr lang="en-US" sz="1000" dirty="0">
                          <a:solidFill>
                            <a:srgbClr val="000000"/>
                          </a:solidFill>
                          <a:latin typeface="Source Sans Pro"/>
                          <a:ea typeface="Source Sans Pro"/>
                          <a:cs typeface="Source Sans Pro"/>
                          <a:sym typeface="Source Sans Pro"/>
                        </a:rPr>
                        <a:t> z </a:t>
                      </a:r>
                      <a:r>
                        <a:rPr lang="en-US" sz="1000" dirty="0" err="1">
                          <a:solidFill>
                            <a:srgbClr val="000000"/>
                          </a:solidFill>
                          <a:latin typeface="Source Sans Pro"/>
                          <a:ea typeface="Source Sans Pro"/>
                          <a:cs typeface="Source Sans Pro"/>
                          <a:sym typeface="Source Sans Pro"/>
                        </a:rPr>
                        <a:t>uporabo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robotskih</a:t>
                      </a:r>
                      <a:r>
                        <a:rPr lang="en-US" sz="1000" dirty="0">
                          <a:solidFill>
                            <a:srgbClr val="000000"/>
                          </a:solidFill>
                          <a:latin typeface="Source Sans Pro"/>
                          <a:ea typeface="Source Sans Pro"/>
                          <a:cs typeface="Source Sans Pro"/>
                          <a:sym typeface="Source Sans Pro"/>
                        </a:rPr>
                        <a:t> in No-Dig </a:t>
                      </a:r>
                      <a:r>
                        <a:rPr lang="en-US" sz="1000" dirty="0" err="1">
                          <a:solidFill>
                            <a:srgbClr val="000000"/>
                          </a:solidFill>
                          <a:latin typeface="Source Sans Pro"/>
                          <a:ea typeface="Source Sans Pro"/>
                          <a:cs typeface="Source Sans Pro"/>
                          <a:sym typeface="Source Sans Pro"/>
                        </a:rPr>
                        <a:t>tehnologij</a:t>
                      </a:r>
                      <a:endParaRPr lang="en-US" sz="1000" dirty="0">
                        <a:solidFill>
                          <a:srgbClr val="000000"/>
                        </a:solidFill>
                        <a:latin typeface="Source Sans Pro"/>
                        <a:ea typeface="Source Sans Pro"/>
                        <a:cs typeface="Source Sans Pro"/>
                        <a:sym typeface="Source Sans Pro"/>
                      </a:endParaRPr>
                    </a:p>
                    <a:p>
                      <a:pPr algn="l">
                        <a:lnSpc>
                          <a:spcPts val="1819"/>
                        </a:lnSpc>
                        <a:defRPr/>
                      </a:pPr>
                      <a:r>
                        <a:rPr lang="en-US" sz="1000" dirty="0">
                          <a:solidFill>
                            <a:srgbClr val="000000"/>
                          </a:solidFill>
                          <a:latin typeface="Source Sans Pro"/>
                          <a:ea typeface="Source Sans Pro"/>
                          <a:cs typeface="Source Sans Pro"/>
                          <a:sym typeface="Source Sans Pro"/>
                        </a:rPr>
                        <a:t> </a:t>
                      </a:r>
                    </a:p>
                  </a:txBody>
                  <a:tcPr marL="102026" marR="102026" marT="102026" marB="10202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HU</a:t>
                      </a:r>
                      <a:endParaRPr lang="en-US" sz="1000" dirty="0"/>
                    </a:p>
                  </a:txBody>
                  <a:tcPr marL="102026" marR="102026" marT="102026" marB="10202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6" name="Tabela 5">
            <a:extLst>
              <a:ext uri="{FF2B5EF4-FFF2-40B4-BE49-F238E27FC236}">
                <a16:creationId xmlns:a16="http://schemas.microsoft.com/office/drawing/2014/main" id="{6DA5B2EC-CD29-5284-1DD3-62F0AD87CCF5}"/>
              </a:ext>
            </a:extLst>
          </p:cNvPr>
          <p:cNvGraphicFramePr>
            <a:graphicFrameLocks noGrp="1"/>
          </p:cNvGraphicFramePr>
          <p:nvPr>
            <p:extLst>
              <p:ext uri="{D42A27DB-BD31-4B8C-83A1-F6EECF244321}">
                <p14:modId xmlns:p14="http://schemas.microsoft.com/office/powerpoint/2010/main" val="1399535311"/>
              </p:ext>
            </p:extLst>
          </p:nvPr>
        </p:nvGraphicFramePr>
        <p:xfrm>
          <a:off x="838200" y="4689986"/>
          <a:ext cx="9118360" cy="887321"/>
        </p:xfrm>
        <a:graphic>
          <a:graphicData uri="http://schemas.openxmlformats.org/drawingml/2006/table">
            <a:tbl>
              <a:tblPr/>
              <a:tblGrid>
                <a:gridCol w="1593353">
                  <a:extLst>
                    <a:ext uri="{9D8B030D-6E8A-4147-A177-3AD203B41FA5}">
                      <a16:colId xmlns:a16="http://schemas.microsoft.com/office/drawing/2014/main" val="745711729"/>
                    </a:ext>
                  </a:extLst>
                </a:gridCol>
                <a:gridCol w="6760535">
                  <a:extLst>
                    <a:ext uri="{9D8B030D-6E8A-4147-A177-3AD203B41FA5}">
                      <a16:colId xmlns:a16="http://schemas.microsoft.com/office/drawing/2014/main" val="3475648995"/>
                    </a:ext>
                  </a:extLst>
                </a:gridCol>
                <a:gridCol w="764472">
                  <a:extLst>
                    <a:ext uri="{9D8B030D-6E8A-4147-A177-3AD203B41FA5}">
                      <a16:colId xmlns:a16="http://schemas.microsoft.com/office/drawing/2014/main" val="3501484311"/>
                    </a:ext>
                  </a:extLst>
                </a:gridCol>
              </a:tblGrid>
              <a:tr h="887321">
                <a:tc>
                  <a:txBody>
                    <a:bodyPr/>
                    <a:lstStyle/>
                    <a:p>
                      <a:pPr algn="ctr">
                        <a:lnSpc>
                          <a:spcPts val="1819"/>
                        </a:lnSpc>
                        <a:defRPr/>
                      </a:pPr>
                      <a:r>
                        <a:rPr lang="sl-SI" sz="1000" dirty="0">
                          <a:solidFill>
                            <a:srgbClr val="000000"/>
                          </a:solidFill>
                          <a:latin typeface="Source Sans Pro"/>
                          <a:ea typeface="Source Sans Pro"/>
                          <a:cs typeface="Source Sans Pro"/>
                          <a:sym typeface="Source Sans Pro"/>
                        </a:rPr>
                        <a:t>INTERZERO </a:t>
                      </a:r>
                      <a:r>
                        <a:rPr lang="sl-SI" sz="1000" dirty="0" err="1">
                          <a:solidFill>
                            <a:srgbClr val="000000"/>
                          </a:solidFill>
                          <a:latin typeface="Source Sans Pro"/>
                          <a:ea typeface="Source Sans Pro"/>
                          <a:cs typeface="Source Sans Pro"/>
                          <a:sym typeface="Source Sans Pro"/>
                        </a:rPr>
                        <a:t>plastics</a:t>
                      </a:r>
                      <a:r>
                        <a:rPr lang="sl-SI" sz="1000" dirty="0">
                          <a:solidFill>
                            <a:srgbClr val="000000"/>
                          </a:solidFill>
                          <a:latin typeface="Source Sans Pro"/>
                          <a:ea typeface="Source Sans Pro"/>
                          <a:cs typeface="Source Sans Pro"/>
                          <a:sym typeface="Source Sans Pro"/>
                        </a:rPr>
                        <a:t> </a:t>
                      </a:r>
                      <a:r>
                        <a:rPr lang="sl-SI" sz="1000" dirty="0" err="1">
                          <a:solidFill>
                            <a:srgbClr val="000000"/>
                          </a:solidFill>
                          <a:latin typeface="Source Sans Pro"/>
                          <a:ea typeface="Source Sans Pro"/>
                          <a:cs typeface="Source Sans Pro"/>
                          <a:sym typeface="Source Sans Pro"/>
                        </a:rPr>
                        <a:t>innovations</a:t>
                      </a:r>
                      <a:r>
                        <a:rPr lang="sl-SI" sz="1000" dirty="0">
                          <a:solidFill>
                            <a:srgbClr val="000000"/>
                          </a:solidFill>
                          <a:latin typeface="Source Sans Pro"/>
                          <a:ea typeface="Source Sans Pro"/>
                          <a:cs typeface="Source Sans Pro"/>
                          <a:sym typeface="Source Sans Pro"/>
                        </a:rPr>
                        <a:t> </a:t>
                      </a:r>
                      <a:r>
                        <a:rPr lang="sl-SI" sz="1000" dirty="0" err="1">
                          <a:solidFill>
                            <a:srgbClr val="000000"/>
                          </a:solidFill>
                          <a:latin typeface="Source Sans Pro"/>
                          <a:ea typeface="Source Sans Pro"/>
                          <a:cs typeface="Source Sans Pro"/>
                          <a:sym typeface="Source Sans Pro"/>
                        </a:rPr>
                        <a:t>d.o.o</a:t>
                      </a:r>
                      <a:r>
                        <a:rPr lang="sl-SI" sz="1000" dirty="0">
                          <a:solidFill>
                            <a:srgbClr val="000000"/>
                          </a:solidFill>
                          <a:latin typeface="Source Sans Pro"/>
                          <a:ea typeface="Source Sans Pro"/>
                          <a:cs typeface="Source Sans Pro"/>
                          <a:sym typeface="Source Sans Pro"/>
                        </a:rPr>
                        <a:t>.</a:t>
                      </a:r>
                      <a:endParaRPr lang="en-US" sz="1000" dirty="0"/>
                    </a:p>
                  </a:txBody>
                  <a:tcPr marL="102026" marR="102026" marT="102026" marB="10202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specializiran</a:t>
                      </a:r>
                      <a:r>
                        <a:rPr lang="sl-SI" sz="1000" dirty="0">
                          <a:solidFill>
                            <a:srgbClr val="000000"/>
                          </a:solidFill>
                          <a:latin typeface="Source Sans Pro"/>
                          <a:ea typeface="Source Sans Pro"/>
                          <a:cs typeface="Source Sans Pro"/>
                          <a:sym typeface="Source Sans Pro"/>
                        </a:rPr>
                        <a:t>o</a:t>
                      </a:r>
                      <a:r>
                        <a:rPr lang="en-US" sz="1000" dirty="0">
                          <a:solidFill>
                            <a:srgbClr val="000000"/>
                          </a:solidFill>
                          <a:latin typeface="Source Sans Pro"/>
                          <a:ea typeface="Source Sans Pro"/>
                          <a:cs typeface="Source Sans Pro"/>
                          <a:sym typeface="Source Sans Pro"/>
                        </a:rPr>
                        <a:t> </a:t>
                      </a:r>
                      <a:r>
                        <a:rPr lang="en-US" sz="1000" b="1" kern="1200" dirty="0">
                          <a:solidFill>
                            <a:srgbClr val="2F8233"/>
                          </a:solidFill>
                          <a:latin typeface="Source Sans Pro Bold"/>
                          <a:ea typeface="Source Sans Pro Bold"/>
                          <a:cs typeface="Source Sans Pro"/>
                          <a:sym typeface="Source Sans Pro"/>
                        </a:rPr>
                        <a:t>za </a:t>
                      </a:r>
                      <a:r>
                        <a:rPr lang="sl-SI" sz="1000" b="1" kern="1200" dirty="0">
                          <a:solidFill>
                            <a:srgbClr val="2F8233"/>
                          </a:solidFill>
                          <a:latin typeface="Source Sans Pro Bold"/>
                          <a:ea typeface="Source Sans Pro Bold"/>
                          <a:cs typeface="Source Sans Pro"/>
                          <a:sym typeface="Source Sans Pro"/>
                        </a:rPr>
                        <a:t>analizo reciklažnih materialov in izdelavo receptur za ponovno uporabo plastičnega odpada, </a:t>
                      </a:r>
                      <a:r>
                        <a:rPr lang="it-IT" sz="1000" dirty="0">
                          <a:solidFill>
                            <a:srgbClr val="000000"/>
                          </a:solidFill>
                          <a:latin typeface="Source Sans Pro"/>
                          <a:ea typeface="Source Sans Pro"/>
                          <a:cs typeface="Source Sans Pro"/>
                          <a:sym typeface="Source Sans Pro"/>
                        </a:rPr>
                        <a:t> </a:t>
                      </a:r>
                      <a:r>
                        <a:rPr lang="it-IT" sz="1000" dirty="0" err="1">
                          <a:solidFill>
                            <a:srgbClr val="000000"/>
                          </a:solidFill>
                          <a:latin typeface="Source Sans Pro"/>
                          <a:ea typeface="Source Sans Pro"/>
                          <a:cs typeface="Source Sans Pro"/>
                          <a:sym typeface="Source Sans Pro"/>
                        </a:rPr>
                        <a:t>inovator</a:t>
                      </a:r>
                      <a:r>
                        <a:rPr lang="it-IT" sz="1000" dirty="0">
                          <a:solidFill>
                            <a:srgbClr val="000000"/>
                          </a:solidFill>
                          <a:latin typeface="Source Sans Pro"/>
                          <a:ea typeface="Source Sans Pro"/>
                          <a:cs typeface="Source Sans Pro"/>
                          <a:sym typeface="Source Sans Pro"/>
                        </a:rPr>
                        <a:t> za </a:t>
                      </a:r>
                      <a:r>
                        <a:rPr lang="it-IT" sz="1000" dirty="0" err="1">
                          <a:solidFill>
                            <a:srgbClr val="000000"/>
                          </a:solidFill>
                          <a:latin typeface="Source Sans Pro"/>
                          <a:ea typeface="Source Sans Pro"/>
                          <a:cs typeface="Source Sans Pro"/>
                          <a:sym typeface="Source Sans Pro"/>
                        </a:rPr>
                        <a:t>raziskave</a:t>
                      </a:r>
                      <a:r>
                        <a:rPr lang="it-IT" sz="1000" dirty="0">
                          <a:solidFill>
                            <a:srgbClr val="000000"/>
                          </a:solidFill>
                          <a:latin typeface="Source Sans Pro"/>
                          <a:ea typeface="Source Sans Pro"/>
                          <a:cs typeface="Source Sans Pro"/>
                          <a:sym typeface="Source Sans Pro"/>
                        </a:rPr>
                        <a:t> in </a:t>
                      </a:r>
                      <a:r>
                        <a:rPr lang="it-IT" sz="1000" dirty="0" err="1">
                          <a:solidFill>
                            <a:srgbClr val="000000"/>
                          </a:solidFill>
                          <a:latin typeface="Source Sans Pro"/>
                          <a:ea typeface="Source Sans Pro"/>
                          <a:cs typeface="Source Sans Pro"/>
                          <a:sym typeface="Source Sans Pro"/>
                        </a:rPr>
                        <a:t>razvoj</a:t>
                      </a:r>
                      <a:r>
                        <a:rPr lang="sl-SI" sz="1000" b="1" kern="1200" dirty="0">
                          <a:solidFill>
                            <a:srgbClr val="2F8233"/>
                          </a:solidFill>
                          <a:latin typeface="Source Sans Pro Bold"/>
                          <a:ea typeface="Source Sans Pro Bold"/>
                          <a:cs typeface="Source Sans Pro"/>
                          <a:sym typeface="Source Sans Pro"/>
                        </a:rPr>
                        <a:t> id.</a:t>
                      </a:r>
                      <a:endParaRPr lang="en-US" sz="1000" dirty="0"/>
                    </a:p>
                  </a:txBody>
                  <a:tcPr marL="102026" marR="102026" marT="102026" marB="10202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tc>
                  <a:txBody>
                    <a:bodyPr/>
                    <a:lstStyle/>
                    <a:p>
                      <a:pPr algn="ctr">
                        <a:lnSpc>
                          <a:spcPts val="1819"/>
                        </a:lnSpc>
                        <a:defRPr/>
                      </a:pPr>
                      <a:r>
                        <a:rPr lang="sl-SI" sz="1000" dirty="0">
                          <a:solidFill>
                            <a:srgbClr val="000000"/>
                          </a:solidFill>
                          <a:latin typeface="Source Sans Pro"/>
                          <a:ea typeface="Source Sans Pro"/>
                          <a:cs typeface="Source Sans Pro"/>
                          <a:sym typeface="Source Sans Pro"/>
                        </a:rPr>
                        <a:t>SI</a:t>
                      </a:r>
                      <a:endParaRPr lang="en-US" sz="1000" dirty="0"/>
                    </a:p>
                  </a:txBody>
                  <a:tcPr marL="102026" marR="102026" marT="102026" marB="10202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5437116"/>
                  </a:ext>
                </a:extLst>
              </a:tr>
            </a:tbl>
          </a:graphicData>
        </a:graphic>
      </p:graphicFrame>
      <p:pic>
        <p:nvPicPr>
          <p:cNvPr id="4" name="Picture 2">
            <a:extLst>
              <a:ext uri="{FF2B5EF4-FFF2-40B4-BE49-F238E27FC236}">
                <a16:creationId xmlns:a16="http://schemas.microsoft.com/office/drawing/2014/main" id="{FD57C907-E7ED-3BE4-72C0-344C48362F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0912" y="1334105"/>
            <a:ext cx="1645274" cy="34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056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52A086-8671-65F7-BDD3-12D1D4869E18}"/>
              </a:ext>
            </a:extLst>
          </p:cNvPr>
          <p:cNvSpPr txBox="1">
            <a:spLocks/>
          </p:cNvSpPr>
          <p:nvPr/>
        </p:nvSpPr>
        <p:spPr>
          <a:xfrm>
            <a:off x="2788921" y="512112"/>
            <a:ext cx="7279640" cy="13412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sl-SI" sz="2400" dirty="0">
                <a:solidFill>
                  <a:schemeClr val="accent5">
                    <a:lumMod val="50000"/>
                  </a:schemeClr>
                </a:solidFill>
                <a:latin typeface="Source Sans Pro" panose="020B0503030403020204" pitchFamily="34" charset="0"/>
                <a:ea typeface="Source Sans Pro" panose="020B0503030403020204" pitchFamily="34" charset="0"/>
                <a:cs typeface="Open Sans Bold"/>
                <a:sym typeface="Open Sans Bold"/>
              </a:rPr>
              <a:t>VREDNOSTNE VERIGE </a:t>
            </a:r>
            <a:r>
              <a:rPr lang="sl-SI" sz="2400" b="1" dirty="0">
                <a:solidFill>
                  <a:schemeClr val="accent5">
                    <a:lumMod val="50000"/>
                  </a:schemeClr>
                </a:solidFill>
                <a:latin typeface="Source Sans Pro Light" panose="020B0403030403020204" pitchFamily="34" charset="0"/>
                <a:ea typeface="Source Sans Pro Light" panose="020B0403030403020204" pitchFamily="34" charset="0"/>
                <a:cs typeface="Open Sans Bold"/>
                <a:sym typeface="Open Sans Bold"/>
              </a:rPr>
              <a:t>∙</a:t>
            </a:r>
            <a:r>
              <a:rPr lang="sl-SI" sz="2400" b="1" dirty="0">
                <a:solidFill>
                  <a:schemeClr val="accent5">
                    <a:lumMod val="50000"/>
                  </a:schemeClr>
                </a:solidFill>
                <a:latin typeface="Source Sans Pro SemiBold" panose="020B0603030403020204" pitchFamily="34" charset="0"/>
                <a:ea typeface="Source Sans Pro SemiBold" panose="020B0603030403020204" pitchFamily="34" charset="0"/>
                <a:cs typeface="Open Sans Bold"/>
                <a:sym typeface="Open Sans Bold"/>
              </a:rPr>
              <a:t>Podatkovna baza tržne analize:</a:t>
            </a:r>
            <a:endParaRPr lang="en-US" sz="2400" dirty="0">
              <a:solidFill>
                <a:schemeClr val="accent5">
                  <a:lumMod val="50000"/>
                </a:schemeClr>
              </a:solidFill>
              <a:latin typeface="Source Sans Pro SemiBold" panose="020B0603030403020204" pitchFamily="34" charset="0"/>
              <a:ea typeface="Source Sans Pro SemiBold" panose="020B0603030403020204" pitchFamily="34" charset="0"/>
              <a:cs typeface="Open Sans"/>
              <a:sym typeface="Open Sans"/>
            </a:endParaRPr>
          </a:p>
          <a:p>
            <a:pPr marL="171450" indent="-171450" algn="r">
              <a:buFont typeface="Arial" panose="020B0604020202020204" pitchFamily="34" charset="0"/>
              <a:buChar char="•"/>
            </a:pPr>
            <a:r>
              <a:rPr lang="en-US" sz="2400" spc="60" dirty="0">
                <a:solidFill>
                  <a:srgbClr val="92D050"/>
                </a:solidFill>
                <a:latin typeface="Source Sans Pro SemiBold" panose="020B0603030403020204" pitchFamily="34" charset="0"/>
                <a:ea typeface="Source Sans Pro SemiBold" panose="020B0603030403020204" pitchFamily="34" charset="0"/>
                <a:cs typeface="Open Sans"/>
                <a:sym typeface="Open Sans"/>
              </a:rPr>
              <a:t>Druga </a:t>
            </a:r>
            <a:r>
              <a:rPr lang="en-US" sz="2400" spc="60" dirty="0" err="1">
                <a:solidFill>
                  <a:srgbClr val="92D050"/>
                </a:solidFill>
                <a:latin typeface="Source Sans Pro SemiBold" panose="020B0603030403020204" pitchFamily="34" charset="0"/>
                <a:ea typeface="Source Sans Pro SemiBold" panose="020B0603030403020204" pitchFamily="34" charset="0"/>
                <a:cs typeface="Open Sans"/>
                <a:sym typeface="Open Sans"/>
              </a:rPr>
              <a:t>ekološka</a:t>
            </a:r>
            <a:r>
              <a:rPr lang="en-US" sz="2400" spc="60" dirty="0">
                <a:solidFill>
                  <a:srgbClr val="92D050"/>
                </a:solidFill>
                <a:latin typeface="Source Sans Pro SemiBold" panose="020B0603030403020204" pitchFamily="34" charset="0"/>
                <a:ea typeface="Source Sans Pro SemiBold" panose="020B0603030403020204" pitchFamily="34" charset="0"/>
                <a:cs typeface="Open Sans"/>
                <a:sym typeface="Open Sans"/>
              </a:rPr>
              <a:t> </a:t>
            </a:r>
            <a:r>
              <a:rPr lang="en-US" sz="2400" spc="60" dirty="0" err="1">
                <a:solidFill>
                  <a:srgbClr val="92D050"/>
                </a:solidFill>
                <a:latin typeface="Source Sans Pro SemiBold" panose="020B0603030403020204" pitchFamily="34" charset="0"/>
                <a:ea typeface="Source Sans Pro SemiBold" panose="020B0603030403020204" pitchFamily="34" charset="0"/>
                <a:cs typeface="Open Sans"/>
                <a:sym typeface="Open Sans"/>
              </a:rPr>
              <a:t>gradnja</a:t>
            </a:r>
            <a:endParaRPr lang="sl-SI" sz="2400" spc="60" dirty="0">
              <a:solidFill>
                <a:srgbClr val="92D050"/>
              </a:solidFill>
              <a:latin typeface="Source Sans Pro SemiBold" panose="020B0603030403020204" pitchFamily="34" charset="0"/>
              <a:ea typeface="Source Sans Pro SemiBold" panose="020B0603030403020204" pitchFamily="34" charset="0"/>
              <a:cs typeface="Open Sans"/>
              <a:sym typeface="Open Sans"/>
            </a:endParaRPr>
          </a:p>
          <a:p>
            <a:pPr algn="r"/>
            <a:endParaRPr lang="it-IT" sz="4200" dirty="0">
              <a:solidFill>
                <a:srgbClr val="368033"/>
              </a:solidFill>
              <a:latin typeface="Source Sans Pro SemiBold" panose="020B0603030403020204" pitchFamily="34" charset="0"/>
              <a:ea typeface="Source Sans Pro SemiBold" panose="020B0603030403020204" pitchFamily="34" charset="0"/>
            </a:endParaRPr>
          </a:p>
        </p:txBody>
      </p:sp>
      <p:pic>
        <p:nvPicPr>
          <p:cNvPr id="3" name="Immagine 6" descr="Immagine che contiene Elementi grafici, Carattere, grafica, logo&#10;&#10;Descrizione generata automaticamente">
            <a:extLst>
              <a:ext uri="{FF2B5EF4-FFF2-40B4-BE49-F238E27FC236}">
                <a16:creationId xmlns:a16="http://schemas.microsoft.com/office/drawing/2014/main" id="{0E9E57CC-DD14-058C-C3A8-685FAF7660C0}"/>
              </a:ext>
            </a:extLst>
          </p:cNvPr>
          <p:cNvPicPr>
            <a:picLocks noChangeAspect="1"/>
          </p:cNvPicPr>
          <p:nvPr/>
        </p:nvPicPr>
        <p:blipFill>
          <a:blip r:embed="rId2"/>
          <a:stretch>
            <a:fillRect/>
          </a:stretch>
        </p:blipFill>
        <p:spPr>
          <a:xfrm>
            <a:off x="10494148" y="435059"/>
            <a:ext cx="1240973" cy="799448"/>
          </a:xfrm>
          <a:prstGeom prst="rect">
            <a:avLst/>
          </a:prstGeom>
        </p:spPr>
      </p:pic>
      <p:graphicFrame>
        <p:nvGraphicFramePr>
          <p:cNvPr id="5" name="Table 4">
            <a:extLst>
              <a:ext uri="{FF2B5EF4-FFF2-40B4-BE49-F238E27FC236}">
                <a16:creationId xmlns:a16="http://schemas.microsoft.com/office/drawing/2014/main" id="{74F6DC81-DAB7-6CBE-5554-32246D068F2B}"/>
              </a:ext>
            </a:extLst>
          </p:cNvPr>
          <p:cNvGraphicFramePr>
            <a:graphicFrameLocks noGrp="1"/>
          </p:cNvGraphicFramePr>
          <p:nvPr>
            <p:extLst>
              <p:ext uri="{D42A27DB-BD31-4B8C-83A1-F6EECF244321}">
                <p14:modId xmlns:p14="http://schemas.microsoft.com/office/powerpoint/2010/main" val="1697833664"/>
              </p:ext>
            </p:extLst>
          </p:nvPr>
        </p:nvGraphicFramePr>
        <p:xfrm>
          <a:off x="887767" y="1437950"/>
          <a:ext cx="9086980" cy="5074167"/>
        </p:xfrm>
        <a:graphic>
          <a:graphicData uri="http://schemas.openxmlformats.org/drawingml/2006/table">
            <a:tbl>
              <a:tblPr/>
              <a:tblGrid>
                <a:gridCol w="1556325">
                  <a:extLst>
                    <a:ext uri="{9D8B030D-6E8A-4147-A177-3AD203B41FA5}">
                      <a16:colId xmlns:a16="http://schemas.microsoft.com/office/drawing/2014/main" val="20000"/>
                    </a:ext>
                  </a:extLst>
                </a:gridCol>
                <a:gridCol w="6593904">
                  <a:extLst>
                    <a:ext uri="{9D8B030D-6E8A-4147-A177-3AD203B41FA5}">
                      <a16:colId xmlns:a16="http://schemas.microsoft.com/office/drawing/2014/main" val="20001"/>
                    </a:ext>
                  </a:extLst>
                </a:gridCol>
                <a:gridCol w="936751">
                  <a:extLst>
                    <a:ext uri="{9D8B030D-6E8A-4147-A177-3AD203B41FA5}">
                      <a16:colId xmlns:a16="http://schemas.microsoft.com/office/drawing/2014/main" val="20002"/>
                    </a:ext>
                  </a:extLst>
                </a:gridCol>
              </a:tblGrid>
              <a:tr h="285490">
                <a:tc>
                  <a:txBody>
                    <a:bodyPr/>
                    <a:lstStyle/>
                    <a:p>
                      <a:pPr algn="ctr">
                        <a:lnSpc>
                          <a:spcPts val="1679"/>
                        </a:lnSpc>
                        <a:defRPr/>
                      </a:pPr>
                      <a:r>
                        <a:rPr lang="en-US" sz="1000" b="1" dirty="0">
                          <a:solidFill>
                            <a:srgbClr val="000000"/>
                          </a:solidFill>
                          <a:latin typeface="Source Sans Pro Bold"/>
                          <a:ea typeface="Source Sans Pro Bold"/>
                          <a:cs typeface="Source Sans Pro Bold"/>
                          <a:sym typeface="Source Sans Pro Bold"/>
                        </a:rPr>
                        <a:t>COMPANY’S NAME</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b="1">
                          <a:solidFill>
                            <a:srgbClr val="000000"/>
                          </a:solidFill>
                          <a:latin typeface="Source Sans Pro Bold"/>
                          <a:ea typeface="Source Sans Pro Bold"/>
                          <a:cs typeface="Source Sans Pro Bold"/>
                          <a:sym typeface="Source Sans Pro Bold"/>
                        </a:rPr>
                        <a:t>DESCRIPTION</a:t>
                      </a:r>
                      <a:endParaRPr lang="en-US" sz="100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b="1">
                          <a:solidFill>
                            <a:srgbClr val="000000"/>
                          </a:solidFill>
                          <a:latin typeface="Source Sans Pro Bold"/>
                          <a:ea typeface="Source Sans Pro Bold"/>
                          <a:cs typeface="Source Sans Pro Bold"/>
                          <a:sym typeface="Source Sans Pro Bold"/>
                        </a:rPr>
                        <a:t>COUNTRY</a:t>
                      </a:r>
                      <a:endParaRPr lang="en-US" sz="100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5490">
                <a:tc>
                  <a:txBody>
                    <a:bodyPr/>
                    <a:lstStyle/>
                    <a:p>
                      <a:pPr algn="ctr">
                        <a:lnSpc>
                          <a:spcPts val="1679"/>
                        </a:lnSpc>
                        <a:defRPr/>
                      </a:pPr>
                      <a:r>
                        <a:rPr lang="en-US" sz="1000" dirty="0">
                          <a:solidFill>
                            <a:srgbClr val="000000"/>
                          </a:solidFill>
                          <a:latin typeface="Source Sans Pro"/>
                          <a:ea typeface="Source Sans Pro"/>
                          <a:cs typeface="Source Sans Pro"/>
                          <a:sym typeface="Source Sans Pro"/>
                        </a:rPr>
                        <a:t>VEPLAS D.D.</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it-IT" sz="1000" dirty="0" err="1">
                          <a:solidFill>
                            <a:srgbClr val="000000"/>
                          </a:solidFill>
                          <a:latin typeface="Source Sans Pro"/>
                          <a:ea typeface="Source Sans Pro"/>
                          <a:cs typeface="Source Sans Pro"/>
                          <a:sym typeface="Source Sans Pro"/>
                        </a:rPr>
                        <a:t>specializiran</a:t>
                      </a:r>
                      <a:r>
                        <a:rPr lang="it-IT" sz="1000" dirty="0">
                          <a:solidFill>
                            <a:srgbClr val="000000"/>
                          </a:solidFill>
                          <a:latin typeface="Source Sans Pro"/>
                          <a:ea typeface="Source Sans Pro"/>
                          <a:cs typeface="Source Sans Pro"/>
                          <a:sym typeface="Source Sans Pro"/>
                        </a:rPr>
                        <a:t> za </a:t>
                      </a:r>
                      <a:r>
                        <a:rPr lang="it-IT" sz="1000" dirty="0" err="1">
                          <a:solidFill>
                            <a:srgbClr val="000000"/>
                          </a:solidFill>
                          <a:latin typeface="Source Sans Pro"/>
                          <a:ea typeface="Source Sans Pro"/>
                          <a:cs typeface="Source Sans Pro"/>
                          <a:sym typeface="Source Sans Pro"/>
                        </a:rPr>
                        <a:t>proizvodnjo</a:t>
                      </a:r>
                      <a:r>
                        <a:rPr lang="it-IT" sz="1000" dirty="0">
                          <a:solidFill>
                            <a:srgbClr val="000000"/>
                          </a:solidFill>
                          <a:latin typeface="Source Sans Pro"/>
                          <a:ea typeface="Source Sans Pro"/>
                          <a:cs typeface="Source Sans Pro"/>
                          <a:sym typeface="Source Sans Pro"/>
                        </a:rPr>
                        <a:t> </a:t>
                      </a:r>
                      <a:r>
                        <a:rPr lang="it-IT" sz="1000" dirty="0" err="1">
                          <a:solidFill>
                            <a:srgbClr val="000000"/>
                          </a:solidFill>
                          <a:latin typeface="Source Sans Pro"/>
                          <a:ea typeface="Source Sans Pro"/>
                          <a:cs typeface="Source Sans Pro"/>
                          <a:sym typeface="Source Sans Pro"/>
                        </a:rPr>
                        <a:t>kompozitnih</a:t>
                      </a:r>
                      <a:r>
                        <a:rPr lang="it-IT" sz="1000" dirty="0">
                          <a:solidFill>
                            <a:srgbClr val="000000"/>
                          </a:solidFill>
                          <a:latin typeface="Source Sans Pro"/>
                          <a:ea typeface="Source Sans Pro"/>
                          <a:cs typeface="Source Sans Pro"/>
                          <a:sym typeface="Source Sans Pro"/>
                        </a:rPr>
                        <a:t> </a:t>
                      </a:r>
                      <a:r>
                        <a:rPr lang="it-IT" sz="1000" dirty="0" err="1">
                          <a:solidFill>
                            <a:srgbClr val="000000"/>
                          </a:solidFill>
                          <a:latin typeface="Source Sans Pro"/>
                          <a:ea typeface="Source Sans Pro"/>
                          <a:cs typeface="Source Sans Pro"/>
                          <a:sym typeface="Source Sans Pro"/>
                        </a:rPr>
                        <a:t>izdelkov</a:t>
                      </a:r>
                      <a:r>
                        <a:rPr lang="it-IT" sz="1000" dirty="0">
                          <a:solidFill>
                            <a:srgbClr val="000000"/>
                          </a:solidFill>
                          <a:latin typeface="Source Sans Pro"/>
                          <a:ea typeface="Source Sans Pro"/>
                          <a:cs typeface="Source Sans Pro"/>
                          <a:sym typeface="Source Sans Pro"/>
                        </a:rPr>
                        <a:t> in </a:t>
                      </a:r>
                      <a:r>
                        <a:rPr lang="it-IT" sz="1000" dirty="0" err="1">
                          <a:solidFill>
                            <a:srgbClr val="000000"/>
                          </a:solidFill>
                          <a:latin typeface="Source Sans Pro"/>
                          <a:ea typeface="Source Sans Pro"/>
                          <a:cs typeface="Source Sans Pro"/>
                          <a:sym typeface="Source Sans Pro"/>
                        </a:rPr>
                        <a:t>inovator</a:t>
                      </a:r>
                      <a:r>
                        <a:rPr lang="it-IT" sz="1000" dirty="0">
                          <a:solidFill>
                            <a:srgbClr val="000000"/>
                          </a:solidFill>
                          <a:latin typeface="Source Sans Pro"/>
                          <a:ea typeface="Source Sans Pro"/>
                          <a:cs typeface="Source Sans Pro"/>
                          <a:sym typeface="Source Sans Pro"/>
                        </a:rPr>
                        <a:t> za </a:t>
                      </a:r>
                      <a:r>
                        <a:rPr lang="it-IT" sz="1000" dirty="0" err="1">
                          <a:solidFill>
                            <a:srgbClr val="000000"/>
                          </a:solidFill>
                          <a:latin typeface="Source Sans Pro"/>
                          <a:ea typeface="Source Sans Pro"/>
                          <a:cs typeface="Source Sans Pro"/>
                          <a:sym typeface="Source Sans Pro"/>
                        </a:rPr>
                        <a:t>raziskave</a:t>
                      </a:r>
                      <a:r>
                        <a:rPr lang="it-IT" sz="1000" dirty="0">
                          <a:solidFill>
                            <a:srgbClr val="000000"/>
                          </a:solidFill>
                          <a:latin typeface="Source Sans Pro"/>
                          <a:ea typeface="Source Sans Pro"/>
                          <a:cs typeface="Source Sans Pro"/>
                          <a:sym typeface="Source Sans Pro"/>
                        </a:rPr>
                        <a:t> in </a:t>
                      </a:r>
                      <a:r>
                        <a:rPr lang="it-IT" sz="1000" dirty="0" err="1">
                          <a:solidFill>
                            <a:srgbClr val="000000"/>
                          </a:solidFill>
                          <a:latin typeface="Source Sans Pro"/>
                          <a:ea typeface="Source Sans Pro"/>
                          <a:cs typeface="Source Sans Pro"/>
                          <a:sym typeface="Source Sans Pro"/>
                        </a:rPr>
                        <a:t>razvoj</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a:solidFill>
                            <a:srgbClr val="000000"/>
                          </a:solidFill>
                          <a:latin typeface="Source Sans Pro"/>
                          <a:ea typeface="Source Sans Pro"/>
                          <a:cs typeface="Source Sans Pro"/>
                          <a:sym typeface="Source Sans Pro"/>
                        </a:rPr>
                        <a:t>SI</a:t>
                      </a:r>
                      <a:endParaRPr lang="en-US" sz="100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5490">
                <a:tc>
                  <a:txBody>
                    <a:bodyPr/>
                    <a:lstStyle/>
                    <a:p>
                      <a:pPr algn="ctr">
                        <a:lnSpc>
                          <a:spcPts val="1679"/>
                        </a:lnSpc>
                        <a:defRPr/>
                      </a:pPr>
                      <a:r>
                        <a:rPr lang="en-US" sz="1000" dirty="0">
                          <a:solidFill>
                            <a:srgbClr val="000000"/>
                          </a:solidFill>
                          <a:latin typeface="Source Sans Pro"/>
                          <a:ea typeface="Source Sans Pro"/>
                          <a:cs typeface="Source Sans Pro"/>
                          <a:sym typeface="Source Sans Pro"/>
                        </a:rPr>
                        <a:t>DVIJE BOJE D.O.O.</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000" dirty="0" err="1">
                          <a:solidFill>
                            <a:srgbClr val="000000"/>
                          </a:solidFill>
                          <a:latin typeface="Source Sans Pro"/>
                          <a:ea typeface="Source Sans Pro"/>
                          <a:cs typeface="Source Sans Pro"/>
                          <a:sym typeface="Source Sans Pro"/>
                        </a:rPr>
                        <a:t>specializirano</a:t>
                      </a:r>
                      <a:r>
                        <a:rPr lang="en-US" sz="1000" dirty="0">
                          <a:solidFill>
                            <a:srgbClr val="000000"/>
                          </a:solidFill>
                          <a:latin typeface="Source Sans Pro"/>
                          <a:ea typeface="Source Sans Pro"/>
                          <a:cs typeface="Source Sans Pro"/>
                          <a:sym typeface="Source Sans Pro"/>
                        </a:rPr>
                        <a:t> </a:t>
                      </a:r>
                      <a:r>
                        <a:rPr lang="en-US" sz="1000" b="1" kern="1200" dirty="0">
                          <a:solidFill>
                            <a:srgbClr val="2F8233"/>
                          </a:solidFill>
                          <a:latin typeface="Arimo Bold"/>
                          <a:ea typeface="Source Sans Pro"/>
                          <a:cs typeface="Source Sans Pro"/>
                          <a:sym typeface="Source Sans Pro"/>
                        </a:rPr>
                        <a:t>za </a:t>
                      </a:r>
                      <a:r>
                        <a:rPr lang="en-US" sz="1000" b="1" kern="1200" dirty="0" err="1">
                          <a:solidFill>
                            <a:srgbClr val="2F8233"/>
                          </a:solidFill>
                          <a:latin typeface="Arimo Bold"/>
                          <a:ea typeface="Source Sans Pro"/>
                          <a:cs typeface="Source Sans Pro"/>
                          <a:sym typeface="Source Sans Pro"/>
                        </a:rPr>
                        <a:t>eko</a:t>
                      </a:r>
                      <a:r>
                        <a:rPr lang="en-US" sz="1000" b="1" kern="1200" dirty="0">
                          <a:solidFill>
                            <a:srgbClr val="2F8233"/>
                          </a:solidFill>
                          <a:latin typeface="Arimo Bold"/>
                          <a:ea typeface="Source Sans Pro"/>
                          <a:cs typeface="Source Sans Pro"/>
                          <a:sym typeface="Source Sans Pro"/>
                        </a:rPr>
                        <a:t> </a:t>
                      </a:r>
                      <a:r>
                        <a:rPr lang="en-US" sz="1000" b="1" kern="1200" dirty="0" err="1">
                          <a:solidFill>
                            <a:srgbClr val="2F8233"/>
                          </a:solidFill>
                          <a:latin typeface="Arimo Bold"/>
                          <a:ea typeface="Source Sans Pro"/>
                          <a:cs typeface="Source Sans Pro"/>
                          <a:sym typeface="Source Sans Pro"/>
                        </a:rPr>
                        <a:t>pohištvo</a:t>
                      </a:r>
                      <a:r>
                        <a:rPr lang="en-US" sz="1000" b="1" kern="1200" dirty="0">
                          <a:solidFill>
                            <a:srgbClr val="2F8233"/>
                          </a:solidFill>
                          <a:latin typeface="Arimo Bold"/>
                          <a:ea typeface="Source Sans Pro"/>
                          <a:cs typeface="Source Sans Pro"/>
                          <a:sym typeface="Source Sans Pro"/>
                        </a:rPr>
                        <a:t>, </a:t>
                      </a:r>
                      <a:r>
                        <a:rPr lang="en-US" sz="1000" b="1" kern="1200" dirty="0" err="1">
                          <a:solidFill>
                            <a:srgbClr val="2F8233"/>
                          </a:solidFill>
                          <a:latin typeface="Arimo Bold"/>
                          <a:ea typeface="Source Sans Pro"/>
                          <a:cs typeface="Source Sans Pro"/>
                          <a:sym typeface="Source Sans Pro"/>
                        </a:rPr>
                        <a:t>razvoj</a:t>
                      </a:r>
                      <a:r>
                        <a:rPr lang="en-US" sz="1000" b="1" kern="1200" dirty="0">
                          <a:solidFill>
                            <a:srgbClr val="2F8233"/>
                          </a:solidFill>
                          <a:latin typeface="Arimo Bold"/>
                          <a:ea typeface="Source Sans Pro"/>
                          <a:cs typeface="Source Sans Pro"/>
                          <a:sym typeface="Source Sans Pro"/>
                        </a:rPr>
                        <a:t> </a:t>
                      </a:r>
                      <a:r>
                        <a:rPr lang="en-US" sz="1000" b="1" kern="1200" dirty="0" err="1">
                          <a:solidFill>
                            <a:srgbClr val="2F8233"/>
                          </a:solidFill>
                          <a:latin typeface="Arimo Bold"/>
                          <a:ea typeface="Source Sans Pro"/>
                          <a:cs typeface="Source Sans Pro"/>
                          <a:sym typeface="Source Sans Pro"/>
                        </a:rPr>
                        <a:t>majhnih</a:t>
                      </a:r>
                      <a:r>
                        <a:rPr lang="en-US" sz="1000" b="1" kern="1200" dirty="0">
                          <a:solidFill>
                            <a:srgbClr val="2F8233"/>
                          </a:solidFill>
                          <a:latin typeface="Arimo Bold"/>
                          <a:ea typeface="Source Sans Pro"/>
                          <a:cs typeface="Source Sans Pro"/>
                          <a:sym typeface="Source Sans Pro"/>
                        </a:rPr>
                        <a:t> </a:t>
                      </a:r>
                      <a:r>
                        <a:rPr lang="en-US" sz="1000" b="1" kern="1200" dirty="0" err="1">
                          <a:solidFill>
                            <a:srgbClr val="2F8233"/>
                          </a:solidFill>
                          <a:latin typeface="Arimo Bold"/>
                          <a:ea typeface="Source Sans Pro"/>
                          <a:cs typeface="Source Sans Pro"/>
                          <a:sym typeface="Source Sans Pro"/>
                        </a:rPr>
                        <a:t>objektov</a:t>
                      </a:r>
                      <a:r>
                        <a:rPr lang="en-US" sz="1000" b="1" kern="1200" dirty="0">
                          <a:solidFill>
                            <a:srgbClr val="2F8233"/>
                          </a:solidFill>
                          <a:latin typeface="Arimo Bold"/>
                          <a:ea typeface="Source Sans Pro"/>
                          <a:cs typeface="Source Sans Pro"/>
                          <a:sym typeface="Source Sans Pro"/>
                        </a:rPr>
                        <a:t>, </a:t>
                      </a:r>
                      <a:r>
                        <a:rPr lang="en-US" sz="1000" b="1" kern="1200" dirty="0" err="1">
                          <a:solidFill>
                            <a:srgbClr val="2F8233"/>
                          </a:solidFill>
                          <a:latin typeface="Arimo Bold"/>
                          <a:ea typeface="Source Sans Pro"/>
                          <a:cs typeface="Source Sans Pro"/>
                          <a:sym typeface="Source Sans Pro"/>
                        </a:rPr>
                        <a:t>namenjenih</a:t>
                      </a:r>
                      <a:r>
                        <a:rPr lang="en-US" sz="1000" b="1" kern="1200" dirty="0">
                          <a:solidFill>
                            <a:srgbClr val="2F8233"/>
                          </a:solidFill>
                          <a:latin typeface="Arimo Bold"/>
                          <a:ea typeface="Source Sans Pro"/>
                          <a:cs typeface="Source Sans Pro"/>
                          <a:sym typeface="Source Sans Pro"/>
                        </a:rPr>
                        <a:t> </a:t>
                      </a:r>
                      <a:r>
                        <a:rPr lang="en-US" sz="1000" b="1" kern="1200" dirty="0" err="1">
                          <a:solidFill>
                            <a:srgbClr val="2F8233"/>
                          </a:solidFill>
                          <a:latin typeface="Arimo Bold"/>
                          <a:ea typeface="Source Sans Pro"/>
                          <a:cs typeface="Source Sans Pro"/>
                          <a:sym typeface="Source Sans Pro"/>
                        </a:rPr>
                        <a:t>turistom</a:t>
                      </a:r>
                      <a:r>
                        <a:rPr lang="en-US" sz="1000" b="1" kern="1200" dirty="0">
                          <a:solidFill>
                            <a:srgbClr val="2F8233"/>
                          </a:solidFill>
                          <a:latin typeface="Arimo Bold"/>
                          <a:ea typeface="Source Sans Pro"/>
                          <a:cs typeface="Source Sans Pro"/>
                          <a:sym typeface="Source Sans Pro"/>
                        </a:rPr>
                        <a:t>, ki so </a:t>
                      </a:r>
                      <a:r>
                        <a:rPr lang="en-US" sz="1000" b="1" kern="1200" dirty="0" err="1">
                          <a:solidFill>
                            <a:srgbClr val="2F8233"/>
                          </a:solidFill>
                          <a:latin typeface="Arimo Bold"/>
                          <a:ea typeface="Source Sans Pro"/>
                          <a:cs typeface="Source Sans Pro"/>
                          <a:sym typeface="Source Sans Pro"/>
                        </a:rPr>
                        <a:t>izdelani</a:t>
                      </a:r>
                      <a:r>
                        <a:rPr lang="en-US" sz="1000" b="1" kern="1200" dirty="0">
                          <a:solidFill>
                            <a:srgbClr val="2F8233"/>
                          </a:solidFill>
                          <a:latin typeface="Arimo Bold"/>
                          <a:ea typeface="Source Sans Pro"/>
                          <a:cs typeface="Source Sans Pro"/>
                          <a:sym typeface="Source Sans Pro"/>
                        </a:rPr>
                        <a:t> </a:t>
                      </a:r>
                      <a:r>
                        <a:rPr lang="en-US" sz="1000" b="1" kern="1200" dirty="0" err="1">
                          <a:solidFill>
                            <a:srgbClr val="2F8233"/>
                          </a:solidFill>
                          <a:latin typeface="Arimo Bold"/>
                          <a:ea typeface="Source Sans Pro"/>
                          <a:cs typeface="Source Sans Pro"/>
                          <a:sym typeface="Source Sans Pro"/>
                        </a:rPr>
                        <a:t>iz</a:t>
                      </a:r>
                      <a:r>
                        <a:rPr lang="en-US" sz="1000" b="1" kern="1200" dirty="0">
                          <a:solidFill>
                            <a:srgbClr val="2F8233"/>
                          </a:solidFill>
                          <a:latin typeface="Arimo Bold"/>
                          <a:ea typeface="Source Sans Pro"/>
                          <a:cs typeface="Source Sans Pro"/>
                          <a:sym typeface="Source Sans Pro"/>
                        </a:rPr>
                        <a:t> </a:t>
                      </a:r>
                      <a:r>
                        <a:rPr lang="en-US" sz="1000" b="1" kern="1200" dirty="0" err="1">
                          <a:solidFill>
                            <a:srgbClr val="2F8233"/>
                          </a:solidFill>
                          <a:latin typeface="Arimo Bold"/>
                          <a:ea typeface="Source Sans Pro"/>
                          <a:cs typeface="Source Sans Pro"/>
                          <a:sym typeface="Source Sans Pro"/>
                        </a:rPr>
                        <a:t>masivnega</a:t>
                      </a:r>
                      <a:r>
                        <a:rPr lang="en-US" sz="1000" b="1" kern="1200" dirty="0">
                          <a:solidFill>
                            <a:srgbClr val="2F8233"/>
                          </a:solidFill>
                          <a:latin typeface="Arimo Bold"/>
                          <a:ea typeface="Source Sans Pro"/>
                          <a:cs typeface="Source Sans Pro"/>
                          <a:sym typeface="Source Sans Pro"/>
                        </a:rPr>
                        <a:t> </a:t>
                      </a:r>
                      <a:r>
                        <a:rPr lang="en-US" sz="1000" b="1" kern="1200" dirty="0" err="1">
                          <a:solidFill>
                            <a:srgbClr val="2F8233"/>
                          </a:solidFill>
                          <a:latin typeface="Arimo Bold"/>
                          <a:ea typeface="Source Sans Pro"/>
                          <a:cs typeface="Source Sans Pro"/>
                          <a:sym typeface="Source Sans Pro"/>
                        </a:rPr>
                        <a:t>lesa</a:t>
                      </a:r>
                      <a:endParaRPr lang="en-US" sz="1000" b="1" kern="1200" dirty="0">
                        <a:solidFill>
                          <a:srgbClr val="2F8233"/>
                        </a:solidFill>
                        <a:latin typeface="Arimo Bold"/>
                      </a:endParaRPr>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a:solidFill>
                            <a:srgbClr val="000000"/>
                          </a:solidFill>
                          <a:latin typeface="Source Sans Pro"/>
                          <a:ea typeface="Source Sans Pro"/>
                          <a:cs typeface="Source Sans Pro"/>
                          <a:sym typeface="Source Sans Pro"/>
                        </a:rPr>
                        <a:t>HR</a:t>
                      </a:r>
                      <a:endParaRPr lang="en-US" sz="100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74845">
                <a:tc>
                  <a:txBody>
                    <a:bodyPr/>
                    <a:lstStyle/>
                    <a:p>
                      <a:pPr algn="ctr">
                        <a:lnSpc>
                          <a:spcPts val="1679"/>
                        </a:lnSpc>
                        <a:defRPr/>
                      </a:pPr>
                      <a:r>
                        <a:rPr lang="en-US" sz="1000" dirty="0">
                          <a:solidFill>
                            <a:srgbClr val="000000"/>
                          </a:solidFill>
                          <a:latin typeface="Source Sans Pro"/>
                          <a:ea typeface="Source Sans Pro"/>
                          <a:cs typeface="Source Sans Pro"/>
                          <a:sym typeface="Source Sans Pro"/>
                        </a:rPr>
                        <a:t>LIGNUM CIBALIAE D.O.O.</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000" dirty="0" err="1">
                          <a:solidFill>
                            <a:srgbClr val="000000"/>
                          </a:solidFill>
                          <a:latin typeface="Arimo"/>
                          <a:ea typeface="Arimo"/>
                          <a:cs typeface="Arimo"/>
                          <a:sym typeface="Arimo"/>
                        </a:rPr>
                        <a:t>razvoj</a:t>
                      </a:r>
                      <a:r>
                        <a:rPr lang="en-US" sz="1000" dirty="0">
                          <a:solidFill>
                            <a:srgbClr val="000000"/>
                          </a:solidFill>
                          <a:latin typeface="Arimo"/>
                          <a:ea typeface="Arimo"/>
                          <a:cs typeface="Arimo"/>
                          <a:sym typeface="Arimo"/>
                        </a:rPr>
                        <a:t> </a:t>
                      </a:r>
                      <a:r>
                        <a:rPr lang="en-US" sz="1000" dirty="0" err="1">
                          <a:solidFill>
                            <a:srgbClr val="000000"/>
                          </a:solidFill>
                          <a:latin typeface="Arimo"/>
                          <a:ea typeface="Arimo"/>
                          <a:cs typeface="Arimo"/>
                          <a:sym typeface="Arimo"/>
                        </a:rPr>
                        <a:t>inovativnega</a:t>
                      </a:r>
                      <a:r>
                        <a:rPr lang="en-US" sz="1000" dirty="0">
                          <a:solidFill>
                            <a:srgbClr val="000000"/>
                          </a:solidFill>
                          <a:latin typeface="Arimo"/>
                          <a:ea typeface="Arimo"/>
                          <a:cs typeface="Arimo"/>
                          <a:sym typeface="Arimo"/>
                        </a:rPr>
                        <a:t> </a:t>
                      </a:r>
                      <a:r>
                        <a:rPr lang="en-US" sz="1000" dirty="0" err="1">
                          <a:solidFill>
                            <a:srgbClr val="000000"/>
                          </a:solidFill>
                          <a:latin typeface="Arimo"/>
                          <a:ea typeface="Arimo"/>
                          <a:cs typeface="Arimo"/>
                          <a:sym typeface="Arimo"/>
                        </a:rPr>
                        <a:t>projekta</a:t>
                      </a:r>
                      <a:r>
                        <a:rPr lang="en-US" sz="1000" dirty="0">
                          <a:solidFill>
                            <a:srgbClr val="000000"/>
                          </a:solidFill>
                          <a:latin typeface="Arimo"/>
                          <a:ea typeface="Arimo"/>
                          <a:cs typeface="Arimo"/>
                          <a:sym typeface="Arimo"/>
                        </a:rPr>
                        <a:t>, </a:t>
                      </a:r>
                      <a:r>
                        <a:rPr lang="en-US" sz="1000" b="1" kern="1200" dirty="0" err="1">
                          <a:solidFill>
                            <a:srgbClr val="2F8233"/>
                          </a:solidFill>
                          <a:latin typeface="Arimo Bold"/>
                          <a:ea typeface="Source Sans Pro"/>
                          <a:cs typeface="Arimo"/>
                          <a:sym typeface="Arimo"/>
                        </a:rPr>
                        <a:t>usmerjenega</a:t>
                      </a:r>
                      <a:r>
                        <a:rPr lang="en-US" sz="1000" b="1" kern="1200" dirty="0">
                          <a:solidFill>
                            <a:srgbClr val="2F8233"/>
                          </a:solidFill>
                          <a:latin typeface="Arimo Bold"/>
                          <a:ea typeface="Source Sans Pro"/>
                          <a:cs typeface="Arimo"/>
                          <a:sym typeface="Arimo"/>
                        </a:rPr>
                        <a:t> v </a:t>
                      </a:r>
                      <a:r>
                        <a:rPr lang="en-US" sz="1000" b="1" kern="1200" dirty="0" err="1">
                          <a:solidFill>
                            <a:srgbClr val="2F8233"/>
                          </a:solidFill>
                          <a:latin typeface="Arimo Bold"/>
                          <a:ea typeface="Source Sans Pro"/>
                          <a:cs typeface="Arimo"/>
                          <a:sym typeface="Arimo"/>
                        </a:rPr>
                        <a:t>oblikovanje</a:t>
                      </a:r>
                      <a:r>
                        <a:rPr lang="en-US" sz="1000" b="1" kern="1200" dirty="0">
                          <a:solidFill>
                            <a:srgbClr val="2F8233"/>
                          </a:solidFill>
                          <a:latin typeface="Arimo Bold"/>
                          <a:ea typeface="Source Sans Pro"/>
                          <a:cs typeface="Arimo"/>
                          <a:sym typeface="Arimo"/>
                        </a:rPr>
                        <a:t> in </a:t>
                      </a:r>
                      <a:r>
                        <a:rPr lang="en-US" sz="1000" b="1" kern="1200" dirty="0" err="1">
                          <a:solidFill>
                            <a:srgbClr val="2F8233"/>
                          </a:solidFill>
                          <a:latin typeface="Arimo Bold"/>
                          <a:ea typeface="Source Sans Pro"/>
                          <a:cs typeface="Arimo"/>
                          <a:sym typeface="Arimo"/>
                        </a:rPr>
                        <a:t>izgradnjo</a:t>
                      </a:r>
                      <a:r>
                        <a:rPr lang="en-US" sz="1000" b="1" kern="1200" dirty="0">
                          <a:solidFill>
                            <a:srgbClr val="2F8233"/>
                          </a:solidFill>
                          <a:latin typeface="Arimo Bold"/>
                          <a:ea typeface="Source Sans Pro"/>
                          <a:cs typeface="Arimo"/>
                          <a:sym typeface="Arimo"/>
                        </a:rPr>
                        <a:t> </a:t>
                      </a:r>
                      <a:r>
                        <a:rPr lang="en-US" sz="1000" b="1" kern="1200" dirty="0" err="1">
                          <a:solidFill>
                            <a:srgbClr val="2F8233"/>
                          </a:solidFill>
                          <a:latin typeface="Arimo Bold"/>
                          <a:ea typeface="Source Sans Pro"/>
                          <a:cs typeface="Arimo"/>
                          <a:sym typeface="Arimo"/>
                        </a:rPr>
                        <a:t>avtentične</a:t>
                      </a:r>
                      <a:r>
                        <a:rPr lang="en-US" sz="1000" b="1" kern="1200" dirty="0">
                          <a:solidFill>
                            <a:srgbClr val="2F8233"/>
                          </a:solidFill>
                          <a:latin typeface="Arimo Bold"/>
                          <a:ea typeface="Source Sans Pro"/>
                          <a:cs typeface="Arimo"/>
                          <a:sym typeface="Arimo"/>
                        </a:rPr>
                        <a:t> </a:t>
                      </a:r>
                      <a:r>
                        <a:rPr lang="en-US" sz="1000" b="1" kern="1200" dirty="0" err="1">
                          <a:solidFill>
                            <a:srgbClr val="2F8233"/>
                          </a:solidFill>
                          <a:latin typeface="Arimo Bold"/>
                          <a:ea typeface="Source Sans Pro"/>
                          <a:cs typeface="Arimo"/>
                          <a:sym typeface="Arimo"/>
                        </a:rPr>
                        <a:t>slavonske</a:t>
                      </a:r>
                      <a:r>
                        <a:rPr lang="en-US" sz="1000" b="1" kern="1200" dirty="0">
                          <a:solidFill>
                            <a:srgbClr val="2F8233"/>
                          </a:solidFill>
                          <a:latin typeface="Arimo Bold"/>
                          <a:ea typeface="Source Sans Pro"/>
                          <a:cs typeface="Arimo"/>
                          <a:sym typeface="Arimo"/>
                        </a:rPr>
                        <a:t> </a:t>
                      </a:r>
                      <a:r>
                        <a:rPr lang="en-US" sz="1000" b="1" kern="1200" dirty="0" err="1">
                          <a:solidFill>
                            <a:srgbClr val="2F8233"/>
                          </a:solidFill>
                          <a:latin typeface="Arimo Bold"/>
                          <a:ea typeface="Source Sans Pro"/>
                          <a:cs typeface="Arimo"/>
                          <a:sym typeface="Arimo"/>
                        </a:rPr>
                        <a:t>lesene</a:t>
                      </a:r>
                      <a:r>
                        <a:rPr lang="en-US" sz="1000" b="1" kern="1200" dirty="0">
                          <a:solidFill>
                            <a:srgbClr val="2F8233"/>
                          </a:solidFill>
                          <a:latin typeface="Arimo Bold"/>
                          <a:ea typeface="Source Sans Pro"/>
                          <a:cs typeface="Arimo"/>
                          <a:sym typeface="Arimo"/>
                        </a:rPr>
                        <a:t> </a:t>
                      </a:r>
                      <a:r>
                        <a:rPr lang="en-US" sz="1000" b="1" kern="1200" dirty="0" err="1">
                          <a:solidFill>
                            <a:srgbClr val="2F8233"/>
                          </a:solidFill>
                          <a:latin typeface="Arimo Bold"/>
                          <a:ea typeface="Source Sans Pro"/>
                          <a:cs typeface="Arimo"/>
                          <a:sym typeface="Arimo"/>
                        </a:rPr>
                        <a:t>hiše</a:t>
                      </a:r>
                      <a:endParaRPr lang="en-US" sz="1000" b="1" kern="1200" dirty="0">
                        <a:solidFill>
                          <a:srgbClr val="2F8233"/>
                        </a:solidFill>
                        <a:latin typeface="Arimo Bold"/>
                        <a:ea typeface="Source Sans Pro"/>
                      </a:endParaRPr>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a:solidFill>
                            <a:srgbClr val="000000"/>
                          </a:solidFill>
                          <a:latin typeface="Source Sans Pro"/>
                          <a:ea typeface="Source Sans Pro"/>
                          <a:cs typeface="Source Sans Pro"/>
                          <a:sym typeface="Source Sans Pro"/>
                        </a:rPr>
                        <a:t>HR</a:t>
                      </a:r>
                      <a:endParaRPr lang="en-US" sz="100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8003">
                <a:tc>
                  <a:txBody>
                    <a:bodyPr/>
                    <a:lstStyle/>
                    <a:p>
                      <a:pPr algn="ctr">
                        <a:lnSpc>
                          <a:spcPts val="1679"/>
                        </a:lnSpc>
                        <a:defRPr/>
                      </a:pPr>
                      <a:r>
                        <a:rPr lang="en-US" sz="1000" dirty="0">
                          <a:solidFill>
                            <a:srgbClr val="000000"/>
                          </a:solidFill>
                          <a:latin typeface="Source Sans Pro"/>
                          <a:ea typeface="Source Sans Pro"/>
                          <a:cs typeface="Source Sans Pro"/>
                          <a:sym typeface="Source Sans Pro"/>
                        </a:rPr>
                        <a:t>ISOCELL CONSTRUCT SRL</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000" dirty="0" err="1">
                          <a:solidFill>
                            <a:srgbClr val="000000"/>
                          </a:solidFill>
                          <a:latin typeface="Arimo"/>
                          <a:ea typeface="Arimo"/>
                          <a:cs typeface="Arimo"/>
                          <a:sym typeface="Arimo"/>
                        </a:rPr>
                        <a:t>specializirano</a:t>
                      </a:r>
                      <a:r>
                        <a:rPr lang="en-US" sz="1000" dirty="0">
                          <a:solidFill>
                            <a:srgbClr val="000000"/>
                          </a:solidFill>
                          <a:latin typeface="Arimo"/>
                          <a:ea typeface="Arimo"/>
                          <a:cs typeface="Arimo"/>
                          <a:sym typeface="Arimo"/>
                        </a:rPr>
                        <a:t> za </a:t>
                      </a:r>
                      <a:r>
                        <a:rPr lang="en-US" sz="1000" dirty="0" err="1">
                          <a:solidFill>
                            <a:srgbClr val="000000"/>
                          </a:solidFill>
                          <a:latin typeface="Arimo"/>
                          <a:ea typeface="Arimo"/>
                          <a:cs typeface="Arimo"/>
                          <a:sym typeface="Arimo"/>
                        </a:rPr>
                        <a:t>okolju</a:t>
                      </a:r>
                      <a:r>
                        <a:rPr lang="en-US" sz="1000" dirty="0">
                          <a:solidFill>
                            <a:srgbClr val="000000"/>
                          </a:solidFill>
                          <a:latin typeface="Arimo"/>
                          <a:ea typeface="Arimo"/>
                          <a:cs typeface="Arimo"/>
                          <a:sym typeface="Arimo"/>
                        </a:rPr>
                        <a:t> </a:t>
                      </a:r>
                      <a:r>
                        <a:rPr lang="en-US" sz="1000" dirty="0" err="1">
                          <a:solidFill>
                            <a:srgbClr val="000000"/>
                          </a:solidFill>
                          <a:latin typeface="Arimo"/>
                          <a:ea typeface="Arimo"/>
                          <a:cs typeface="Arimo"/>
                          <a:sym typeface="Arimo"/>
                        </a:rPr>
                        <a:t>prijazne</a:t>
                      </a:r>
                      <a:r>
                        <a:rPr lang="en-US" sz="1000" dirty="0">
                          <a:solidFill>
                            <a:srgbClr val="000000"/>
                          </a:solidFill>
                          <a:latin typeface="Arimo"/>
                          <a:ea typeface="Arimo"/>
                          <a:cs typeface="Arimo"/>
                          <a:sym typeface="Arimo"/>
                        </a:rPr>
                        <a:t> </a:t>
                      </a:r>
                      <a:r>
                        <a:rPr lang="en-US" sz="1000" dirty="0" err="1">
                          <a:solidFill>
                            <a:srgbClr val="000000"/>
                          </a:solidFill>
                          <a:latin typeface="Arimo"/>
                          <a:ea typeface="Arimo"/>
                          <a:cs typeface="Arimo"/>
                          <a:sym typeface="Arimo"/>
                        </a:rPr>
                        <a:t>celulozne</a:t>
                      </a:r>
                      <a:r>
                        <a:rPr lang="en-US" sz="1000" dirty="0">
                          <a:solidFill>
                            <a:srgbClr val="000000"/>
                          </a:solidFill>
                          <a:latin typeface="Arimo"/>
                          <a:ea typeface="Arimo"/>
                          <a:cs typeface="Arimo"/>
                          <a:sym typeface="Arimo"/>
                        </a:rPr>
                        <a:t> </a:t>
                      </a:r>
                      <a:r>
                        <a:rPr lang="en-US" sz="1000" dirty="0" err="1">
                          <a:solidFill>
                            <a:srgbClr val="000000"/>
                          </a:solidFill>
                          <a:latin typeface="Arimo"/>
                          <a:ea typeface="Arimo"/>
                          <a:cs typeface="Arimo"/>
                          <a:sym typeface="Arimo"/>
                        </a:rPr>
                        <a:t>izolacijske</a:t>
                      </a:r>
                      <a:r>
                        <a:rPr lang="en-US" sz="1000" dirty="0">
                          <a:solidFill>
                            <a:srgbClr val="000000"/>
                          </a:solidFill>
                          <a:latin typeface="Arimo"/>
                          <a:ea typeface="Arimo"/>
                          <a:cs typeface="Arimo"/>
                          <a:sym typeface="Arimo"/>
                        </a:rPr>
                        <a:t> rešitve</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a:solidFill>
                            <a:srgbClr val="000000"/>
                          </a:solidFill>
                          <a:latin typeface="Source Sans Pro"/>
                          <a:ea typeface="Source Sans Pro"/>
                          <a:cs typeface="Source Sans Pro"/>
                          <a:sym typeface="Source Sans Pro"/>
                        </a:rPr>
                        <a:t>RO</a:t>
                      </a:r>
                      <a:endParaRPr lang="en-US" sz="100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5490">
                <a:tc>
                  <a:txBody>
                    <a:bodyPr/>
                    <a:lstStyle/>
                    <a:p>
                      <a:pPr algn="ctr">
                        <a:lnSpc>
                          <a:spcPts val="1679"/>
                        </a:lnSpc>
                        <a:defRPr/>
                      </a:pPr>
                      <a:r>
                        <a:rPr lang="en-US" sz="1000" dirty="0">
                          <a:solidFill>
                            <a:srgbClr val="000000"/>
                          </a:solidFill>
                          <a:latin typeface="Source Sans Pro"/>
                          <a:ea typeface="Source Sans Pro"/>
                          <a:cs typeface="Source Sans Pro"/>
                          <a:sym typeface="Source Sans Pro"/>
                        </a:rPr>
                        <a:t>BIOBUILDS SRL</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000" dirty="0" err="1">
                          <a:solidFill>
                            <a:srgbClr val="000000"/>
                          </a:solidFill>
                          <a:latin typeface="Arimo"/>
                          <a:ea typeface="Arimo"/>
                          <a:cs typeface="Arimo"/>
                          <a:sym typeface="Arimo"/>
                        </a:rPr>
                        <a:t>specializiran</a:t>
                      </a:r>
                      <a:r>
                        <a:rPr lang="en-US" sz="1000" dirty="0">
                          <a:solidFill>
                            <a:srgbClr val="000000"/>
                          </a:solidFill>
                          <a:latin typeface="Arimo"/>
                          <a:ea typeface="Arimo"/>
                          <a:cs typeface="Arimo"/>
                          <a:sym typeface="Arimo"/>
                        </a:rPr>
                        <a:t> </a:t>
                      </a:r>
                      <a:r>
                        <a:rPr lang="en-US" sz="1000" b="1" kern="1200" dirty="0">
                          <a:solidFill>
                            <a:srgbClr val="2F8233"/>
                          </a:solidFill>
                          <a:latin typeface="Arimo Bold"/>
                          <a:ea typeface="Source Sans Pro"/>
                          <a:cs typeface="Arimo"/>
                          <a:sym typeface="Arimo"/>
                        </a:rPr>
                        <a:t>za </a:t>
                      </a:r>
                      <a:r>
                        <a:rPr lang="en-US" sz="1000" b="1" kern="1200" dirty="0" err="1">
                          <a:solidFill>
                            <a:srgbClr val="2F8233"/>
                          </a:solidFill>
                          <a:latin typeface="Arimo Bold"/>
                          <a:ea typeface="Source Sans Pro"/>
                          <a:cs typeface="Arimo"/>
                          <a:sym typeface="Arimo"/>
                        </a:rPr>
                        <a:t>ustvarjanje</a:t>
                      </a:r>
                      <a:r>
                        <a:rPr lang="en-US" sz="1000" b="1" kern="1200" dirty="0">
                          <a:solidFill>
                            <a:srgbClr val="2F8233"/>
                          </a:solidFill>
                          <a:latin typeface="Arimo Bold"/>
                          <a:ea typeface="Source Sans Pro"/>
                          <a:cs typeface="Arimo"/>
                          <a:sym typeface="Arimo"/>
                        </a:rPr>
                        <a:t> </a:t>
                      </a:r>
                      <a:r>
                        <a:rPr lang="en-US" sz="1000" b="1" kern="1200" dirty="0" err="1">
                          <a:solidFill>
                            <a:srgbClr val="2F8233"/>
                          </a:solidFill>
                          <a:latin typeface="Arimo Bold"/>
                          <a:ea typeface="Source Sans Pro"/>
                          <a:cs typeface="Arimo"/>
                          <a:sym typeface="Arimo"/>
                        </a:rPr>
                        <a:t>okolju</a:t>
                      </a:r>
                      <a:r>
                        <a:rPr lang="en-US" sz="1000" b="1" kern="1200" dirty="0">
                          <a:solidFill>
                            <a:srgbClr val="2F8233"/>
                          </a:solidFill>
                          <a:latin typeface="Arimo Bold"/>
                          <a:ea typeface="Source Sans Pro"/>
                          <a:cs typeface="Arimo"/>
                          <a:sym typeface="Arimo"/>
                        </a:rPr>
                        <a:t> </a:t>
                      </a:r>
                      <a:r>
                        <a:rPr lang="en-US" sz="1000" b="1" kern="1200" dirty="0" err="1">
                          <a:solidFill>
                            <a:srgbClr val="2F8233"/>
                          </a:solidFill>
                          <a:latin typeface="Arimo Bold"/>
                          <a:ea typeface="Source Sans Pro"/>
                          <a:cs typeface="Arimo"/>
                          <a:sym typeface="Arimo"/>
                        </a:rPr>
                        <a:t>prijaznih</a:t>
                      </a:r>
                      <a:r>
                        <a:rPr lang="en-US" sz="1000" b="1" kern="1200" dirty="0">
                          <a:solidFill>
                            <a:srgbClr val="2F8233"/>
                          </a:solidFill>
                          <a:latin typeface="Arimo Bold"/>
                          <a:ea typeface="Source Sans Pro"/>
                          <a:cs typeface="Arimo"/>
                          <a:sym typeface="Arimo"/>
                        </a:rPr>
                        <a:t> in </a:t>
                      </a:r>
                      <a:r>
                        <a:rPr lang="en-US" sz="1000" b="1" kern="1200" dirty="0" err="1">
                          <a:solidFill>
                            <a:srgbClr val="2F8233"/>
                          </a:solidFill>
                          <a:latin typeface="Arimo Bold"/>
                          <a:ea typeface="Source Sans Pro"/>
                          <a:cs typeface="Arimo"/>
                          <a:sym typeface="Arimo"/>
                        </a:rPr>
                        <a:t>inovativnih</a:t>
                      </a:r>
                      <a:r>
                        <a:rPr lang="en-US" sz="1000" b="1" kern="1200" dirty="0">
                          <a:solidFill>
                            <a:srgbClr val="2F8233"/>
                          </a:solidFill>
                          <a:latin typeface="Arimo Bold"/>
                          <a:ea typeface="Source Sans Pro"/>
                          <a:cs typeface="Arimo"/>
                          <a:sym typeface="Arimo"/>
                        </a:rPr>
                        <a:t> </a:t>
                      </a:r>
                      <a:r>
                        <a:rPr lang="en-US" sz="1000" b="1" kern="1200" dirty="0" err="1">
                          <a:solidFill>
                            <a:srgbClr val="2F8233"/>
                          </a:solidFill>
                          <a:latin typeface="Arimo Bold"/>
                          <a:ea typeface="Source Sans Pro"/>
                          <a:cs typeface="Arimo"/>
                          <a:sym typeface="Arimo"/>
                        </a:rPr>
                        <a:t>modularnih</a:t>
                      </a:r>
                      <a:r>
                        <a:rPr lang="en-US" sz="1000" b="1" kern="1200" dirty="0">
                          <a:solidFill>
                            <a:srgbClr val="2F8233"/>
                          </a:solidFill>
                          <a:latin typeface="Arimo Bold"/>
                          <a:ea typeface="Source Sans Pro"/>
                          <a:cs typeface="Arimo"/>
                          <a:sym typeface="Arimo"/>
                        </a:rPr>
                        <a:t>, </a:t>
                      </a:r>
                      <a:r>
                        <a:rPr lang="en-US" sz="1000" b="1" kern="1200" dirty="0" err="1">
                          <a:solidFill>
                            <a:srgbClr val="2F8233"/>
                          </a:solidFill>
                          <a:latin typeface="Arimo Bold"/>
                          <a:ea typeface="Source Sans Pro"/>
                          <a:cs typeface="Arimo"/>
                          <a:sym typeface="Arimo"/>
                        </a:rPr>
                        <a:t>montažnih</a:t>
                      </a:r>
                      <a:r>
                        <a:rPr lang="en-US" sz="1000" b="1" kern="1200" dirty="0">
                          <a:solidFill>
                            <a:srgbClr val="2F8233"/>
                          </a:solidFill>
                          <a:latin typeface="Arimo Bold"/>
                          <a:ea typeface="Source Sans Pro"/>
                          <a:cs typeface="Arimo"/>
                          <a:sym typeface="Arimo"/>
                        </a:rPr>
                        <a:t> </a:t>
                      </a:r>
                      <a:r>
                        <a:rPr lang="en-US" sz="1000" b="1" kern="1200" dirty="0" err="1">
                          <a:solidFill>
                            <a:srgbClr val="2F8233"/>
                          </a:solidFill>
                          <a:latin typeface="Arimo Bold"/>
                          <a:ea typeface="Source Sans Pro"/>
                          <a:cs typeface="Arimo"/>
                          <a:sym typeface="Arimo"/>
                        </a:rPr>
                        <a:t>domov</a:t>
                      </a:r>
                      <a:endParaRPr lang="en-US" sz="1000" b="1" kern="1200" dirty="0">
                        <a:solidFill>
                          <a:srgbClr val="2F8233"/>
                        </a:solidFill>
                        <a:latin typeface="Arimo Bold"/>
                        <a:ea typeface="Source Sans Pro"/>
                      </a:endParaRPr>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a:solidFill>
                            <a:srgbClr val="000000"/>
                          </a:solidFill>
                          <a:latin typeface="Source Sans Pro"/>
                          <a:ea typeface="Source Sans Pro"/>
                          <a:cs typeface="Source Sans Pro"/>
                          <a:sym typeface="Source Sans Pro"/>
                        </a:rPr>
                        <a:t>RO</a:t>
                      </a:r>
                      <a:endParaRPr lang="en-US" sz="100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5490">
                <a:tc>
                  <a:txBody>
                    <a:bodyPr/>
                    <a:lstStyle/>
                    <a:p>
                      <a:pPr algn="ctr">
                        <a:lnSpc>
                          <a:spcPts val="1679"/>
                        </a:lnSpc>
                        <a:defRPr/>
                      </a:pPr>
                      <a:r>
                        <a:rPr lang="en-US" sz="1000" dirty="0">
                          <a:solidFill>
                            <a:srgbClr val="000000"/>
                          </a:solidFill>
                          <a:latin typeface="Source Sans Pro"/>
                          <a:ea typeface="Source Sans Pro"/>
                          <a:cs typeface="Source Sans Pro"/>
                          <a:sym typeface="Source Sans Pro"/>
                        </a:rPr>
                        <a:t>ECO LIVING PROJECT SRL</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000" dirty="0" err="1">
                          <a:solidFill>
                            <a:srgbClr val="000000"/>
                          </a:solidFill>
                          <a:latin typeface="Arimo"/>
                          <a:ea typeface="Arimo"/>
                          <a:cs typeface="Arimo"/>
                          <a:sym typeface="Arimo"/>
                        </a:rPr>
                        <a:t>specializirano</a:t>
                      </a:r>
                      <a:r>
                        <a:rPr lang="en-US" sz="1000" dirty="0">
                          <a:solidFill>
                            <a:srgbClr val="000000"/>
                          </a:solidFill>
                          <a:latin typeface="Arimo"/>
                          <a:ea typeface="Arimo"/>
                          <a:cs typeface="Arimo"/>
                          <a:sym typeface="Arimo"/>
                        </a:rPr>
                        <a:t> za </a:t>
                      </a:r>
                      <a:r>
                        <a:rPr lang="en-US" sz="1000" dirty="0" err="1">
                          <a:solidFill>
                            <a:srgbClr val="000000"/>
                          </a:solidFill>
                          <a:latin typeface="Arimo"/>
                          <a:ea typeface="Arimo"/>
                          <a:cs typeface="Arimo"/>
                          <a:sym typeface="Arimo"/>
                        </a:rPr>
                        <a:t>naravne</a:t>
                      </a:r>
                      <a:r>
                        <a:rPr lang="en-US" sz="1000" dirty="0">
                          <a:solidFill>
                            <a:srgbClr val="000000"/>
                          </a:solidFill>
                          <a:latin typeface="Arimo"/>
                          <a:ea typeface="Arimo"/>
                          <a:cs typeface="Arimo"/>
                          <a:sym typeface="Arimo"/>
                        </a:rPr>
                        <a:t> </a:t>
                      </a:r>
                      <a:r>
                        <a:rPr lang="en-US" sz="1000" dirty="0" err="1">
                          <a:solidFill>
                            <a:srgbClr val="000000"/>
                          </a:solidFill>
                          <a:latin typeface="Arimo"/>
                          <a:ea typeface="Arimo"/>
                          <a:cs typeface="Arimo"/>
                          <a:sym typeface="Arimo"/>
                        </a:rPr>
                        <a:t>mavčne</a:t>
                      </a:r>
                      <a:r>
                        <a:rPr lang="en-US" sz="1000" dirty="0">
                          <a:solidFill>
                            <a:srgbClr val="000000"/>
                          </a:solidFill>
                          <a:latin typeface="Arimo"/>
                          <a:ea typeface="Arimo"/>
                          <a:cs typeface="Arimo"/>
                          <a:sym typeface="Arimo"/>
                        </a:rPr>
                        <a:t> rešitve </a:t>
                      </a:r>
                      <a:r>
                        <a:rPr lang="en-US" sz="1000" dirty="0" err="1">
                          <a:solidFill>
                            <a:srgbClr val="000000"/>
                          </a:solidFill>
                          <a:latin typeface="Arimo"/>
                          <a:ea typeface="Arimo"/>
                          <a:cs typeface="Arimo"/>
                          <a:sym typeface="Arimo"/>
                        </a:rPr>
                        <a:t>na</a:t>
                      </a:r>
                      <a:r>
                        <a:rPr lang="en-US" sz="1000" dirty="0">
                          <a:solidFill>
                            <a:srgbClr val="000000"/>
                          </a:solidFill>
                          <a:latin typeface="Arimo"/>
                          <a:ea typeface="Arimo"/>
                          <a:cs typeface="Arimo"/>
                          <a:sym typeface="Arimo"/>
                        </a:rPr>
                        <a:t> </a:t>
                      </a:r>
                      <a:r>
                        <a:rPr lang="en-US" sz="1000" dirty="0" err="1">
                          <a:solidFill>
                            <a:srgbClr val="000000"/>
                          </a:solidFill>
                          <a:latin typeface="Arimo"/>
                          <a:ea typeface="Arimo"/>
                          <a:cs typeface="Arimo"/>
                          <a:sym typeface="Arimo"/>
                        </a:rPr>
                        <a:t>osnovi</a:t>
                      </a:r>
                      <a:r>
                        <a:rPr lang="en-US" sz="1000" dirty="0">
                          <a:solidFill>
                            <a:srgbClr val="000000"/>
                          </a:solidFill>
                          <a:latin typeface="Arimo"/>
                          <a:ea typeface="Arimo"/>
                          <a:cs typeface="Arimo"/>
                          <a:sym typeface="Arimo"/>
                        </a:rPr>
                        <a:t> </a:t>
                      </a:r>
                      <a:r>
                        <a:rPr lang="en-US" sz="1000" dirty="0" err="1">
                          <a:solidFill>
                            <a:srgbClr val="000000"/>
                          </a:solidFill>
                          <a:latin typeface="Arimo"/>
                          <a:ea typeface="Arimo"/>
                          <a:cs typeface="Arimo"/>
                          <a:sym typeface="Arimo"/>
                        </a:rPr>
                        <a:t>gline</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a:solidFill>
                            <a:srgbClr val="000000"/>
                          </a:solidFill>
                          <a:latin typeface="Source Sans Pro"/>
                          <a:ea typeface="Source Sans Pro"/>
                          <a:cs typeface="Source Sans Pro"/>
                          <a:sym typeface="Source Sans Pro"/>
                        </a:rPr>
                        <a:t>RO</a:t>
                      </a:r>
                      <a:endParaRPr lang="en-US" sz="100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37408">
                <a:tc>
                  <a:txBody>
                    <a:bodyPr/>
                    <a:lstStyle/>
                    <a:p>
                      <a:pPr algn="ctr">
                        <a:lnSpc>
                          <a:spcPts val="1679"/>
                        </a:lnSpc>
                        <a:defRPr/>
                      </a:pPr>
                      <a:r>
                        <a:rPr lang="en-US" sz="1000" dirty="0">
                          <a:solidFill>
                            <a:srgbClr val="000000"/>
                          </a:solidFill>
                          <a:latin typeface="Source Sans Pro"/>
                          <a:ea typeface="Source Sans Pro"/>
                          <a:cs typeface="Source Sans Pro"/>
                          <a:sym typeface="Source Sans Pro"/>
                        </a:rPr>
                        <a:t>OLD WOOD SRL</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000" dirty="0" err="1">
                          <a:solidFill>
                            <a:srgbClr val="000000"/>
                          </a:solidFill>
                          <a:latin typeface="Arimo"/>
                          <a:ea typeface="Arimo"/>
                          <a:cs typeface="Arimo"/>
                          <a:sym typeface="Arimo"/>
                        </a:rPr>
                        <a:t>specializirano</a:t>
                      </a:r>
                      <a:r>
                        <a:rPr lang="en-US" sz="1000" dirty="0">
                          <a:solidFill>
                            <a:srgbClr val="000000"/>
                          </a:solidFill>
                          <a:latin typeface="Arimo"/>
                          <a:ea typeface="Arimo"/>
                          <a:cs typeface="Arimo"/>
                          <a:sym typeface="Arimo"/>
                        </a:rPr>
                        <a:t> za </a:t>
                      </a:r>
                      <a:r>
                        <a:rPr lang="en-US" sz="1000" dirty="0" err="1">
                          <a:solidFill>
                            <a:srgbClr val="000000"/>
                          </a:solidFill>
                          <a:latin typeface="Arimo"/>
                          <a:ea typeface="Arimo"/>
                          <a:cs typeface="Arimo"/>
                          <a:sym typeface="Arimo"/>
                        </a:rPr>
                        <a:t>obnovo</a:t>
                      </a:r>
                      <a:r>
                        <a:rPr lang="en-US" sz="1000" dirty="0">
                          <a:solidFill>
                            <a:srgbClr val="000000"/>
                          </a:solidFill>
                          <a:latin typeface="Arimo"/>
                          <a:ea typeface="Arimo"/>
                          <a:cs typeface="Arimo"/>
                          <a:sym typeface="Arimo"/>
                        </a:rPr>
                        <a:t> in </a:t>
                      </a:r>
                      <a:r>
                        <a:rPr lang="en-US" sz="1000" dirty="0" err="1">
                          <a:solidFill>
                            <a:srgbClr val="000000"/>
                          </a:solidFill>
                          <a:latin typeface="Arimo"/>
                          <a:ea typeface="Arimo"/>
                          <a:cs typeface="Arimo"/>
                          <a:sym typeface="Arimo"/>
                        </a:rPr>
                        <a:t>ponovno</a:t>
                      </a:r>
                      <a:r>
                        <a:rPr lang="en-US" sz="1000" dirty="0">
                          <a:solidFill>
                            <a:srgbClr val="000000"/>
                          </a:solidFill>
                          <a:latin typeface="Arimo"/>
                          <a:ea typeface="Arimo"/>
                          <a:cs typeface="Arimo"/>
                          <a:sym typeface="Arimo"/>
                        </a:rPr>
                        <a:t> </a:t>
                      </a:r>
                      <a:r>
                        <a:rPr lang="en-US" sz="1000" dirty="0" err="1">
                          <a:solidFill>
                            <a:srgbClr val="000000"/>
                          </a:solidFill>
                          <a:latin typeface="Arimo"/>
                          <a:ea typeface="Arimo"/>
                          <a:cs typeface="Arimo"/>
                          <a:sym typeface="Arimo"/>
                        </a:rPr>
                        <a:t>uporabo</a:t>
                      </a:r>
                      <a:r>
                        <a:rPr lang="en-US" sz="1000" dirty="0">
                          <a:solidFill>
                            <a:srgbClr val="000000"/>
                          </a:solidFill>
                          <a:latin typeface="Arimo"/>
                          <a:ea typeface="Arimo"/>
                          <a:cs typeface="Arimo"/>
                          <a:sym typeface="Arimo"/>
                        </a:rPr>
                        <a:t> </a:t>
                      </a:r>
                      <a:r>
                        <a:rPr lang="en-US" sz="1000" dirty="0" err="1">
                          <a:solidFill>
                            <a:srgbClr val="000000"/>
                          </a:solidFill>
                          <a:latin typeface="Arimo"/>
                          <a:ea typeface="Arimo"/>
                          <a:cs typeface="Arimo"/>
                          <a:sym typeface="Arimo"/>
                        </a:rPr>
                        <a:t>lesa</a:t>
                      </a:r>
                      <a:r>
                        <a:rPr lang="en-US" sz="1000" dirty="0">
                          <a:solidFill>
                            <a:srgbClr val="000000"/>
                          </a:solidFill>
                          <a:latin typeface="Arimo"/>
                          <a:ea typeface="Arimo"/>
                          <a:cs typeface="Arimo"/>
                          <a:sym typeface="Arimo"/>
                        </a:rPr>
                        <a:t> </a:t>
                      </a:r>
                      <a:r>
                        <a:rPr lang="en-US" sz="1000" dirty="0" err="1">
                          <a:solidFill>
                            <a:srgbClr val="000000"/>
                          </a:solidFill>
                          <a:latin typeface="Arimo"/>
                          <a:ea typeface="Arimo"/>
                          <a:cs typeface="Arimo"/>
                          <a:sym typeface="Arimo"/>
                        </a:rPr>
                        <a:t>iz</a:t>
                      </a:r>
                      <a:r>
                        <a:rPr lang="en-US" sz="1000" dirty="0">
                          <a:solidFill>
                            <a:srgbClr val="000000"/>
                          </a:solidFill>
                          <a:latin typeface="Arimo"/>
                          <a:ea typeface="Arimo"/>
                          <a:cs typeface="Arimo"/>
                          <a:sym typeface="Arimo"/>
                        </a:rPr>
                        <a:t> </a:t>
                      </a:r>
                      <a:r>
                        <a:rPr lang="en-US" sz="1000" dirty="0" err="1">
                          <a:solidFill>
                            <a:srgbClr val="000000"/>
                          </a:solidFill>
                          <a:latin typeface="Arimo"/>
                          <a:ea typeface="Arimo"/>
                          <a:cs typeface="Arimo"/>
                          <a:sym typeface="Arimo"/>
                        </a:rPr>
                        <a:t>starih</a:t>
                      </a:r>
                      <a:r>
                        <a:rPr lang="en-US" sz="1000" dirty="0">
                          <a:solidFill>
                            <a:srgbClr val="000000"/>
                          </a:solidFill>
                          <a:latin typeface="Arimo"/>
                          <a:ea typeface="Arimo"/>
                          <a:cs typeface="Arimo"/>
                          <a:sym typeface="Arimo"/>
                        </a:rPr>
                        <a:t> </a:t>
                      </a:r>
                      <a:r>
                        <a:rPr lang="en-US" sz="1000" dirty="0" err="1">
                          <a:solidFill>
                            <a:srgbClr val="000000"/>
                          </a:solidFill>
                          <a:latin typeface="Arimo"/>
                          <a:ea typeface="Arimo"/>
                          <a:cs typeface="Arimo"/>
                          <a:sym typeface="Arimo"/>
                        </a:rPr>
                        <a:t>stavb</a:t>
                      </a:r>
                      <a:r>
                        <a:rPr lang="en-US" sz="1000" dirty="0">
                          <a:solidFill>
                            <a:srgbClr val="000000"/>
                          </a:solidFill>
                          <a:latin typeface="Arimo"/>
                          <a:ea typeface="Arimo"/>
                          <a:cs typeface="Arimo"/>
                          <a:sym typeface="Arimo"/>
                        </a:rPr>
                        <a:t> za </a:t>
                      </a:r>
                      <a:r>
                        <a:rPr lang="en-US" sz="1000" dirty="0" err="1">
                          <a:solidFill>
                            <a:srgbClr val="000000"/>
                          </a:solidFill>
                          <a:latin typeface="Arimo"/>
                          <a:ea typeface="Arimo"/>
                          <a:cs typeface="Arimo"/>
                          <a:sym typeface="Arimo"/>
                        </a:rPr>
                        <a:t>arhitekturne</a:t>
                      </a:r>
                      <a:r>
                        <a:rPr lang="en-US" sz="1000" dirty="0">
                          <a:solidFill>
                            <a:srgbClr val="000000"/>
                          </a:solidFill>
                          <a:latin typeface="Arimo"/>
                          <a:ea typeface="Arimo"/>
                          <a:cs typeface="Arimo"/>
                          <a:sym typeface="Arimo"/>
                        </a:rPr>
                        <a:t> in </a:t>
                      </a:r>
                      <a:r>
                        <a:rPr lang="en-US" sz="1000" dirty="0" err="1">
                          <a:solidFill>
                            <a:srgbClr val="000000"/>
                          </a:solidFill>
                          <a:latin typeface="Arimo"/>
                          <a:ea typeface="Arimo"/>
                          <a:cs typeface="Arimo"/>
                          <a:sym typeface="Arimo"/>
                        </a:rPr>
                        <a:t>notranje</a:t>
                      </a:r>
                      <a:r>
                        <a:rPr lang="en-US" sz="1000" dirty="0">
                          <a:solidFill>
                            <a:srgbClr val="000000"/>
                          </a:solidFill>
                          <a:latin typeface="Arimo"/>
                          <a:ea typeface="Arimo"/>
                          <a:cs typeface="Arimo"/>
                          <a:sym typeface="Arimo"/>
                        </a:rPr>
                        <a:t> </a:t>
                      </a:r>
                      <a:r>
                        <a:rPr lang="en-US" sz="1000" dirty="0" err="1">
                          <a:solidFill>
                            <a:srgbClr val="000000"/>
                          </a:solidFill>
                          <a:latin typeface="Arimo"/>
                          <a:ea typeface="Arimo"/>
                          <a:cs typeface="Arimo"/>
                          <a:sym typeface="Arimo"/>
                        </a:rPr>
                        <a:t>dekorativne</a:t>
                      </a:r>
                      <a:r>
                        <a:rPr lang="en-US" sz="1000" dirty="0">
                          <a:solidFill>
                            <a:srgbClr val="000000"/>
                          </a:solidFill>
                          <a:latin typeface="Arimo"/>
                          <a:ea typeface="Arimo"/>
                          <a:cs typeface="Arimo"/>
                          <a:sym typeface="Arimo"/>
                        </a:rPr>
                        <a:t> </a:t>
                      </a:r>
                      <a:r>
                        <a:rPr lang="en-US" sz="1000" dirty="0" err="1">
                          <a:solidFill>
                            <a:srgbClr val="000000"/>
                          </a:solidFill>
                          <a:latin typeface="Arimo"/>
                          <a:ea typeface="Arimo"/>
                          <a:cs typeface="Arimo"/>
                          <a:sym typeface="Arimo"/>
                        </a:rPr>
                        <a:t>namene</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a:solidFill>
                            <a:srgbClr val="000000"/>
                          </a:solidFill>
                          <a:latin typeface="Source Sans Pro"/>
                          <a:ea typeface="Source Sans Pro"/>
                          <a:cs typeface="Source Sans Pro"/>
                          <a:sym typeface="Source Sans Pro"/>
                        </a:rPr>
                        <a:t>RO</a:t>
                      </a:r>
                      <a:endParaRPr lang="en-US" sz="100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74845">
                <a:tc>
                  <a:txBody>
                    <a:bodyPr/>
                    <a:lstStyle/>
                    <a:p>
                      <a:pPr algn="ctr">
                        <a:lnSpc>
                          <a:spcPts val="1679"/>
                        </a:lnSpc>
                        <a:defRPr/>
                      </a:pPr>
                      <a:r>
                        <a:rPr lang="en-US" sz="1000" dirty="0">
                          <a:solidFill>
                            <a:srgbClr val="000000"/>
                          </a:solidFill>
                          <a:latin typeface="Source Sans Pro"/>
                          <a:ea typeface="Source Sans Pro"/>
                          <a:cs typeface="Source Sans Pro"/>
                          <a:sym typeface="Source Sans Pro"/>
                        </a:rPr>
                        <a:t>EXEL AIR TECH</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000" dirty="0" err="1">
                          <a:solidFill>
                            <a:srgbClr val="000000"/>
                          </a:solidFill>
                          <a:latin typeface="Arimo"/>
                          <a:ea typeface="Arimo"/>
                          <a:cs typeface="Arimo"/>
                          <a:sym typeface="Arimo"/>
                        </a:rPr>
                        <a:t>specializiran</a:t>
                      </a:r>
                      <a:r>
                        <a:rPr lang="en-US" sz="1000" dirty="0">
                          <a:solidFill>
                            <a:srgbClr val="000000"/>
                          </a:solidFill>
                          <a:latin typeface="Arimo"/>
                          <a:ea typeface="Arimo"/>
                          <a:cs typeface="Arimo"/>
                          <a:sym typeface="Arimo"/>
                        </a:rPr>
                        <a:t> za </a:t>
                      </a:r>
                      <a:r>
                        <a:rPr lang="en-US" sz="1000" dirty="0" err="1">
                          <a:solidFill>
                            <a:srgbClr val="000000"/>
                          </a:solidFill>
                          <a:latin typeface="Arimo"/>
                          <a:ea typeface="Arimo"/>
                          <a:cs typeface="Arimo"/>
                          <a:sym typeface="Arimo"/>
                        </a:rPr>
                        <a:t>obsežne</a:t>
                      </a:r>
                      <a:r>
                        <a:rPr lang="en-US" sz="1000" dirty="0">
                          <a:solidFill>
                            <a:srgbClr val="000000"/>
                          </a:solidFill>
                          <a:latin typeface="Arimo"/>
                          <a:ea typeface="Arimo"/>
                          <a:cs typeface="Arimo"/>
                          <a:sym typeface="Arimo"/>
                        </a:rPr>
                        <a:t> </a:t>
                      </a:r>
                      <a:r>
                        <a:rPr lang="en-US" sz="1000" dirty="0" err="1">
                          <a:solidFill>
                            <a:srgbClr val="000000"/>
                          </a:solidFill>
                          <a:latin typeface="Arimo"/>
                          <a:ea typeface="Arimo"/>
                          <a:cs typeface="Arimo"/>
                          <a:sym typeface="Arimo"/>
                        </a:rPr>
                        <a:t>sisteme</a:t>
                      </a:r>
                      <a:r>
                        <a:rPr lang="en-US" sz="1000" dirty="0">
                          <a:solidFill>
                            <a:srgbClr val="000000"/>
                          </a:solidFill>
                          <a:latin typeface="Arimo"/>
                          <a:ea typeface="Arimo"/>
                          <a:cs typeface="Arimo"/>
                          <a:sym typeface="Arimo"/>
                        </a:rPr>
                        <a:t> za </a:t>
                      </a:r>
                      <a:r>
                        <a:rPr lang="en-US" sz="1000" dirty="0" err="1">
                          <a:solidFill>
                            <a:srgbClr val="000000"/>
                          </a:solidFill>
                          <a:latin typeface="Arimo"/>
                          <a:ea typeface="Arimo"/>
                          <a:cs typeface="Arimo"/>
                          <a:sym typeface="Arimo"/>
                        </a:rPr>
                        <a:t>čiščenje</a:t>
                      </a:r>
                      <a:r>
                        <a:rPr lang="en-US" sz="1000" dirty="0">
                          <a:solidFill>
                            <a:srgbClr val="000000"/>
                          </a:solidFill>
                          <a:latin typeface="Arimo"/>
                          <a:ea typeface="Arimo"/>
                          <a:cs typeface="Arimo"/>
                          <a:sym typeface="Arimo"/>
                        </a:rPr>
                        <a:t> </a:t>
                      </a:r>
                      <a:r>
                        <a:rPr lang="en-US" sz="1000" dirty="0" err="1">
                          <a:solidFill>
                            <a:srgbClr val="000000"/>
                          </a:solidFill>
                          <a:latin typeface="Arimo"/>
                          <a:ea typeface="Arimo"/>
                          <a:cs typeface="Arimo"/>
                          <a:sym typeface="Arimo"/>
                        </a:rPr>
                        <a:t>zraka</a:t>
                      </a:r>
                      <a:r>
                        <a:rPr lang="en-US" sz="1000" dirty="0">
                          <a:solidFill>
                            <a:srgbClr val="000000"/>
                          </a:solidFill>
                          <a:latin typeface="Arimo"/>
                          <a:ea typeface="Arimo"/>
                          <a:cs typeface="Arimo"/>
                          <a:sym typeface="Arimo"/>
                        </a:rPr>
                        <a:t> z </a:t>
                      </a:r>
                      <a:r>
                        <a:rPr lang="en-US" sz="1000" dirty="0" err="1">
                          <a:solidFill>
                            <a:srgbClr val="000000"/>
                          </a:solidFill>
                          <a:latin typeface="Arimo"/>
                          <a:ea typeface="Arimo"/>
                          <a:cs typeface="Arimo"/>
                          <a:sym typeface="Arimo"/>
                        </a:rPr>
                        <a:t>elektrostatičnimi</a:t>
                      </a:r>
                      <a:r>
                        <a:rPr lang="en-US" sz="1000" dirty="0">
                          <a:solidFill>
                            <a:srgbClr val="000000"/>
                          </a:solidFill>
                          <a:latin typeface="Arimo"/>
                          <a:ea typeface="Arimo"/>
                          <a:cs typeface="Arimo"/>
                          <a:sym typeface="Arimo"/>
                        </a:rPr>
                        <a:t> </a:t>
                      </a:r>
                      <a:r>
                        <a:rPr lang="en-US" sz="1000" dirty="0" err="1">
                          <a:solidFill>
                            <a:srgbClr val="000000"/>
                          </a:solidFill>
                          <a:latin typeface="Arimo"/>
                          <a:ea typeface="Arimo"/>
                          <a:cs typeface="Arimo"/>
                          <a:sym typeface="Arimo"/>
                        </a:rPr>
                        <a:t>filtri</a:t>
                      </a:r>
                      <a:r>
                        <a:rPr lang="en-US" sz="1000" dirty="0">
                          <a:solidFill>
                            <a:srgbClr val="000000"/>
                          </a:solidFill>
                          <a:latin typeface="Arimo"/>
                          <a:ea typeface="Arimo"/>
                          <a:cs typeface="Arimo"/>
                          <a:sym typeface="Arimo"/>
                        </a:rPr>
                        <a:t> za </a:t>
                      </a:r>
                      <a:r>
                        <a:rPr lang="en-US" sz="1000" dirty="0" err="1">
                          <a:solidFill>
                            <a:srgbClr val="000000"/>
                          </a:solidFill>
                          <a:latin typeface="Arimo"/>
                          <a:ea typeface="Arimo"/>
                          <a:cs typeface="Arimo"/>
                          <a:sym typeface="Arimo"/>
                        </a:rPr>
                        <a:t>zajemanje</a:t>
                      </a:r>
                      <a:r>
                        <a:rPr lang="en-US" sz="1000" dirty="0">
                          <a:solidFill>
                            <a:srgbClr val="000000"/>
                          </a:solidFill>
                          <a:latin typeface="Arimo"/>
                          <a:ea typeface="Arimo"/>
                          <a:cs typeface="Arimo"/>
                          <a:sym typeface="Arimo"/>
                        </a:rPr>
                        <a:t> </a:t>
                      </a:r>
                      <a:r>
                        <a:rPr lang="en-US" sz="1000" dirty="0" err="1">
                          <a:solidFill>
                            <a:srgbClr val="000000"/>
                          </a:solidFill>
                          <a:latin typeface="Arimo"/>
                          <a:ea typeface="Arimo"/>
                          <a:cs typeface="Arimo"/>
                          <a:sym typeface="Arimo"/>
                        </a:rPr>
                        <a:t>drobnega</a:t>
                      </a:r>
                      <a:r>
                        <a:rPr lang="en-US" sz="1000" dirty="0">
                          <a:solidFill>
                            <a:srgbClr val="000000"/>
                          </a:solidFill>
                          <a:latin typeface="Arimo"/>
                          <a:ea typeface="Arimo"/>
                          <a:cs typeface="Arimo"/>
                          <a:sym typeface="Arimo"/>
                        </a:rPr>
                        <a:t> prahu in </a:t>
                      </a:r>
                      <a:r>
                        <a:rPr lang="en-US" sz="1000" dirty="0" err="1">
                          <a:solidFill>
                            <a:srgbClr val="000000"/>
                          </a:solidFill>
                          <a:latin typeface="Arimo"/>
                          <a:ea typeface="Arimo"/>
                          <a:cs typeface="Arimo"/>
                          <a:sym typeface="Arimo"/>
                        </a:rPr>
                        <a:t>onesnaževal</a:t>
                      </a:r>
                      <a:r>
                        <a:rPr lang="en-US" sz="1000" dirty="0">
                          <a:solidFill>
                            <a:srgbClr val="000000"/>
                          </a:solidFill>
                          <a:latin typeface="Arimo"/>
                          <a:ea typeface="Arimo"/>
                          <a:cs typeface="Arimo"/>
                          <a:sym typeface="Arimo"/>
                        </a:rPr>
                        <a:t>, </a:t>
                      </a:r>
                      <a:r>
                        <a:rPr lang="en-US" sz="1000" dirty="0" err="1">
                          <a:solidFill>
                            <a:srgbClr val="000000"/>
                          </a:solidFill>
                          <a:latin typeface="Arimo"/>
                          <a:ea typeface="Arimo"/>
                          <a:cs typeface="Arimo"/>
                          <a:sym typeface="Arimo"/>
                        </a:rPr>
                        <a:t>podporo</a:t>
                      </a:r>
                      <a:r>
                        <a:rPr lang="en-US" sz="1000" dirty="0">
                          <a:solidFill>
                            <a:srgbClr val="000000"/>
                          </a:solidFill>
                          <a:latin typeface="Arimo"/>
                          <a:ea typeface="Arimo"/>
                          <a:cs typeface="Arimo"/>
                          <a:sym typeface="Arimo"/>
                        </a:rPr>
                        <a:t> </a:t>
                      </a:r>
                      <a:r>
                        <a:rPr lang="en-US" sz="1000" dirty="0" err="1">
                          <a:solidFill>
                            <a:srgbClr val="000000"/>
                          </a:solidFill>
                          <a:latin typeface="Arimo"/>
                          <a:ea typeface="Arimo"/>
                          <a:cs typeface="Arimo"/>
                          <a:sym typeface="Arimo"/>
                        </a:rPr>
                        <a:t>projektom</a:t>
                      </a:r>
                      <a:r>
                        <a:rPr lang="en-US" sz="1000" dirty="0">
                          <a:solidFill>
                            <a:srgbClr val="000000"/>
                          </a:solidFill>
                          <a:latin typeface="Arimo"/>
                          <a:ea typeface="Arimo"/>
                          <a:cs typeface="Arimo"/>
                          <a:sym typeface="Arimo"/>
                        </a:rPr>
                        <a:t> </a:t>
                      </a:r>
                      <a:r>
                        <a:rPr lang="en-US" sz="1000" dirty="0" err="1">
                          <a:solidFill>
                            <a:srgbClr val="000000"/>
                          </a:solidFill>
                          <a:latin typeface="Arimo"/>
                          <a:ea typeface="Arimo"/>
                          <a:cs typeface="Arimo"/>
                          <a:sym typeface="Arimo"/>
                        </a:rPr>
                        <a:t>ekološke</a:t>
                      </a:r>
                      <a:r>
                        <a:rPr lang="en-US" sz="1000" dirty="0">
                          <a:solidFill>
                            <a:srgbClr val="000000"/>
                          </a:solidFill>
                          <a:latin typeface="Arimo"/>
                          <a:ea typeface="Arimo"/>
                          <a:cs typeface="Arimo"/>
                          <a:sym typeface="Arimo"/>
                        </a:rPr>
                        <a:t> </a:t>
                      </a:r>
                      <a:r>
                        <a:rPr lang="en-US" sz="1000" dirty="0" err="1">
                          <a:solidFill>
                            <a:srgbClr val="000000"/>
                          </a:solidFill>
                          <a:latin typeface="Arimo"/>
                          <a:ea typeface="Arimo"/>
                          <a:cs typeface="Arimo"/>
                          <a:sym typeface="Arimo"/>
                        </a:rPr>
                        <a:t>gradnje</a:t>
                      </a:r>
                      <a:r>
                        <a:rPr lang="en-US" sz="1000" dirty="0">
                          <a:solidFill>
                            <a:srgbClr val="000000"/>
                          </a:solidFill>
                          <a:latin typeface="Arimo"/>
                          <a:ea typeface="Arimo"/>
                          <a:cs typeface="Arimo"/>
                          <a:sym typeface="Arimo"/>
                        </a:rPr>
                        <a:t> in </a:t>
                      </a:r>
                      <a:r>
                        <a:rPr lang="en-US" sz="1000" dirty="0" err="1">
                          <a:solidFill>
                            <a:srgbClr val="000000"/>
                          </a:solidFill>
                          <a:latin typeface="Arimo"/>
                          <a:ea typeface="Arimo"/>
                          <a:cs typeface="Arimo"/>
                          <a:sym typeface="Arimo"/>
                        </a:rPr>
                        <a:t>izboljšanju</a:t>
                      </a:r>
                      <a:r>
                        <a:rPr lang="en-US" sz="1000" dirty="0">
                          <a:solidFill>
                            <a:srgbClr val="000000"/>
                          </a:solidFill>
                          <a:latin typeface="Arimo"/>
                          <a:ea typeface="Arimo"/>
                          <a:cs typeface="Arimo"/>
                          <a:sym typeface="Arimo"/>
                        </a:rPr>
                        <a:t> </a:t>
                      </a:r>
                      <a:r>
                        <a:rPr lang="en-US" sz="1000" dirty="0" err="1">
                          <a:solidFill>
                            <a:srgbClr val="000000"/>
                          </a:solidFill>
                          <a:latin typeface="Arimo"/>
                          <a:ea typeface="Arimo"/>
                          <a:cs typeface="Arimo"/>
                          <a:sym typeface="Arimo"/>
                        </a:rPr>
                        <a:t>kakovosti</a:t>
                      </a:r>
                      <a:r>
                        <a:rPr lang="en-US" sz="1000" dirty="0">
                          <a:solidFill>
                            <a:srgbClr val="000000"/>
                          </a:solidFill>
                          <a:latin typeface="Arimo"/>
                          <a:ea typeface="Arimo"/>
                          <a:cs typeface="Arimo"/>
                          <a:sym typeface="Arimo"/>
                        </a:rPr>
                        <a:t> </a:t>
                      </a:r>
                      <a:r>
                        <a:rPr lang="en-US" sz="1000" dirty="0" err="1">
                          <a:solidFill>
                            <a:srgbClr val="000000"/>
                          </a:solidFill>
                          <a:latin typeface="Arimo"/>
                          <a:ea typeface="Arimo"/>
                          <a:cs typeface="Arimo"/>
                          <a:sym typeface="Arimo"/>
                        </a:rPr>
                        <a:t>zraka</a:t>
                      </a:r>
                      <a:r>
                        <a:rPr lang="en-US" sz="1000" dirty="0">
                          <a:solidFill>
                            <a:srgbClr val="000000"/>
                          </a:solidFill>
                          <a:latin typeface="Arimo"/>
                          <a:ea typeface="Arimo"/>
                          <a:cs typeface="Arimo"/>
                          <a:sym typeface="Arimo"/>
                        </a:rPr>
                        <a:t> v </a:t>
                      </a:r>
                      <a:r>
                        <a:rPr lang="en-US" sz="1000" dirty="0" err="1">
                          <a:solidFill>
                            <a:srgbClr val="000000"/>
                          </a:solidFill>
                          <a:latin typeface="Arimo"/>
                          <a:ea typeface="Arimo"/>
                          <a:cs typeface="Arimo"/>
                          <a:sym typeface="Arimo"/>
                        </a:rPr>
                        <a:t>mestih</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a:solidFill>
                            <a:srgbClr val="000000"/>
                          </a:solidFill>
                          <a:latin typeface="Source Sans Pro"/>
                          <a:ea typeface="Source Sans Pro"/>
                          <a:cs typeface="Source Sans Pro"/>
                          <a:sym typeface="Source Sans Pro"/>
                        </a:rPr>
                        <a:t>PL</a:t>
                      </a:r>
                      <a:endParaRPr lang="en-US" sz="100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75404">
                <a:tc>
                  <a:txBody>
                    <a:bodyPr/>
                    <a:lstStyle/>
                    <a:p>
                      <a:pPr algn="ctr">
                        <a:lnSpc>
                          <a:spcPts val="1679"/>
                        </a:lnSpc>
                        <a:defRPr/>
                      </a:pPr>
                      <a:r>
                        <a:rPr lang="en-US" sz="1000" dirty="0">
                          <a:solidFill>
                            <a:srgbClr val="000000"/>
                          </a:solidFill>
                          <a:latin typeface="Source Sans Pro"/>
                          <a:ea typeface="Source Sans Pro"/>
                          <a:cs typeface="Source Sans Pro"/>
                          <a:sym typeface="Source Sans Pro"/>
                        </a:rPr>
                        <a:t>ENCOUSE</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000" dirty="0" err="1">
                          <a:solidFill>
                            <a:srgbClr val="000000"/>
                          </a:solidFill>
                          <a:latin typeface="Source Sans Pro"/>
                          <a:ea typeface="Source Sans Pro"/>
                          <a:cs typeface="Source Sans Pro"/>
                          <a:sym typeface="Source Sans Pro"/>
                        </a:rPr>
                        <a:t>specializiran</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okolju</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prijazne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sanitarne</a:t>
                      </a:r>
                      <a:r>
                        <a:rPr lang="en-US" sz="1000" dirty="0">
                          <a:solidFill>
                            <a:srgbClr val="000000"/>
                          </a:solidFill>
                          <a:latin typeface="Source Sans Pro"/>
                          <a:ea typeface="Source Sans Pro"/>
                          <a:cs typeface="Source Sans Pro"/>
                          <a:sym typeface="Source Sans Pro"/>
                        </a:rPr>
                        <a:t> rešitve za </a:t>
                      </a:r>
                      <a:r>
                        <a:rPr lang="en-US" sz="1000" dirty="0" err="1">
                          <a:solidFill>
                            <a:srgbClr val="000000"/>
                          </a:solidFill>
                          <a:latin typeface="Source Sans Pro"/>
                          <a:ea typeface="Source Sans Pro"/>
                          <a:cs typeface="Source Sans Pro"/>
                          <a:sym typeface="Source Sans Pro"/>
                        </a:rPr>
                        <a:t>pisarne</a:t>
                      </a:r>
                      <a:r>
                        <a:rPr lang="en-US" sz="1000" dirty="0">
                          <a:solidFill>
                            <a:srgbClr val="000000"/>
                          </a:solidFill>
                          <a:latin typeface="Source Sans Pro"/>
                          <a:ea typeface="Source Sans Pro"/>
                          <a:cs typeface="Source Sans Pro"/>
                          <a:sym typeface="Source Sans Pro"/>
                        </a:rPr>
                        <a:t>, ki </a:t>
                      </a:r>
                      <a:r>
                        <a:rPr lang="en-US" sz="1000" dirty="0" err="1">
                          <a:solidFill>
                            <a:srgbClr val="000000"/>
                          </a:solidFill>
                          <a:latin typeface="Source Sans Pro"/>
                          <a:ea typeface="Source Sans Pro"/>
                          <a:cs typeface="Source Sans Pro"/>
                          <a:sym typeface="Source Sans Pro"/>
                        </a:rPr>
                        <a:t>zagotavljajo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izdelke</a:t>
                      </a:r>
                      <a:r>
                        <a:rPr lang="en-US" sz="1000" dirty="0">
                          <a:solidFill>
                            <a:srgbClr val="000000"/>
                          </a:solidFill>
                          <a:latin typeface="Source Sans Pro"/>
                          <a:ea typeface="Source Sans Pro"/>
                          <a:cs typeface="Source Sans Pro"/>
                          <a:sym typeface="Source Sans Pro"/>
                        </a:rPr>
                        <a:t>, ki </a:t>
                      </a:r>
                      <a:r>
                        <a:rPr lang="en-US" sz="1000" dirty="0" err="1">
                          <a:solidFill>
                            <a:srgbClr val="000000"/>
                          </a:solidFill>
                          <a:latin typeface="Source Sans Pro"/>
                          <a:ea typeface="Source Sans Pro"/>
                          <a:cs typeface="Source Sans Pro"/>
                          <a:sym typeface="Source Sans Pro"/>
                        </a:rPr>
                        <a:t>varčujejo</a:t>
                      </a:r>
                      <a:r>
                        <a:rPr lang="en-US" sz="1000" dirty="0">
                          <a:solidFill>
                            <a:srgbClr val="000000"/>
                          </a:solidFill>
                          <a:latin typeface="Source Sans Pro"/>
                          <a:ea typeface="Source Sans Pro"/>
                          <a:cs typeface="Source Sans Pro"/>
                          <a:sym typeface="Source Sans Pro"/>
                        </a:rPr>
                        <a:t> z </a:t>
                      </a:r>
                      <a:r>
                        <a:rPr lang="en-US" sz="1000" dirty="0" err="1">
                          <a:solidFill>
                            <a:srgbClr val="000000"/>
                          </a:solidFill>
                          <a:latin typeface="Source Sans Pro"/>
                          <a:ea typeface="Source Sans Pro"/>
                          <a:cs typeface="Source Sans Pro"/>
                          <a:sym typeface="Source Sans Pro"/>
                        </a:rPr>
                        <a:t>viri</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kot</a:t>
                      </a:r>
                      <a:r>
                        <a:rPr lang="en-US" sz="1000" dirty="0">
                          <a:solidFill>
                            <a:srgbClr val="000000"/>
                          </a:solidFill>
                          <a:latin typeface="Source Sans Pro"/>
                          <a:ea typeface="Source Sans Pro"/>
                          <a:cs typeface="Source Sans Pro"/>
                          <a:sym typeface="Source Sans Pro"/>
                        </a:rPr>
                        <a:t> so </a:t>
                      </a:r>
                      <a:r>
                        <a:rPr lang="en-US" sz="1000" dirty="0" err="1">
                          <a:solidFill>
                            <a:srgbClr val="000000"/>
                          </a:solidFill>
                          <a:latin typeface="Source Sans Pro"/>
                          <a:ea typeface="Source Sans Pro"/>
                          <a:cs typeface="Source Sans Pro"/>
                          <a:sym typeface="Source Sans Pro"/>
                        </a:rPr>
                        <a:t>pisoarji</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brez</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vode</a:t>
                      </a:r>
                      <a:r>
                        <a:rPr lang="en-US" sz="1000" dirty="0">
                          <a:solidFill>
                            <a:srgbClr val="000000"/>
                          </a:solidFill>
                          <a:latin typeface="Source Sans Pro"/>
                          <a:ea typeface="Source Sans Pro"/>
                          <a:cs typeface="Source Sans Pro"/>
                          <a:sym typeface="Source Sans Pro"/>
                        </a:rPr>
                        <a:t> in </a:t>
                      </a:r>
                      <a:r>
                        <a:rPr lang="en-US" sz="1000" dirty="0" err="1">
                          <a:solidFill>
                            <a:srgbClr val="000000"/>
                          </a:solidFill>
                          <a:latin typeface="Source Sans Pro"/>
                          <a:ea typeface="Source Sans Pro"/>
                          <a:cs typeface="Source Sans Pro"/>
                          <a:sym typeface="Source Sans Pro"/>
                        </a:rPr>
                        <a:t>sušilniki</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roke</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trajnostne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gradbene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prakse</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a:solidFill>
                            <a:srgbClr val="000000"/>
                          </a:solidFill>
                          <a:latin typeface="Source Sans Pro"/>
                          <a:ea typeface="Source Sans Pro"/>
                          <a:cs typeface="Source Sans Pro"/>
                          <a:sym typeface="Source Sans Pro"/>
                        </a:rPr>
                        <a:t>PL</a:t>
                      </a:r>
                      <a:endParaRPr lang="en-US" sz="100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75404">
                <a:tc>
                  <a:txBody>
                    <a:bodyPr/>
                    <a:lstStyle/>
                    <a:p>
                      <a:pPr algn="ctr">
                        <a:lnSpc>
                          <a:spcPts val="1679"/>
                        </a:lnSpc>
                        <a:defRPr/>
                      </a:pPr>
                      <a:r>
                        <a:rPr lang="en-US" sz="1000" dirty="0">
                          <a:solidFill>
                            <a:srgbClr val="000000"/>
                          </a:solidFill>
                          <a:latin typeface="Source Sans Pro"/>
                          <a:ea typeface="Source Sans Pro"/>
                          <a:cs typeface="Source Sans Pro"/>
                          <a:sym typeface="Source Sans Pro"/>
                        </a:rPr>
                        <a:t>TWÓJ ŚWIAT OGRODY WERTYKALNE</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000" dirty="0" err="1">
                          <a:solidFill>
                            <a:srgbClr val="000000"/>
                          </a:solidFill>
                          <a:latin typeface="Source Sans Pro"/>
                          <a:ea typeface="Source Sans Pro"/>
                          <a:cs typeface="Source Sans Pro"/>
                          <a:sym typeface="Source Sans Pro"/>
                        </a:rPr>
                        <a:t>specializiran</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oblikovanje</a:t>
                      </a:r>
                      <a:r>
                        <a:rPr lang="en-US" sz="1000" dirty="0">
                          <a:solidFill>
                            <a:srgbClr val="000000"/>
                          </a:solidFill>
                          <a:latin typeface="Source Sans Pro"/>
                          <a:ea typeface="Source Sans Pro"/>
                          <a:cs typeface="Source Sans Pro"/>
                          <a:sym typeface="Source Sans Pro"/>
                        </a:rPr>
                        <a:t> in </a:t>
                      </a:r>
                      <a:r>
                        <a:rPr lang="en-US" sz="1000" dirty="0" err="1">
                          <a:solidFill>
                            <a:srgbClr val="000000"/>
                          </a:solidFill>
                          <a:latin typeface="Source Sans Pro"/>
                          <a:ea typeface="Source Sans Pro"/>
                          <a:cs typeface="Source Sans Pro"/>
                          <a:sym typeface="Source Sans Pro"/>
                        </a:rPr>
                        <a:t>vzdrževanje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vertikalnih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vrtov</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čiščenje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zraka</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pisarniške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prostore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izboljšanje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mestnih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zelenih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površin</a:t>
                      </a:r>
                      <a:r>
                        <a:rPr lang="en-US" sz="1000" dirty="0">
                          <a:solidFill>
                            <a:srgbClr val="000000"/>
                          </a:solidFill>
                          <a:latin typeface="Source Sans Pro"/>
                          <a:ea typeface="Source Sans Pro"/>
                          <a:cs typeface="Source Sans Pro"/>
                          <a:sym typeface="Source Sans Pro"/>
                        </a:rPr>
                        <a:t> in </a:t>
                      </a:r>
                      <a:r>
                        <a:rPr lang="en-US" sz="1000" dirty="0" err="1">
                          <a:solidFill>
                            <a:srgbClr val="000000"/>
                          </a:solidFill>
                          <a:latin typeface="Source Sans Pro"/>
                          <a:ea typeface="Source Sans Pro"/>
                          <a:cs typeface="Source Sans Pro"/>
                          <a:sym typeface="Source Sans Pro"/>
                        </a:rPr>
                        <a:t>izboljšanje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kakovosti</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zraka</a:t>
                      </a:r>
                      <a:r>
                        <a:rPr lang="en-US" sz="1000" dirty="0">
                          <a:solidFill>
                            <a:srgbClr val="000000"/>
                          </a:solidFill>
                          <a:latin typeface="Source Sans Pro"/>
                          <a:ea typeface="Source Sans Pro"/>
                          <a:cs typeface="Source Sans Pro"/>
                          <a:sym typeface="Source Sans Pro"/>
                        </a:rPr>
                        <a:t> v </a:t>
                      </a:r>
                      <a:r>
                        <a:rPr lang="en-US" sz="1000" dirty="0" err="1">
                          <a:solidFill>
                            <a:srgbClr val="000000"/>
                          </a:solidFill>
                          <a:latin typeface="Source Sans Pro"/>
                          <a:ea typeface="Source Sans Pro"/>
                          <a:cs typeface="Source Sans Pro"/>
                          <a:sym typeface="Source Sans Pro"/>
                        </a:rPr>
                        <a:t>trajnostnih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mestnih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projektih</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a:solidFill>
                            <a:srgbClr val="000000"/>
                          </a:solidFill>
                          <a:latin typeface="Source Sans Pro"/>
                          <a:ea typeface="Source Sans Pro"/>
                          <a:cs typeface="Source Sans Pro"/>
                          <a:sym typeface="Source Sans Pro"/>
                        </a:rPr>
                        <a:t>PL</a:t>
                      </a:r>
                      <a:endParaRPr lang="en-US" sz="100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75404">
                <a:tc>
                  <a:txBody>
                    <a:bodyPr/>
                    <a:lstStyle/>
                    <a:p>
                      <a:pPr algn="ctr">
                        <a:lnSpc>
                          <a:spcPts val="1679"/>
                        </a:lnSpc>
                        <a:defRPr/>
                      </a:pPr>
                      <a:r>
                        <a:rPr lang="en-US" sz="1000" dirty="0">
                          <a:solidFill>
                            <a:srgbClr val="000000"/>
                          </a:solidFill>
                          <a:latin typeface="Source Sans Pro"/>
                          <a:ea typeface="Source Sans Pro"/>
                          <a:cs typeface="Source Sans Pro"/>
                          <a:sym typeface="Source Sans Pro"/>
                        </a:rPr>
                        <a:t>WYCENOWO</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000" dirty="0" err="1">
                          <a:solidFill>
                            <a:srgbClr val="000000"/>
                          </a:solidFill>
                          <a:latin typeface="Source Sans Pro"/>
                          <a:ea typeface="Source Sans Pro"/>
                          <a:cs typeface="Source Sans Pro"/>
                          <a:sym typeface="Source Sans Pro"/>
                        </a:rPr>
                        <a:t>specializirana</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optimizacijo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industrijskih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procesov</a:t>
                      </a:r>
                      <a:r>
                        <a:rPr lang="en-US" sz="1000" dirty="0">
                          <a:solidFill>
                            <a:srgbClr val="000000"/>
                          </a:solidFill>
                          <a:latin typeface="Source Sans Pro"/>
                          <a:ea typeface="Source Sans Pro"/>
                          <a:cs typeface="Source Sans Pro"/>
                          <a:sym typeface="Source Sans Pro"/>
                        </a:rPr>
                        <a:t> s </a:t>
                      </a:r>
                      <a:r>
                        <a:rPr lang="en-US" sz="1000" dirty="0" err="1">
                          <a:solidFill>
                            <a:srgbClr val="000000"/>
                          </a:solidFill>
                          <a:latin typeface="Source Sans Pro"/>
                          <a:ea typeface="Source Sans Pro"/>
                          <a:cs typeface="Source Sans Pro"/>
                          <a:sym typeface="Source Sans Pro"/>
                        </a:rPr>
                        <a:t>platformo</a:t>
                      </a:r>
                      <a:r>
                        <a:rPr lang="en-US" sz="1000" dirty="0">
                          <a:solidFill>
                            <a:srgbClr val="000000"/>
                          </a:solidFill>
                          <a:latin typeface="Source Sans Pro"/>
                          <a:ea typeface="Source Sans Pro"/>
                          <a:cs typeface="Source Sans Pro"/>
                          <a:sym typeface="Source Sans Pro"/>
                        </a:rPr>
                        <a:t>, ki jo </a:t>
                      </a:r>
                      <a:r>
                        <a:rPr lang="en-US" sz="1000" dirty="0" err="1">
                          <a:solidFill>
                            <a:srgbClr val="000000"/>
                          </a:solidFill>
                          <a:latin typeface="Source Sans Pro"/>
                          <a:ea typeface="Source Sans Pro"/>
                          <a:cs typeface="Source Sans Pro"/>
                          <a:sym typeface="Source Sans Pro"/>
                        </a:rPr>
                        <a:t>poganja</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umetna</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inteligenca</a:t>
                      </a:r>
                      <a:r>
                        <a:rPr lang="en-US" sz="1000" dirty="0">
                          <a:solidFill>
                            <a:srgbClr val="000000"/>
                          </a:solidFill>
                          <a:latin typeface="Source Sans Pro"/>
                          <a:ea typeface="Source Sans Pro"/>
                          <a:cs typeface="Source Sans Pro"/>
                          <a:sym typeface="Source Sans Pro"/>
                        </a:rPr>
                        <a:t>, ki </a:t>
                      </a:r>
                      <a:r>
                        <a:rPr lang="en-US" sz="1000" dirty="0" err="1">
                          <a:solidFill>
                            <a:srgbClr val="000000"/>
                          </a:solidFill>
                          <a:latin typeface="Source Sans Pro"/>
                          <a:ea typeface="Source Sans Pro"/>
                          <a:cs typeface="Source Sans Pro"/>
                          <a:sym typeface="Source Sans Pro"/>
                        </a:rPr>
                        <a:t>avtomatizira</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določanje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cen</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gradbene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storitve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povečuje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učinkovitost</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na</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trgih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notranje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opreme</a:t>
                      </a:r>
                      <a:r>
                        <a:rPr lang="en-US" sz="1000" dirty="0">
                          <a:solidFill>
                            <a:srgbClr val="000000"/>
                          </a:solidFill>
                          <a:latin typeface="Source Sans Pro"/>
                          <a:ea typeface="Source Sans Pro"/>
                          <a:cs typeface="Source Sans Pro"/>
                          <a:sym typeface="Source Sans Pro"/>
                        </a:rPr>
                        <a:t> in </a:t>
                      </a:r>
                      <a:r>
                        <a:rPr lang="en-US" sz="1000" dirty="0" err="1">
                          <a:solidFill>
                            <a:srgbClr val="000000"/>
                          </a:solidFill>
                          <a:latin typeface="Source Sans Pro"/>
                          <a:ea typeface="Source Sans Pro"/>
                          <a:cs typeface="Source Sans Pro"/>
                          <a:sym typeface="Source Sans Pro"/>
                        </a:rPr>
                        <a:t>ekološke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gradnje</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dirty="0">
                          <a:solidFill>
                            <a:srgbClr val="000000"/>
                          </a:solidFill>
                          <a:latin typeface="Source Sans Pro"/>
                          <a:ea typeface="Source Sans Pro"/>
                          <a:cs typeface="Source Sans Pro"/>
                          <a:sym typeface="Source Sans Pro"/>
                        </a:rPr>
                        <a:t>PL</a:t>
                      </a:r>
                      <a:endParaRPr lang="en-US" sz="1000" dirty="0"/>
                    </a:p>
                  </a:txBody>
                  <a:tcPr marL="61222" marR="61222" marT="61222" marB="6122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pic>
        <p:nvPicPr>
          <p:cNvPr id="4" name="Picture 2">
            <a:extLst>
              <a:ext uri="{FF2B5EF4-FFF2-40B4-BE49-F238E27FC236}">
                <a16:creationId xmlns:a16="http://schemas.microsoft.com/office/drawing/2014/main" id="{112E4994-BC0E-E5D8-FF6A-C8DCC1682E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0912" y="1334105"/>
            <a:ext cx="1645274" cy="34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76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C679545A-052C-439F-8B6B-D5D233D9057D}"/>
              </a:ext>
            </a:extLst>
          </p:cNvPr>
          <p:cNvSpPr txBox="1"/>
          <p:nvPr/>
        </p:nvSpPr>
        <p:spPr>
          <a:xfrm>
            <a:off x="1159329" y="1474789"/>
            <a:ext cx="8396151" cy="3691571"/>
          </a:xfrm>
          <a:prstGeom prst="rect">
            <a:avLst/>
          </a:prstGeom>
        </p:spPr>
        <p:txBody>
          <a:bodyPr wrap="square" lIns="0" tIns="0" rIns="0" bIns="0" rtlCol="0" anchor="t">
            <a:spAutoFit/>
          </a:bodyPr>
          <a:lstStyle/>
          <a:p>
            <a:pPr marL="932492" lvl="1" indent="-466246" algn="just">
              <a:lnSpc>
                <a:spcPts val="6046"/>
              </a:lnSpc>
              <a:buAutoNum type="arabicPeriod"/>
            </a:pPr>
            <a:r>
              <a:rPr lang="sv-SE" sz="2000" dirty="0">
                <a:solidFill>
                  <a:srgbClr val="002E00"/>
                </a:solidFill>
                <a:latin typeface="Source Sans Pro"/>
                <a:ea typeface="Source Sans Pro"/>
                <a:cs typeface="Source Sans Pro"/>
                <a:sym typeface="Source Sans Pro"/>
              </a:rPr>
              <a:t>Modularna leseno-eko gradbena vrednostna veriga</a:t>
            </a:r>
            <a:endParaRPr lang="sl-SI" sz="2000" dirty="0">
              <a:solidFill>
                <a:srgbClr val="002E00"/>
              </a:solidFill>
              <a:latin typeface="Source Sans Pro"/>
              <a:ea typeface="Source Sans Pro"/>
              <a:cs typeface="Source Sans Pro"/>
              <a:sym typeface="Source Sans Pro"/>
            </a:endParaRPr>
          </a:p>
          <a:p>
            <a:pPr marL="932492" lvl="1" indent="-466246" algn="just">
              <a:lnSpc>
                <a:spcPts val="6046"/>
              </a:lnSpc>
              <a:buAutoNum type="arabicPeriod"/>
            </a:pPr>
            <a:r>
              <a:rPr lang="en-US" sz="2000" dirty="0" err="1">
                <a:solidFill>
                  <a:srgbClr val="002E00"/>
                </a:solidFill>
                <a:latin typeface="Source Sans Pro"/>
                <a:ea typeface="Source Sans Pro"/>
                <a:cs typeface="Source Sans Pro"/>
                <a:sym typeface="Source Sans Pro"/>
              </a:rPr>
              <a:t>Trajnostna</a:t>
            </a:r>
            <a:r>
              <a:rPr lang="en-US" sz="2000" dirty="0">
                <a:solidFill>
                  <a:srgbClr val="002E00"/>
                </a:solidFill>
                <a:latin typeface="Source Sans Pro"/>
                <a:ea typeface="Source Sans Pro"/>
                <a:cs typeface="Source Sans Pro"/>
                <a:sym typeface="Source Sans Pro"/>
              </a:rPr>
              <a:t> </a:t>
            </a:r>
            <a:r>
              <a:rPr lang="en-US" sz="2000" dirty="0" err="1">
                <a:solidFill>
                  <a:srgbClr val="002E00"/>
                </a:solidFill>
                <a:latin typeface="Source Sans Pro"/>
                <a:ea typeface="Source Sans Pro"/>
                <a:cs typeface="Source Sans Pro"/>
                <a:sym typeface="Source Sans Pro"/>
              </a:rPr>
              <a:t>vrednostna</a:t>
            </a:r>
            <a:r>
              <a:rPr lang="en-US" sz="2000" dirty="0">
                <a:solidFill>
                  <a:srgbClr val="002E00"/>
                </a:solidFill>
                <a:latin typeface="Source Sans Pro"/>
                <a:ea typeface="Source Sans Pro"/>
                <a:cs typeface="Source Sans Pro"/>
                <a:sym typeface="Source Sans Pro"/>
              </a:rPr>
              <a:t> </a:t>
            </a:r>
            <a:r>
              <a:rPr lang="en-US" sz="2000" dirty="0" err="1">
                <a:solidFill>
                  <a:srgbClr val="002E00"/>
                </a:solidFill>
                <a:latin typeface="Source Sans Pro"/>
                <a:ea typeface="Source Sans Pro"/>
                <a:cs typeface="Source Sans Pro"/>
                <a:sym typeface="Source Sans Pro"/>
              </a:rPr>
              <a:t>veriga</a:t>
            </a:r>
            <a:r>
              <a:rPr lang="en-US" sz="2000" dirty="0">
                <a:solidFill>
                  <a:srgbClr val="002E00"/>
                </a:solidFill>
                <a:latin typeface="Source Sans Pro"/>
                <a:ea typeface="Source Sans Pro"/>
                <a:cs typeface="Source Sans Pro"/>
                <a:sym typeface="Source Sans Pro"/>
              </a:rPr>
              <a:t> </a:t>
            </a:r>
            <a:r>
              <a:rPr lang="en-US" sz="2000" dirty="0" err="1">
                <a:solidFill>
                  <a:srgbClr val="002E00"/>
                </a:solidFill>
                <a:latin typeface="Source Sans Pro"/>
                <a:ea typeface="Source Sans Pro"/>
                <a:cs typeface="Source Sans Pro"/>
                <a:sym typeface="Source Sans Pro"/>
              </a:rPr>
              <a:t>izolacije</a:t>
            </a:r>
            <a:endParaRPr lang="sl-SI" sz="2000" dirty="0">
              <a:solidFill>
                <a:srgbClr val="002E00"/>
              </a:solidFill>
              <a:latin typeface="Source Sans Pro"/>
              <a:ea typeface="Source Sans Pro"/>
              <a:cs typeface="Source Sans Pro"/>
              <a:sym typeface="Source Sans Pro"/>
            </a:endParaRPr>
          </a:p>
          <a:p>
            <a:pPr marL="932492" lvl="1" indent="-466246" algn="just">
              <a:lnSpc>
                <a:spcPts val="6046"/>
              </a:lnSpc>
              <a:buAutoNum type="arabicPeriod"/>
            </a:pPr>
            <a:r>
              <a:rPr lang="en-US" sz="2000" dirty="0" err="1">
                <a:solidFill>
                  <a:srgbClr val="002E00"/>
                </a:solidFill>
                <a:latin typeface="Source Sans Pro"/>
                <a:ea typeface="Source Sans Pro"/>
                <a:cs typeface="Source Sans Pro"/>
                <a:sym typeface="Source Sans Pro"/>
              </a:rPr>
              <a:t>Vrednostna</a:t>
            </a:r>
            <a:r>
              <a:rPr lang="en-US" sz="2000" dirty="0">
                <a:solidFill>
                  <a:srgbClr val="002E00"/>
                </a:solidFill>
                <a:latin typeface="Source Sans Pro"/>
                <a:ea typeface="Source Sans Pro"/>
                <a:cs typeface="Source Sans Pro"/>
                <a:sym typeface="Source Sans Pro"/>
              </a:rPr>
              <a:t> </a:t>
            </a:r>
            <a:r>
              <a:rPr lang="en-US" sz="2000" dirty="0" err="1">
                <a:solidFill>
                  <a:srgbClr val="002E00"/>
                </a:solidFill>
                <a:latin typeface="Source Sans Pro"/>
                <a:ea typeface="Source Sans Pro"/>
                <a:cs typeface="Source Sans Pro"/>
                <a:sym typeface="Source Sans Pro"/>
              </a:rPr>
              <a:t>veriga</a:t>
            </a:r>
            <a:r>
              <a:rPr lang="en-US" sz="2000" dirty="0">
                <a:solidFill>
                  <a:srgbClr val="002E00"/>
                </a:solidFill>
                <a:latin typeface="Source Sans Pro"/>
                <a:ea typeface="Source Sans Pro"/>
                <a:cs typeface="Source Sans Pro"/>
                <a:sym typeface="Source Sans Pro"/>
              </a:rPr>
              <a:t> </a:t>
            </a:r>
            <a:r>
              <a:rPr lang="en-US" sz="2000" dirty="0" err="1">
                <a:solidFill>
                  <a:srgbClr val="002E00"/>
                </a:solidFill>
                <a:latin typeface="Source Sans Pro"/>
                <a:ea typeface="Source Sans Pro"/>
                <a:cs typeface="Source Sans Pro"/>
                <a:sym typeface="Source Sans Pro"/>
              </a:rPr>
              <a:t>gradbenih</a:t>
            </a:r>
            <a:r>
              <a:rPr lang="en-US" sz="2000" dirty="0">
                <a:solidFill>
                  <a:srgbClr val="002E00"/>
                </a:solidFill>
                <a:latin typeface="Source Sans Pro"/>
                <a:ea typeface="Source Sans Pro"/>
                <a:cs typeface="Source Sans Pro"/>
                <a:sym typeface="Source Sans Pro"/>
              </a:rPr>
              <a:t> </a:t>
            </a:r>
            <a:r>
              <a:rPr lang="en-US" sz="2000" dirty="0" err="1">
                <a:solidFill>
                  <a:srgbClr val="002E00"/>
                </a:solidFill>
                <a:latin typeface="Source Sans Pro"/>
                <a:ea typeface="Source Sans Pro"/>
                <a:cs typeface="Source Sans Pro"/>
                <a:sym typeface="Source Sans Pro"/>
              </a:rPr>
              <a:t>materialov</a:t>
            </a:r>
            <a:r>
              <a:rPr lang="en-US" sz="2000" dirty="0">
                <a:solidFill>
                  <a:srgbClr val="002E00"/>
                </a:solidFill>
                <a:latin typeface="Source Sans Pro"/>
                <a:ea typeface="Source Sans Pro"/>
                <a:cs typeface="Source Sans Pro"/>
                <a:sym typeface="Source Sans Pro"/>
              </a:rPr>
              <a:t> </a:t>
            </a:r>
            <a:r>
              <a:rPr lang="en-US" sz="2000" dirty="0" err="1">
                <a:solidFill>
                  <a:srgbClr val="002E00"/>
                </a:solidFill>
                <a:latin typeface="Source Sans Pro"/>
                <a:ea typeface="Source Sans Pro"/>
                <a:cs typeface="Source Sans Pro"/>
                <a:sym typeface="Source Sans Pro"/>
              </a:rPr>
              <a:t>na</a:t>
            </a:r>
            <a:r>
              <a:rPr lang="en-US" sz="2000" dirty="0">
                <a:solidFill>
                  <a:srgbClr val="002E00"/>
                </a:solidFill>
                <a:latin typeface="Source Sans Pro"/>
                <a:ea typeface="Source Sans Pro"/>
                <a:cs typeface="Source Sans Pro"/>
                <a:sym typeface="Source Sans Pro"/>
              </a:rPr>
              <a:t> </a:t>
            </a:r>
            <a:r>
              <a:rPr lang="en-US" sz="2000" dirty="0" err="1">
                <a:solidFill>
                  <a:srgbClr val="002E00"/>
                </a:solidFill>
                <a:latin typeface="Source Sans Pro"/>
                <a:ea typeface="Source Sans Pro"/>
                <a:cs typeface="Source Sans Pro"/>
                <a:sym typeface="Source Sans Pro"/>
              </a:rPr>
              <a:t>osnovi</a:t>
            </a:r>
            <a:r>
              <a:rPr lang="en-US" sz="2000" dirty="0">
                <a:solidFill>
                  <a:srgbClr val="002E00"/>
                </a:solidFill>
                <a:latin typeface="Source Sans Pro"/>
                <a:ea typeface="Source Sans Pro"/>
                <a:cs typeface="Source Sans Pro"/>
                <a:sym typeface="Source Sans Pro"/>
              </a:rPr>
              <a:t> </a:t>
            </a:r>
            <a:r>
              <a:rPr lang="en-US" sz="2000" dirty="0" err="1">
                <a:solidFill>
                  <a:srgbClr val="002E00"/>
                </a:solidFill>
                <a:latin typeface="Source Sans Pro"/>
                <a:ea typeface="Source Sans Pro"/>
                <a:cs typeface="Source Sans Pro"/>
                <a:sym typeface="Source Sans Pro"/>
              </a:rPr>
              <a:t>odpadkov</a:t>
            </a:r>
            <a:endParaRPr lang="sl-SI" sz="2000" dirty="0">
              <a:solidFill>
                <a:srgbClr val="002E00"/>
              </a:solidFill>
              <a:latin typeface="Source Sans Pro"/>
              <a:ea typeface="Source Sans Pro"/>
              <a:cs typeface="Source Sans Pro"/>
              <a:sym typeface="Source Sans Pro"/>
            </a:endParaRPr>
          </a:p>
          <a:p>
            <a:pPr marL="932492" lvl="1" indent="-466246" algn="just">
              <a:lnSpc>
                <a:spcPts val="6046"/>
              </a:lnSpc>
              <a:buAutoNum type="arabicPeriod"/>
            </a:pPr>
            <a:r>
              <a:rPr lang="it-IT" sz="2000" dirty="0" err="1">
                <a:solidFill>
                  <a:srgbClr val="002E00"/>
                </a:solidFill>
                <a:latin typeface="Source Sans Pro"/>
                <a:ea typeface="Source Sans Pro"/>
                <a:cs typeface="Source Sans Pro"/>
                <a:sym typeface="Source Sans Pro"/>
              </a:rPr>
              <a:t>Tradicionalne</a:t>
            </a:r>
            <a:r>
              <a:rPr lang="it-IT" sz="2000" dirty="0">
                <a:solidFill>
                  <a:srgbClr val="002E00"/>
                </a:solidFill>
                <a:latin typeface="Source Sans Pro"/>
                <a:ea typeface="Source Sans Pro"/>
                <a:cs typeface="Source Sans Pro"/>
                <a:sym typeface="Source Sans Pro"/>
              </a:rPr>
              <a:t> </a:t>
            </a:r>
            <a:r>
              <a:rPr lang="it-IT" sz="2000" dirty="0" err="1">
                <a:solidFill>
                  <a:srgbClr val="002E00"/>
                </a:solidFill>
                <a:latin typeface="Source Sans Pro"/>
                <a:ea typeface="Source Sans Pro"/>
                <a:cs typeface="Source Sans Pro"/>
                <a:sym typeface="Source Sans Pro"/>
              </a:rPr>
              <a:t>inovacije</a:t>
            </a:r>
            <a:r>
              <a:rPr lang="it-IT" sz="2000" dirty="0">
                <a:solidFill>
                  <a:srgbClr val="002E00"/>
                </a:solidFill>
                <a:latin typeface="Source Sans Pro"/>
                <a:ea typeface="Source Sans Pro"/>
                <a:cs typeface="Source Sans Pro"/>
                <a:sym typeface="Source Sans Pro"/>
              </a:rPr>
              <a:t> v </a:t>
            </a:r>
            <a:r>
              <a:rPr lang="it-IT" sz="2000" dirty="0" err="1">
                <a:solidFill>
                  <a:srgbClr val="002E00"/>
                </a:solidFill>
                <a:latin typeface="Source Sans Pro"/>
                <a:ea typeface="Source Sans Pro"/>
                <a:cs typeface="Source Sans Pro"/>
                <a:sym typeface="Source Sans Pro"/>
              </a:rPr>
              <a:t>vrednostni</a:t>
            </a:r>
            <a:r>
              <a:rPr lang="it-IT" sz="2000" dirty="0">
                <a:solidFill>
                  <a:srgbClr val="002E00"/>
                </a:solidFill>
                <a:latin typeface="Source Sans Pro"/>
                <a:ea typeface="Source Sans Pro"/>
                <a:cs typeface="Source Sans Pro"/>
                <a:sym typeface="Source Sans Pro"/>
              </a:rPr>
              <a:t> </a:t>
            </a:r>
            <a:r>
              <a:rPr lang="it-IT" sz="2000" dirty="0" err="1">
                <a:solidFill>
                  <a:srgbClr val="002E00"/>
                </a:solidFill>
                <a:latin typeface="Source Sans Pro"/>
                <a:ea typeface="Source Sans Pro"/>
                <a:cs typeface="Source Sans Pro"/>
                <a:sym typeface="Source Sans Pro"/>
              </a:rPr>
              <a:t>verigi</a:t>
            </a:r>
            <a:r>
              <a:rPr lang="it-IT" sz="2000" dirty="0">
                <a:solidFill>
                  <a:srgbClr val="002E00"/>
                </a:solidFill>
                <a:latin typeface="Source Sans Pro"/>
                <a:ea typeface="Source Sans Pro"/>
                <a:cs typeface="Source Sans Pro"/>
                <a:sym typeface="Source Sans Pro"/>
              </a:rPr>
              <a:t> </a:t>
            </a:r>
            <a:r>
              <a:rPr lang="it-IT" sz="2000" dirty="0" err="1">
                <a:solidFill>
                  <a:srgbClr val="002E00"/>
                </a:solidFill>
                <a:latin typeface="Source Sans Pro"/>
                <a:ea typeface="Source Sans Pro"/>
                <a:cs typeface="Source Sans Pro"/>
                <a:sym typeface="Source Sans Pro"/>
              </a:rPr>
              <a:t>ekološke</a:t>
            </a:r>
            <a:r>
              <a:rPr lang="it-IT" sz="2000" dirty="0">
                <a:solidFill>
                  <a:srgbClr val="002E00"/>
                </a:solidFill>
                <a:latin typeface="Source Sans Pro"/>
                <a:ea typeface="Source Sans Pro"/>
                <a:cs typeface="Source Sans Pro"/>
                <a:sym typeface="Source Sans Pro"/>
              </a:rPr>
              <a:t> </a:t>
            </a:r>
            <a:r>
              <a:rPr lang="it-IT" sz="2000" dirty="0" err="1">
                <a:solidFill>
                  <a:srgbClr val="002E00"/>
                </a:solidFill>
                <a:latin typeface="Source Sans Pro"/>
                <a:ea typeface="Source Sans Pro"/>
                <a:cs typeface="Source Sans Pro"/>
                <a:sym typeface="Source Sans Pro"/>
              </a:rPr>
              <a:t>gradnje</a:t>
            </a:r>
            <a:endParaRPr lang="sl-SI" sz="2000" dirty="0">
              <a:solidFill>
                <a:srgbClr val="002E00"/>
              </a:solidFill>
              <a:latin typeface="Source Sans Pro"/>
              <a:ea typeface="Source Sans Pro"/>
              <a:cs typeface="Source Sans Pro"/>
              <a:sym typeface="Source Sans Pro"/>
            </a:endParaRPr>
          </a:p>
          <a:p>
            <a:pPr marL="932492" lvl="1" indent="-466246" algn="just">
              <a:lnSpc>
                <a:spcPts val="6046"/>
              </a:lnSpc>
              <a:buAutoNum type="arabicPeriod"/>
            </a:pPr>
            <a:r>
              <a:rPr lang="es-ES" sz="2000" dirty="0">
                <a:solidFill>
                  <a:srgbClr val="002E00"/>
                </a:solidFill>
                <a:latin typeface="Source Sans Pro"/>
                <a:ea typeface="Source Sans Pro"/>
                <a:cs typeface="Source Sans Pro"/>
                <a:sym typeface="Source Sans Pro"/>
              </a:rPr>
              <a:t>Optimizacija gradbenih (materialnih) procesov - digitalne rešitve</a:t>
            </a:r>
            <a:endParaRPr lang="en-US" sz="2000" dirty="0">
              <a:solidFill>
                <a:srgbClr val="002E00"/>
              </a:solidFill>
              <a:latin typeface="Source Sans Pro"/>
              <a:ea typeface="Source Sans Pro"/>
              <a:cs typeface="Source Sans Pro"/>
              <a:sym typeface="Source Sans Pro"/>
            </a:endParaRPr>
          </a:p>
        </p:txBody>
      </p:sp>
      <p:sp>
        <p:nvSpPr>
          <p:cNvPr id="3" name="Titolo 1">
            <a:extLst>
              <a:ext uri="{FF2B5EF4-FFF2-40B4-BE49-F238E27FC236}">
                <a16:creationId xmlns:a16="http://schemas.microsoft.com/office/drawing/2014/main" id="{585C9ED1-5BF3-D396-DE86-F2C8505ADC2E}"/>
              </a:ext>
            </a:extLst>
          </p:cNvPr>
          <p:cNvSpPr txBox="1">
            <a:spLocks/>
          </p:cNvSpPr>
          <p:nvPr/>
        </p:nvSpPr>
        <p:spPr>
          <a:xfrm>
            <a:off x="838200" y="329232"/>
            <a:ext cx="9462941" cy="13412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dirty="0">
                <a:solidFill>
                  <a:srgbClr val="92D050"/>
                </a:solidFill>
                <a:latin typeface="Source Sans Pro SemiBold" panose="020B0603030403020204" pitchFamily="34" charset="0"/>
                <a:ea typeface="Source Sans Pro SemiBold" panose="020B0603030403020204" pitchFamily="34" charset="0"/>
              </a:rPr>
              <a:t>P</a:t>
            </a:r>
            <a:r>
              <a:rPr lang="sl-SI" sz="4200" dirty="0" err="1">
                <a:solidFill>
                  <a:srgbClr val="92D050"/>
                </a:solidFill>
                <a:latin typeface="Source Sans Pro SemiBold" panose="020B0603030403020204" pitchFamily="34" charset="0"/>
                <a:ea typeface="Source Sans Pro SemiBold" panose="020B0603030403020204" pitchFamily="34" charset="0"/>
              </a:rPr>
              <a:t>redlagane</a:t>
            </a:r>
            <a:r>
              <a:rPr lang="sl-SI" sz="4200" dirty="0">
                <a:solidFill>
                  <a:srgbClr val="92D050"/>
                </a:solidFill>
                <a:latin typeface="Source Sans Pro SemiBold" panose="020B0603030403020204" pitchFamily="34" charset="0"/>
                <a:ea typeface="Source Sans Pro SemiBold" panose="020B0603030403020204" pitchFamily="34" charset="0"/>
              </a:rPr>
              <a:t> </a:t>
            </a:r>
            <a:r>
              <a:rPr lang="sl-SI" sz="4200" cap="all" dirty="0">
                <a:solidFill>
                  <a:srgbClr val="368033"/>
                </a:solidFill>
                <a:latin typeface="Source Sans Pro SemiBold" panose="020B0603030403020204" pitchFamily="34" charset="0"/>
                <a:ea typeface="Source Sans Pro SemiBold" panose="020B0603030403020204" pitchFamily="34" charset="0"/>
              </a:rPr>
              <a:t>VERIGE VREDNOSTI</a:t>
            </a:r>
            <a:endParaRPr lang="it-IT" sz="4200" cap="all" dirty="0">
              <a:solidFill>
                <a:srgbClr val="368033"/>
              </a:solidFill>
              <a:latin typeface="Source Sans Pro SemiBold" panose="020B0603030403020204" pitchFamily="34" charset="0"/>
              <a:ea typeface="Source Sans Pro SemiBold" panose="020B0603030403020204" pitchFamily="34" charset="0"/>
            </a:endParaRPr>
          </a:p>
        </p:txBody>
      </p:sp>
      <p:pic>
        <p:nvPicPr>
          <p:cNvPr id="4" name="Immagine 6" descr="Immagine che contiene Elementi grafici, Carattere, grafica, logo&#10;&#10;Descrizione generata automaticamente">
            <a:extLst>
              <a:ext uri="{FF2B5EF4-FFF2-40B4-BE49-F238E27FC236}">
                <a16:creationId xmlns:a16="http://schemas.microsoft.com/office/drawing/2014/main" id="{BA297752-4625-BA40-3F99-0C2B1FE97E08}"/>
              </a:ext>
            </a:extLst>
          </p:cNvPr>
          <p:cNvPicPr>
            <a:picLocks noChangeAspect="1"/>
          </p:cNvPicPr>
          <p:nvPr/>
        </p:nvPicPr>
        <p:blipFill>
          <a:blip r:embed="rId2"/>
          <a:stretch>
            <a:fillRect/>
          </a:stretch>
        </p:blipFill>
        <p:spPr>
          <a:xfrm>
            <a:off x="10494148" y="435059"/>
            <a:ext cx="1240973" cy="799448"/>
          </a:xfrm>
          <a:prstGeom prst="rect">
            <a:avLst/>
          </a:prstGeom>
        </p:spPr>
      </p:pic>
      <p:pic>
        <p:nvPicPr>
          <p:cNvPr id="5" name="Picture 2">
            <a:extLst>
              <a:ext uri="{FF2B5EF4-FFF2-40B4-BE49-F238E27FC236}">
                <a16:creationId xmlns:a16="http://schemas.microsoft.com/office/drawing/2014/main" id="{7133FAA0-9DEB-4DD2-CCA2-D0F6A49E82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0912" y="1334105"/>
            <a:ext cx="1645274" cy="34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446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6" descr="Immagine che contiene Elementi grafici, Carattere, grafica, logo&#10;&#10;Descrizione generata automaticamente">
            <a:extLst>
              <a:ext uri="{FF2B5EF4-FFF2-40B4-BE49-F238E27FC236}">
                <a16:creationId xmlns:a16="http://schemas.microsoft.com/office/drawing/2014/main" id="{3516D09C-E8F0-A54E-5686-4E87A2549BEB}"/>
              </a:ext>
            </a:extLst>
          </p:cNvPr>
          <p:cNvPicPr>
            <a:picLocks noChangeAspect="1"/>
          </p:cNvPicPr>
          <p:nvPr/>
        </p:nvPicPr>
        <p:blipFill>
          <a:blip r:embed="rId2"/>
          <a:stretch>
            <a:fillRect/>
          </a:stretch>
        </p:blipFill>
        <p:spPr>
          <a:xfrm>
            <a:off x="10494148" y="435059"/>
            <a:ext cx="1240973" cy="799448"/>
          </a:xfrm>
          <a:prstGeom prst="rect">
            <a:avLst/>
          </a:prstGeom>
        </p:spPr>
      </p:pic>
      <p:graphicFrame>
        <p:nvGraphicFramePr>
          <p:cNvPr id="4" name="Tabela 3">
            <a:extLst>
              <a:ext uri="{FF2B5EF4-FFF2-40B4-BE49-F238E27FC236}">
                <a16:creationId xmlns:a16="http://schemas.microsoft.com/office/drawing/2014/main" id="{A2906C1A-48F7-8E0F-9A07-F1A936827078}"/>
              </a:ext>
            </a:extLst>
          </p:cNvPr>
          <p:cNvGraphicFramePr>
            <a:graphicFrameLocks noGrp="1"/>
          </p:cNvGraphicFramePr>
          <p:nvPr>
            <p:extLst>
              <p:ext uri="{D42A27DB-BD31-4B8C-83A1-F6EECF244321}">
                <p14:modId xmlns:p14="http://schemas.microsoft.com/office/powerpoint/2010/main" val="2591124173"/>
              </p:ext>
            </p:extLst>
          </p:nvPr>
        </p:nvGraphicFramePr>
        <p:xfrm>
          <a:off x="875919" y="1437951"/>
          <a:ext cx="9192642" cy="4352874"/>
        </p:xfrm>
        <a:graphic>
          <a:graphicData uri="http://schemas.openxmlformats.org/drawingml/2006/table">
            <a:tbl>
              <a:tblPr/>
              <a:tblGrid>
                <a:gridCol w="1606333">
                  <a:extLst>
                    <a:ext uri="{9D8B030D-6E8A-4147-A177-3AD203B41FA5}">
                      <a16:colId xmlns:a16="http://schemas.microsoft.com/office/drawing/2014/main" val="1618906491"/>
                    </a:ext>
                  </a:extLst>
                </a:gridCol>
                <a:gridCol w="6815609">
                  <a:extLst>
                    <a:ext uri="{9D8B030D-6E8A-4147-A177-3AD203B41FA5}">
                      <a16:colId xmlns:a16="http://schemas.microsoft.com/office/drawing/2014/main" val="1531487763"/>
                    </a:ext>
                  </a:extLst>
                </a:gridCol>
                <a:gridCol w="770700">
                  <a:extLst>
                    <a:ext uri="{9D8B030D-6E8A-4147-A177-3AD203B41FA5}">
                      <a16:colId xmlns:a16="http://schemas.microsoft.com/office/drawing/2014/main" val="4139103943"/>
                    </a:ext>
                  </a:extLst>
                </a:gridCol>
              </a:tblGrid>
              <a:tr h="429898">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COMPANY’S NAME</a:t>
                      </a:r>
                      <a:endParaRPr lang="en-US" sz="1000"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a:solidFill>
                            <a:srgbClr val="000000"/>
                          </a:solidFill>
                          <a:latin typeface="Source Sans Pro"/>
                          <a:ea typeface="Source Sans Pro"/>
                          <a:cs typeface="Source Sans Pro"/>
                          <a:sym typeface="Source Sans Pro"/>
                        </a:rPr>
                        <a:t>DESCRIPTION</a:t>
                      </a:r>
                      <a:endParaRPr lang="en-US" sz="100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COUNTRY</a:t>
                      </a:r>
                      <a:endParaRPr lang="en-US" sz="1000"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357199"/>
                  </a:ext>
                </a:extLst>
              </a:tr>
              <a:tr h="429898">
                <a:tc>
                  <a:txBody>
                    <a:bodyPr/>
                    <a:lstStyle/>
                    <a:p>
                      <a:pPr algn="ctr">
                        <a:lnSpc>
                          <a:spcPts val="1819"/>
                        </a:lnSpc>
                        <a:defRPr/>
                      </a:pPr>
                      <a:r>
                        <a:rPr lang="en-US" sz="1000" b="1" dirty="0">
                          <a:solidFill>
                            <a:srgbClr val="000000"/>
                          </a:solidFill>
                          <a:latin typeface="Source Sans Pro"/>
                          <a:ea typeface="Source Sans Pro"/>
                          <a:cs typeface="Source Sans Pro"/>
                          <a:sym typeface="Source Sans Pro"/>
                        </a:rPr>
                        <a:t>VU-CREATOR D.O.O.</a:t>
                      </a:r>
                      <a:endParaRPr lang="en-US" sz="1000" b="1"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specializiran</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oblikovanje</a:t>
                      </a:r>
                      <a:r>
                        <a:rPr lang="en-US" sz="1000" dirty="0">
                          <a:solidFill>
                            <a:srgbClr val="000000"/>
                          </a:solidFill>
                          <a:latin typeface="Source Sans Pro"/>
                          <a:ea typeface="Source Sans Pro"/>
                          <a:cs typeface="Source Sans Pro"/>
                          <a:sym typeface="Source Sans Pro"/>
                        </a:rPr>
                        <a:t> in </a:t>
                      </a:r>
                      <a:r>
                        <a:rPr lang="en-US" sz="1000" dirty="0" err="1">
                          <a:solidFill>
                            <a:srgbClr val="000000"/>
                          </a:solidFill>
                          <a:latin typeface="Source Sans Pro"/>
                          <a:ea typeface="Source Sans Pro"/>
                          <a:cs typeface="Source Sans Pro"/>
                          <a:sym typeface="Source Sans Pro"/>
                        </a:rPr>
                        <a:t>izdelavo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visokokakovostnega</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otroškega</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pohištva</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iz</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masivnega</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lesa</a:t>
                      </a:r>
                      <a:endParaRPr lang="en-US" sz="1000" dirty="0">
                        <a:solidFill>
                          <a:srgbClr val="000000"/>
                        </a:solidFill>
                        <a:latin typeface="Source Sans Pro"/>
                        <a:ea typeface="Source Sans Pro"/>
                        <a:cs typeface="Source Sans Pro"/>
                        <a:sym typeface="Source Sans Pro"/>
                      </a:endParaRPr>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HR</a:t>
                      </a:r>
                      <a:endParaRPr lang="en-US" sz="1000"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6508377"/>
                  </a:ext>
                </a:extLst>
              </a:tr>
              <a:tr h="429898">
                <a:tc>
                  <a:txBody>
                    <a:bodyPr/>
                    <a:lstStyle/>
                    <a:p>
                      <a:pPr algn="ctr">
                        <a:lnSpc>
                          <a:spcPts val="1819"/>
                        </a:lnSpc>
                        <a:defRPr/>
                      </a:pPr>
                      <a:r>
                        <a:rPr lang="en-US" sz="1000" b="1" dirty="0">
                          <a:solidFill>
                            <a:srgbClr val="000000"/>
                          </a:solidFill>
                          <a:latin typeface="Source Sans Pro"/>
                          <a:ea typeface="Source Sans Pro"/>
                          <a:cs typeface="Source Sans Pro"/>
                          <a:sym typeface="Source Sans Pro"/>
                        </a:rPr>
                        <a:t>BONAVIA D.O.O.</a:t>
                      </a:r>
                      <a:endParaRPr lang="en-US" sz="1000" b="1"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specializirana</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lesnopredelovalno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industrijo</a:t>
                      </a:r>
                      <a:r>
                        <a:rPr lang="en-US" sz="1000" dirty="0">
                          <a:solidFill>
                            <a:srgbClr val="000000"/>
                          </a:solidFill>
                          <a:latin typeface="Source Sans Pro"/>
                          <a:ea typeface="Source Sans Pro"/>
                          <a:cs typeface="Source Sans Pro"/>
                          <a:sym typeface="Source Sans Pro"/>
                        </a:rPr>
                        <a:t> – </a:t>
                      </a:r>
                      <a:r>
                        <a:rPr lang="en-US" sz="1000" dirty="0" err="1">
                          <a:solidFill>
                            <a:srgbClr val="000000"/>
                          </a:solidFill>
                          <a:latin typeface="Source Sans Pro"/>
                          <a:ea typeface="Source Sans Pro"/>
                          <a:cs typeface="Source Sans Pro"/>
                          <a:sym typeface="Source Sans Pro"/>
                        </a:rPr>
                        <a:t>proizvodnja</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pohištva</a:t>
                      </a:r>
                      <a:endParaRPr lang="en-US" sz="1000"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HR</a:t>
                      </a:r>
                      <a:endParaRPr lang="en-US" sz="1000"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5320453"/>
                  </a:ext>
                </a:extLst>
              </a:tr>
              <a:tr h="419095">
                <a:tc>
                  <a:txBody>
                    <a:bodyPr/>
                    <a:lstStyle/>
                    <a:p>
                      <a:pPr algn="ctr">
                        <a:lnSpc>
                          <a:spcPts val="1679"/>
                        </a:lnSpc>
                        <a:defRPr/>
                      </a:pPr>
                      <a:r>
                        <a:rPr lang="en-US" sz="1000" b="1" dirty="0">
                          <a:solidFill>
                            <a:srgbClr val="000000"/>
                          </a:solidFill>
                          <a:latin typeface="Source Sans Pro"/>
                          <a:ea typeface="Source Sans Pro"/>
                          <a:cs typeface="Source Sans Pro"/>
                          <a:sym typeface="Source Sans Pro"/>
                        </a:rPr>
                        <a:t>DVIJE BOJE D.O.O.</a:t>
                      </a:r>
                      <a:endParaRPr lang="en-US" sz="1000" b="1"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000" dirty="0" err="1">
                          <a:solidFill>
                            <a:srgbClr val="000000"/>
                          </a:solidFill>
                          <a:latin typeface="Source Sans Pro"/>
                          <a:ea typeface="Source Sans Pro"/>
                          <a:cs typeface="Source Sans Pro"/>
                          <a:sym typeface="Source Sans Pro"/>
                        </a:rPr>
                        <a:t>specializirano</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eko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pohištvo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razvoj</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majhnih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objektov</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namenjenih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turistom</a:t>
                      </a:r>
                      <a:r>
                        <a:rPr lang="en-US" sz="1000" dirty="0">
                          <a:solidFill>
                            <a:srgbClr val="000000"/>
                          </a:solidFill>
                          <a:latin typeface="Source Sans Pro"/>
                          <a:ea typeface="Source Sans Pro"/>
                          <a:cs typeface="Source Sans Pro"/>
                          <a:sym typeface="Source Sans Pro"/>
                        </a:rPr>
                        <a:t>, ki so </a:t>
                      </a:r>
                      <a:r>
                        <a:rPr lang="en-US" sz="1000" dirty="0" err="1">
                          <a:solidFill>
                            <a:srgbClr val="000000"/>
                          </a:solidFill>
                          <a:latin typeface="Source Sans Pro"/>
                          <a:ea typeface="Source Sans Pro"/>
                          <a:cs typeface="Source Sans Pro"/>
                          <a:sym typeface="Source Sans Pro"/>
                        </a:rPr>
                        <a:t>izdelani</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iz</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masivnega</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lesa</a:t>
                      </a:r>
                      <a:endParaRPr lang="en-US" sz="1000" dirty="0">
                        <a:solidFill>
                          <a:srgbClr val="000000"/>
                        </a:solidFill>
                        <a:latin typeface="Source Sans Pro"/>
                        <a:ea typeface="Source Sans Pro"/>
                        <a:cs typeface="Source Sans Pro"/>
                        <a:sym typeface="Source Sans Pro"/>
                      </a:endParaRPr>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dirty="0">
                          <a:solidFill>
                            <a:srgbClr val="000000"/>
                          </a:solidFill>
                          <a:latin typeface="Source Sans Pro"/>
                          <a:ea typeface="Source Sans Pro"/>
                          <a:cs typeface="Source Sans Pro"/>
                          <a:sym typeface="Source Sans Pro"/>
                        </a:rPr>
                        <a:t>HR</a:t>
                      </a:r>
                      <a:endParaRPr lang="en-US" sz="1000"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4605973"/>
                  </a:ext>
                </a:extLst>
              </a:tr>
              <a:tr h="429898">
                <a:tc>
                  <a:txBody>
                    <a:bodyPr/>
                    <a:lstStyle/>
                    <a:p>
                      <a:pPr algn="ctr">
                        <a:lnSpc>
                          <a:spcPts val="1819"/>
                        </a:lnSpc>
                        <a:defRPr/>
                      </a:pPr>
                      <a:r>
                        <a:rPr lang="en-US" sz="1000" b="1" dirty="0">
                          <a:solidFill>
                            <a:srgbClr val="000000"/>
                          </a:solidFill>
                          <a:latin typeface="Source Sans Pro"/>
                          <a:ea typeface="Source Sans Pro"/>
                          <a:cs typeface="Source Sans Pro"/>
                          <a:sym typeface="Source Sans Pro"/>
                        </a:rPr>
                        <a:t>CASARBOR SRL</a:t>
                      </a:r>
                      <a:endParaRPr lang="en-US" sz="1000" b="1"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specializiran</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trpežne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lesene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konstrukcije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obdelane</a:t>
                      </a:r>
                      <a:r>
                        <a:rPr lang="en-US" sz="1000" dirty="0">
                          <a:solidFill>
                            <a:srgbClr val="000000"/>
                          </a:solidFill>
                          <a:latin typeface="Source Sans Pro"/>
                          <a:ea typeface="Source Sans Pro"/>
                          <a:cs typeface="Source Sans Pro"/>
                          <a:sym typeface="Source Sans Pro"/>
                        </a:rPr>
                        <a:t> z </a:t>
                      </a:r>
                      <a:r>
                        <a:rPr lang="en-US" sz="1000" dirty="0" err="1">
                          <a:solidFill>
                            <a:srgbClr val="000000"/>
                          </a:solidFill>
                          <a:latin typeface="Source Sans Pro"/>
                          <a:ea typeface="Source Sans Pro"/>
                          <a:cs typeface="Source Sans Pro"/>
                          <a:sym typeface="Source Sans Pro"/>
                        </a:rPr>
                        <a:t>naprednimi</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tehnologijami</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večjo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zmogljivost</a:t>
                      </a:r>
                      <a:r>
                        <a:rPr lang="en-US" sz="1000" dirty="0">
                          <a:solidFill>
                            <a:srgbClr val="000000"/>
                          </a:solidFill>
                          <a:latin typeface="Source Sans Pro"/>
                          <a:ea typeface="Source Sans Pro"/>
                          <a:cs typeface="Source Sans Pro"/>
                          <a:sym typeface="Source Sans Pro"/>
                        </a:rPr>
                        <a:t> in </a:t>
                      </a:r>
                      <a:r>
                        <a:rPr lang="en-US" sz="1000" dirty="0" err="1">
                          <a:solidFill>
                            <a:srgbClr val="000000"/>
                          </a:solidFill>
                          <a:latin typeface="Source Sans Pro"/>
                          <a:ea typeface="Source Sans Pro"/>
                          <a:cs typeface="Source Sans Pro"/>
                          <a:sym typeface="Source Sans Pro"/>
                        </a:rPr>
                        <a:t>dolgo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življenjsko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dobo</a:t>
                      </a:r>
                      <a:endParaRPr lang="en-US" sz="1000"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RO</a:t>
                      </a:r>
                      <a:endParaRPr lang="en-US" sz="1000"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4601445"/>
                  </a:ext>
                </a:extLst>
              </a:tr>
              <a:tr h="429898">
                <a:tc>
                  <a:txBody>
                    <a:bodyPr/>
                    <a:lstStyle/>
                    <a:p>
                      <a:pPr algn="ctr">
                        <a:lnSpc>
                          <a:spcPts val="1819"/>
                        </a:lnSpc>
                        <a:defRPr/>
                      </a:pPr>
                      <a:r>
                        <a:rPr lang="en-US" sz="1000" b="1" dirty="0">
                          <a:solidFill>
                            <a:srgbClr val="000000"/>
                          </a:solidFill>
                          <a:latin typeface="Source Sans Pro"/>
                          <a:ea typeface="Source Sans Pro"/>
                          <a:cs typeface="Source Sans Pro"/>
                          <a:sym typeface="Source Sans Pro"/>
                        </a:rPr>
                        <a:t>MONDOIMPEX SRL</a:t>
                      </a:r>
                      <a:endParaRPr lang="en-US" sz="1000" b="1"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specializiran</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proizvodnjo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vrtnega</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pohištva</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iz</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akacijevega</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lesa</a:t>
                      </a:r>
                      <a:endParaRPr lang="en-US" sz="1000"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RO</a:t>
                      </a:r>
                      <a:endParaRPr lang="en-US" sz="1000"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7330723"/>
                  </a:ext>
                </a:extLst>
              </a:tr>
              <a:tr h="417067">
                <a:tc>
                  <a:txBody>
                    <a:bodyPr/>
                    <a:lstStyle/>
                    <a:p>
                      <a:pPr algn="ctr">
                        <a:lnSpc>
                          <a:spcPts val="1679"/>
                        </a:lnSpc>
                        <a:defRPr/>
                      </a:pPr>
                      <a:r>
                        <a:rPr lang="en-US" sz="1000" b="1" dirty="0">
                          <a:solidFill>
                            <a:srgbClr val="000000"/>
                          </a:solidFill>
                          <a:latin typeface="Source Sans Pro"/>
                          <a:ea typeface="Source Sans Pro"/>
                          <a:cs typeface="Source Sans Pro"/>
                          <a:sym typeface="Source Sans Pro"/>
                        </a:rPr>
                        <a:t>BIOBUILDS SRL</a:t>
                      </a:r>
                      <a:endParaRPr lang="en-US" sz="1000" b="1"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000" dirty="0" err="1">
                          <a:solidFill>
                            <a:srgbClr val="000000"/>
                          </a:solidFill>
                          <a:latin typeface="Source Sans Pro"/>
                          <a:ea typeface="Source Sans Pro"/>
                          <a:cs typeface="Source Sans Pro"/>
                          <a:sym typeface="Source Sans Pro"/>
                        </a:rPr>
                        <a:t>specializiran</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ustvarjanje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okolju</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prijaznih</a:t>
                      </a:r>
                      <a:r>
                        <a:rPr lang="en-US" sz="1000" dirty="0">
                          <a:solidFill>
                            <a:srgbClr val="000000"/>
                          </a:solidFill>
                          <a:latin typeface="Source Sans Pro"/>
                          <a:ea typeface="Source Sans Pro"/>
                          <a:cs typeface="Source Sans Pro"/>
                          <a:sym typeface="Source Sans Pro"/>
                        </a:rPr>
                        <a:t> in </a:t>
                      </a:r>
                      <a:r>
                        <a:rPr lang="en-US" sz="1000" dirty="0" err="1">
                          <a:solidFill>
                            <a:srgbClr val="000000"/>
                          </a:solidFill>
                          <a:latin typeface="Source Sans Pro"/>
                          <a:ea typeface="Source Sans Pro"/>
                          <a:cs typeface="Source Sans Pro"/>
                          <a:sym typeface="Source Sans Pro"/>
                        </a:rPr>
                        <a:t>inovativnih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modularnih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montažnih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domov</a:t>
                      </a:r>
                      <a:endParaRPr lang="en-US" sz="1000"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dirty="0">
                          <a:solidFill>
                            <a:srgbClr val="000000"/>
                          </a:solidFill>
                          <a:latin typeface="Source Sans Pro"/>
                          <a:ea typeface="Source Sans Pro"/>
                          <a:cs typeface="Source Sans Pro"/>
                          <a:sym typeface="Source Sans Pro"/>
                        </a:rPr>
                        <a:t>RO</a:t>
                      </a:r>
                      <a:endParaRPr lang="en-US" sz="1000"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6686386"/>
                  </a:ext>
                </a:extLst>
              </a:tr>
              <a:tr h="417067">
                <a:tc>
                  <a:txBody>
                    <a:bodyPr/>
                    <a:lstStyle/>
                    <a:p>
                      <a:pPr algn="ctr">
                        <a:lnSpc>
                          <a:spcPts val="1679"/>
                        </a:lnSpc>
                        <a:defRPr/>
                      </a:pPr>
                      <a:r>
                        <a:rPr lang="en-US" sz="1000" b="1" dirty="0">
                          <a:solidFill>
                            <a:srgbClr val="000000"/>
                          </a:solidFill>
                          <a:latin typeface="Source Sans Pro"/>
                          <a:ea typeface="Source Sans Pro"/>
                          <a:cs typeface="Source Sans Pro"/>
                          <a:sym typeface="Source Sans Pro"/>
                        </a:rPr>
                        <a:t>TWÓJ ŚWIAT OGRODY WERTYKALNE</a:t>
                      </a:r>
                      <a:endParaRPr lang="en-US" sz="1000" b="1"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000" dirty="0" err="1">
                          <a:solidFill>
                            <a:srgbClr val="000000"/>
                          </a:solidFill>
                          <a:latin typeface="Source Sans Pro"/>
                          <a:ea typeface="Source Sans Pro"/>
                          <a:cs typeface="Source Sans Pro"/>
                          <a:sym typeface="Source Sans Pro"/>
                        </a:rPr>
                        <a:t>specializiran</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oblikovanje</a:t>
                      </a:r>
                      <a:r>
                        <a:rPr lang="en-US" sz="1000" dirty="0">
                          <a:solidFill>
                            <a:srgbClr val="000000"/>
                          </a:solidFill>
                          <a:latin typeface="Source Sans Pro"/>
                          <a:ea typeface="Source Sans Pro"/>
                          <a:cs typeface="Source Sans Pro"/>
                          <a:sym typeface="Source Sans Pro"/>
                        </a:rPr>
                        <a:t> in </a:t>
                      </a:r>
                      <a:r>
                        <a:rPr lang="en-US" sz="1000" dirty="0" err="1">
                          <a:solidFill>
                            <a:srgbClr val="000000"/>
                          </a:solidFill>
                          <a:latin typeface="Source Sans Pro"/>
                          <a:ea typeface="Source Sans Pro"/>
                          <a:cs typeface="Source Sans Pro"/>
                          <a:sym typeface="Source Sans Pro"/>
                        </a:rPr>
                        <a:t>vzdrževanje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vertikalnih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vrtov</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čiščenje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zraka</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pisarniške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prostore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izboljšanje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mestnih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zelenih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površin</a:t>
                      </a:r>
                      <a:r>
                        <a:rPr lang="en-US" sz="1000" dirty="0">
                          <a:solidFill>
                            <a:srgbClr val="000000"/>
                          </a:solidFill>
                          <a:latin typeface="Source Sans Pro"/>
                          <a:ea typeface="Source Sans Pro"/>
                          <a:cs typeface="Source Sans Pro"/>
                          <a:sym typeface="Source Sans Pro"/>
                        </a:rPr>
                        <a:t> in </a:t>
                      </a:r>
                      <a:r>
                        <a:rPr lang="en-US" sz="1000" dirty="0" err="1">
                          <a:solidFill>
                            <a:srgbClr val="000000"/>
                          </a:solidFill>
                          <a:latin typeface="Source Sans Pro"/>
                          <a:ea typeface="Source Sans Pro"/>
                          <a:cs typeface="Source Sans Pro"/>
                          <a:sym typeface="Source Sans Pro"/>
                        </a:rPr>
                        <a:t>izboljšanje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kakovosti</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zraka</a:t>
                      </a:r>
                      <a:r>
                        <a:rPr lang="en-US" sz="1000" dirty="0">
                          <a:solidFill>
                            <a:srgbClr val="000000"/>
                          </a:solidFill>
                          <a:latin typeface="Source Sans Pro"/>
                          <a:ea typeface="Source Sans Pro"/>
                          <a:cs typeface="Source Sans Pro"/>
                          <a:sym typeface="Source Sans Pro"/>
                        </a:rPr>
                        <a:t> v </a:t>
                      </a:r>
                      <a:r>
                        <a:rPr lang="en-US" sz="1000" dirty="0" err="1">
                          <a:solidFill>
                            <a:srgbClr val="000000"/>
                          </a:solidFill>
                          <a:latin typeface="Source Sans Pro"/>
                          <a:ea typeface="Source Sans Pro"/>
                          <a:cs typeface="Source Sans Pro"/>
                          <a:sym typeface="Source Sans Pro"/>
                        </a:rPr>
                        <a:t>trajnostnih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mestnih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projektih</a:t>
                      </a:r>
                      <a:endParaRPr lang="en-US" sz="1000"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dirty="0">
                          <a:solidFill>
                            <a:srgbClr val="000000"/>
                          </a:solidFill>
                          <a:latin typeface="Source Sans Pro"/>
                          <a:ea typeface="Source Sans Pro"/>
                          <a:cs typeface="Source Sans Pro"/>
                          <a:sym typeface="Source Sans Pro"/>
                        </a:rPr>
                        <a:t>PL</a:t>
                      </a:r>
                      <a:endParaRPr lang="en-US" sz="1000"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3060797"/>
                  </a:ext>
                </a:extLst>
              </a:tr>
              <a:tr h="417130">
                <a:tc>
                  <a:txBody>
                    <a:bodyPr/>
                    <a:lstStyle/>
                    <a:p>
                      <a:pPr algn="ctr">
                        <a:lnSpc>
                          <a:spcPts val="1679"/>
                        </a:lnSpc>
                        <a:defRPr/>
                      </a:pPr>
                      <a:endParaRPr lang="en-US" sz="100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nzEB</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Grozdi</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iz</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regije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Pasivne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hiše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Pohištveni</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grozd</a:t>
                      </a:r>
                      <a:endParaRPr lang="en-US" sz="1000"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000" dirty="0"/>
                    </a:p>
                  </a:txBody>
                  <a:tcPr marL="116816" marR="116816" marT="116816" marB="11681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9638116"/>
                  </a:ext>
                </a:extLst>
              </a:tr>
            </a:tbl>
          </a:graphicData>
        </a:graphic>
      </p:graphicFrame>
      <p:sp>
        <p:nvSpPr>
          <p:cNvPr id="5" name="Titolo 1">
            <a:extLst>
              <a:ext uri="{FF2B5EF4-FFF2-40B4-BE49-F238E27FC236}">
                <a16:creationId xmlns:a16="http://schemas.microsoft.com/office/drawing/2014/main" id="{AEC69B47-7161-D178-F472-38310EFB5610}"/>
              </a:ext>
            </a:extLst>
          </p:cNvPr>
          <p:cNvSpPr txBox="1">
            <a:spLocks/>
          </p:cNvSpPr>
          <p:nvPr/>
        </p:nvSpPr>
        <p:spPr>
          <a:xfrm>
            <a:off x="2021840" y="512112"/>
            <a:ext cx="8046721" cy="13412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sl-SI" sz="2400" dirty="0">
                <a:solidFill>
                  <a:schemeClr val="accent5">
                    <a:lumMod val="50000"/>
                  </a:schemeClr>
                </a:solidFill>
                <a:latin typeface="Source Sans Pro" panose="020B0503030403020204" pitchFamily="34" charset="0"/>
                <a:ea typeface="Source Sans Pro" panose="020B0503030403020204" pitchFamily="34" charset="0"/>
                <a:cs typeface="Open Sans Bold"/>
                <a:sym typeface="Open Sans Bold"/>
              </a:rPr>
              <a:t>VREDNOSTNE VERIGE </a:t>
            </a:r>
            <a:r>
              <a:rPr lang="sl-SI" sz="2400" b="1" dirty="0">
                <a:solidFill>
                  <a:schemeClr val="accent5">
                    <a:lumMod val="50000"/>
                  </a:schemeClr>
                </a:solidFill>
                <a:latin typeface="Source Sans Pro Light" panose="020B0403030403020204" pitchFamily="34" charset="0"/>
                <a:ea typeface="Source Sans Pro Light" panose="020B0403030403020204" pitchFamily="34" charset="0"/>
                <a:cs typeface="Open Sans Bold"/>
                <a:sym typeface="Open Sans Bold"/>
              </a:rPr>
              <a:t>∙</a:t>
            </a:r>
            <a:r>
              <a:rPr lang="sl-SI" sz="2400" b="1" dirty="0">
                <a:solidFill>
                  <a:schemeClr val="accent5">
                    <a:lumMod val="50000"/>
                  </a:schemeClr>
                </a:solidFill>
                <a:latin typeface="Source Sans Pro SemiBold" panose="020B0603030403020204" pitchFamily="34" charset="0"/>
                <a:ea typeface="Source Sans Pro SemiBold" panose="020B0603030403020204" pitchFamily="34" charset="0"/>
                <a:cs typeface="Open Sans Bold"/>
                <a:sym typeface="Open Sans Bold"/>
              </a:rPr>
              <a:t>Predlog 1:</a:t>
            </a:r>
            <a:endParaRPr lang="en-US" sz="2400" dirty="0">
              <a:solidFill>
                <a:schemeClr val="accent5">
                  <a:lumMod val="50000"/>
                </a:schemeClr>
              </a:solidFill>
              <a:latin typeface="Source Sans Pro SemiBold" panose="020B0603030403020204" pitchFamily="34" charset="0"/>
              <a:ea typeface="Source Sans Pro SemiBold" panose="020B0603030403020204" pitchFamily="34" charset="0"/>
              <a:cs typeface="Open Sans"/>
              <a:sym typeface="Open Sans"/>
            </a:endParaRPr>
          </a:p>
          <a:p>
            <a:pPr marL="171450" indent="-171450" algn="r">
              <a:buFont typeface="Arial" panose="020B0604020202020204" pitchFamily="34" charset="0"/>
              <a:buChar char="•"/>
            </a:pPr>
            <a:r>
              <a:rPr lang="sv-SE" sz="2400" spc="60" dirty="0">
                <a:solidFill>
                  <a:srgbClr val="92D050"/>
                </a:solidFill>
                <a:latin typeface="Source Sans Pro SemiBold" panose="020B0603030403020204" pitchFamily="34" charset="0"/>
                <a:ea typeface="Source Sans Pro SemiBold" panose="020B0603030403020204" pitchFamily="34" charset="0"/>
                <a:cs typeface="Open Sans"/>
                <a:sym typeface="Source Sans Pro"/>
              </a:rPr>
              <a:t>Modularna leseno-eko gradbena vrednostna veriga</a:t>
            </a:r>
            <a:endParaRPr lang="sl-SI" sz="2400" spc="60" dirty="0">
              <a:solidFill>
                <a:srgbClr val="92D050"/>
              </a:solidFill>
              <a:latin typeface="Source Sans Pro SemiBold" panose="020B0603030403020204" pitchFamily="34" charset="0"/>
              <a:ea typeface="Source Sans Pro SemiBold" panose="020B0603030403020204" pitchFamily="34" charset="0"/>
              <a:cs typeface="Open Sans"/>
              <a:sym typeface="Source Sans Pro"/>
            </a:endParaRPr>
          </a:p>
          <a:p>
            <a:pPr algn="r"/>
            <a:endParaRPr lang="it-IT" sz="4200" dirty="0">
              <a:solidFill>
                <a:srgbClr val="368033"/>
              </a:solidFill>
              <a:latin typeface="Source Sans Pro SemiBold" panose="020B0603030403020204" pitchFamily="34" charset="0"/>
              <a:ea typeface="Source Sans Pro SemiBold" panose="020B0603030403020204" pitchFamily="34" charset="0"/>
            </a:endParaRPr>
          </a:p>
        </p:txBody>
      </p:sp>
      <p:pic>
        <p:nvPicPr>
          <p:cNvPr id="3" name="Picture 2">
            <a:extLst>
              <a:ext uri="{FF2B5EF4-FFF2-40B4-BE49-F238E27FC236}">
                <a16:creationId xmlns:a16="http://schemas.microsoft.com/office/drawing/2014/main" id="{12278CC1-85B7-A7F5-F2FB-C3B406FF6F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0912" y="1334105"/>
            <a:ext cx="1645274" cy="34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462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6" descr="Immagine che contiene Elementi grafici, Carattere, grafica, logo&#10;&#10;Descrizione generata automaticamente">
            <a:extLst>
              <a:ext uri="{FF2B5EF4-FFF2-40B4-BE49-F238E27FC236}">
                <a16:creationId xmlns:a16="http://schemas.microsoft.com/office/drawing/2014/main" id="{AB68AB6D-CC3D-2EE1-0C66-018982C3E5E8}"/>
              </a:ext>
            </a:extLst>
          </p:cNvPr>
          <p:cNvPicPr>
            <a:picLocks noChangeAspect="1"/>
          </p:cNvPicPr>
          <p:nvPr/>
        </p:nvPicPr>
        <p:blipFill>
          <a:blip r:embed="rId2"/>
          <a:stretch>
            <a:fillRect/>
          </a:stretch>
        </p:blipFill>
        <p:spPr>
          <a:xfrm>
            <a:off x="10494148" y="435059"/>
            <a:ext cx="1240973" cy="799448"/>
          </a:xfrm>
          <a:prstGeom prst="rect">
            <a:avLst/>
          </a:prstGeom>
        </p:spPr>
      </p:pic>
      <p:graphicFrame>
        <p:nvGraphicFramePr>
          <p:cNvPr id="3" name="Tabela 2">
            <a:extLst>
              <a:ext uri="{FF2B5EF4-FFF2-40B4-BE49-F238E27FC236}">
                <a16:creationId xmlns:a16="http://schemas.microsoft.com/office/drawing/2014/main" id="{3BAC56D0-F150-2C49-C0B3-B90C8B187825}"/>
              </a:ext>
            </a:extLst>
          </p:cNvPr>
          <p:cNvGraphicFramePr>
            <a:graphicFrameLocks noGrp="1"/>
          </p:cNvGraphicFramePr>
          <p:nvPr>
            <p:extLst>
              <p:ext uri="{D42A27DB-BD31-4B8C-83A1-F6EECF244321}">
                <p14:modId xmlns:p14="http://schemas.microsoft.com/office/powerpoint/2010/main" val="1031771824"/>
              </p:ext>
            </p:extLst>
          </p:nvPr>
        </p:nvGraphicFramePr>
        <p:xfrm>
          <a:off x="887767" y="1472695"/>
          <a:ext cx="9180794" cy="5258068"/>
        </p:xfrm>
        <a:graphic>
          <a:graphicData uri="http://schemas.openxmlformats.org/drawingml/2006/table">
            <a:tbl>
              <a:tblPr/>
              <a:tblGrid>
                <a:gridCol w="1604262">
                  <a:extLst>
                    <a:ext uri="{9D8B030D-6E8A-4147-A177-3AD203B41FA5}">
                      <a16:colId xmlns:a16="http://schemas.microsoft.com/office/drawing/2014/main" val="2213978442"/>
                    </a:ext>
                  </a:extLst>
                </a:gridCol>
                <a:gridCol w="6806825">
                  <a:extLst>
                    <a:ext uri="{9D8B030D-6E8A-4147-A177-3AD203B41FA5}">
                      <a16:colId xmlns:a16="http://schemas.microsoft.com/office/drawing/2014/main" val="3639535402"/>
                    </a:ext>
                  </a:extLst>
                </a:gridCol>
                <a:gridCol w="769707">
                  <a:extLst>
                    <a:ext uri="{9D8B030D-6E8A-4147-A177-3AD203B41FA5}">
                      <a16:colId xmlns:a16="http://schemas.microsoft.com/office/drawing/2014/main" val="1323981309"/>
                    </a:ext>
                  </a:extLst>
                </a:gridCol>
              </a:tblGrid>
              <a:tr h="413635">
                <a:tc>
                  <a:txBody>
                    <a:bodyPr/>
                    <a:lstStyle/>
                    <a:p>
                      <a:pPr algn="ctr">
                        <a:lnSpc>
                          <a:spcPts val="1819"/>
                        </a:lnSpc>
                        <a:defRPr/>
                      </a:pPr>
                      <a:r>
                        <a:rPr lang="en-US" sz="1000" b="1">
                          <a:solidFill>
                            <a:srgbClr val="000000"/>
                          </a:solidFill>
                          <a:latin typeface="Source Sans Pro Bold"/>
                          <a:ea typeface="Source Sans Pro Bold"/>
                          <a:cs typeface="Source Sans Pro Bold"/>
                          <a:sym typeface="Source Sans Pro Bold"/>
                        </a:rPr>
                        <a:t>COMPANY’S NAME</a:t>
                      </a:r>
                      <a:endParaRPr lang="en-US" sz="100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b="1">
                          <a:solidFill>
                            <a:srgbClr val="000000"/>
                          </a:solidFill>
                          <a:latin typeface="Source Sans Pro Bold"/>
                          <a:ea typeface="Source Sans Pro Bold"/>
                          <a:cs typeface="Source Sans Pro Bold"/>
                          <a:sym typeface="Source Sans Pro Bold"/>
                        </a:rPr>
                        <a:t>DESCRIPTION</a:t>
                      </a:r>
                      <a:endParaRPr lang="en-US" sz="100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b="1" dirty="0">
                          <a:solidFill>
                            <a:srgbClr val="000000"/>
                          </a:solidFill>
                          <a:latin typeface="Source Sans Pro Bold"/>
                          <a:ea typeface="Source Sans Pro Bold"/>
                          <a:cs typeface="Source Sans Pro Bold"/>
                          <a:sym typeface="Source Sans Pro Bold"/>
                        </a:rPr>
                        <a:t>COUNTRY</a:t>
                      </a:r>
                      <a:endParaRPr lang="en-US" sz="1000" dirty="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3396976"/>
                  </a:ext>
                </a:extLst>
              </a:tr>
              <a:tr h="413635">
                <a:tc>
                  <a:txBody>
                    <a:bodyPr/>
                    <a:lstStyle/>
                    <a:p>
                      <a:pPr algn="ctr">
                        <a:lnSpc>
                          <a:spcPts val="1819"/>
                        </a:lnSpc>
                        <a:defRPr/>
                      </a:pPr>
                      <a:r>
                        <a:rPr lang="en-US" sz="1000" b="1" dirty="0">
                          <a:solidFill>
                            <a:srgbClr val="000000"/>
                          </a:solidFill>
                          <a:latin typeface="Source Sans Pro Bold"/>
                          <a:ea typeface="Source Sans Pro Bold"/>
                          <a:cs typeface="Source Sans Pro Bold"/>
                          <a:sym typeface="Source Sans Pro Bold"/>
                        </a:rPr>
                        <a:t>SAAX D.O.O.</a:t>
                      </a:r>
                      <a:endParaRPr lang="en-US" sz="1000" dirty="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specializiran</a:t>
                      </a:r>
                      <a:r>
                        <a:rPr lang="sl-SI" sz="1000" dirty="0">
                          <a:solidFill>
                            <a:srgbClr val="000000"/>
                          </a:solidFill>
                          <a:latin typeface="Source Sans Pro"/>
                          <a:ea typeface="Source Sans Pro"/>
                          <a:cs typeface="Source Sans Pro"/>
                          <a:sym typeface="Source Sans Pro"/>
                        </a:rPr>
                        <a:t>o</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arhitekturno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oblikovanje</a:t>
                      </a:r>
                      <a:r>
                        <a:rPr lang="en-US" sz="1000" dirty="0">
                          <a:solidFill>
                            <a:srgbClr val="000000"/>
                          </a:solidFill>
                          <a:latin typeface="Source Sans Pro"/>
                          <a:ea typeface="Source Sans Pro"/>
                          <a:cs typeface="Source Sans Pro"/>
                          <a:sym typeface="Source Sans Pro"/>
                        </a:rPr>
                        <a:t>, ki </a:t>
                      </a:r>
                      <a:r>
                        <a:rPr lang="en-US" sz="1000" dirty="0" err="1">
                          <a:solidFill>
                            <a:srgbClr val="000000"/>
                          </a:solidFill>
                          <a:latin typeface="Source Sans Pro"/>
                          <a:ea typeface="Source Sans Pro"/>
                          <a:cs typeface="Source Sans Pro"/>
                          <a:sym typeface="Source Sans Pro"/>
                        </a:rPr>
                        <a:t>predstavlja</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EcoCoconov</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trajnostni</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gradbeni</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sistem</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na</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osnovi</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slame</a:t>
                      </a:r>
                      <a:endParaRPr lang="en-US" sz="1000" dirty="0">
                        <a:solidFill>
                          <a:srgbClr val="000000"/>
                        </a:solidFill>
                        <a:latin typeface="Source Sans Pro"/>
                        <a:ea typeface="Source Sans Pro"/>
                        <a:cs typeface="Source Sans Pro"/>
                        <a:sym typeface="Source Sans Pro"/>
                      </a:endParaRPr>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SI</a:t>
                      </a:r>
                      <a:endParaRPr lang="en-US" sz="1000" dirty="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2907420"/>
                  </a:ext>
                </a:extLst>
              </a:tr>
              <a:tr h="408679">
                <a:tc>
                  <a:txBody>
                    <a:bodyPr/>
                    <a:lstStyle/>
                    <a:p>
                      <a:pPr algn="ctr">
                        <a:lnSpc>
                          <a:spcPts val="1679"/>
                        </a:lnSpc>
                        <a:defRPr/>
                      </a:pPr>
                      <a:r>
                        <a:rPr lang="en-US" sz="1000" b="1" dirty="0">
                          <a:solidFill>
                            <a:srgbClr val="000000"/>
                          </a:solidFill>
                          <a:latin typeface="Source Sans Pro Bold"/>
                          <a:ea typeface="Source Sans Pro Bold"/>
                          <a:cs typeface="Source Sans Pro Bold"/>
                          <a:sym typeface="Source Sans Pro Bold"/>
                        </a:rPr>
                        <a:t>VEPLAS D.D.</a:t>
                      </a:r>
                      <a:endParaRPr lang="en-US" sz="1000" dirty="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it-IT" sz="1000" dirty="0" err="1">
                          <a:solidFill>
                            <a:srgbClr val="000000"/>
                          </a:solidFill>
                          <a:latin typeface="Source Sans Pro"/>
                          <a:ea typeface="Source Sans Pro"/>
                          <a:cs typeface="Source Sans Pro"/>
                          <a:sym typeface="Source Sans Pro"/>
                        </a:rPr>
                        <a:t>specializiran</a:t>
                      </a:r>
                      <a:r>
                        <a:rPr lang="sl-SI" sz="1000" dirty="0">
                          <a:solidFill>
                            <a:srgbClr val="000000"/>
                          </a:solidFill>
                          <a:latin typeface="Source Sans Pro"/>
                          <a:ea typeface="Source Sans Pro"/>
                          <a:cs typeface="Source Sans Pro"/>
                          <a:sym typeface="Source Sans Pro"/>
                        </a:rPr>
                        <a:t>a</a:t>
                      </a:r>
                      <a:r>
                        <a:rPr lang="it-IT" sz="1000" dirty="0">
                          <a:solidFill>
                            <a:srgbClr val="000000"/>
                          </a:solidFill>
                          <a:latin typeface="Source Sans Pro"/>
                          <a:ea typeface="Source Sans Pro"/>
                          <a:cs typeface="Source Sans Pro"/>
                          <a:sym typeface="Source Sans Pro"/>
                        </a:rPr>
                        <a:t> za </a:t>
                      </a:r>
                      <a:r>
                        <a:rPr lang="it-IT" sz="1000" dirty="0" err="1">
                          <a:solidFill>
                            <a:srgbClr val="000000"/>
                          </a:solidFill>
                          <a:latin typeface="Source Sans Pro"/>
                          <a:ea typeface="Source Sans Pro"/>
                          <a:cs typeface="Source Sans Pro"/>
                          <a:sym typeface="Source Sans Pro"/>
                        </a:rPr>
                        <a:t>proizvodnjo</a:t>
                      </a:r>
                      <a:r>
                        <a:rPr lang="it-IT" sz="1000" dirty="0">
                          <a:solidFill>
                            <a:srgbClr val="000000"/>
                          </a:solidFill>
                          <a:latin typeface="Source Sans Pro"/>
                          <a:ea typeface="Source Sans Pro"/>
                          <a:cs typeface="Source Sans Pro"/>
                          <a:sym typeface="Source Sans Pro"/>
                        </a:rPr>
                        <a:t> </a:t>
                      </a:r>
                      <a:r>
                        <a:rPr lang="it-IT" sz="1000" dirty="0" err="1">
                          <a:solidFill>
                            <a:srgbClr val="000000"/>
                          </a:solidFill>
                          <a:latin typeface="Source Sans Pro"/>
                          <a:ea typeface="Source Sans Pro"/>
                          <a:cs typeface="Source Sans Pro"/>
                          <a:sym typeface="Source Sans Pro"/>
                        </a:rPr>
                        <a:t>kompozitnih</a:t>
                      </a:r>
                      <a:r>
                        <a:rPr lang="it-IT" sz="1000" dirty="0">
                          <a:solidFill>
                            <a:srgbClr val="000000"/>
                          </a:solidFill>
                          <a:latin typeface="Source Sans Pro"/>
                          <a:ea typeface="Source Sans Pro"/>
                          <a:cs typeface="Source Sans Pro"/>
                          <a:sym typeface="Source Sans Pro"/>
                        </a:rPr>
                        <a:t> </a:t>
                      </a:r>
                      <a:r>
                        <a:rPr lang="it-IT" sz="1000" dirty="0" err="1">
                          <a:solidFill>
                            <a:srgbClr val="000000"/>
                          </a:solidFill>
                          <a:latin typeface="Source Sans Pro"/>
                          <a:ea typeface="Source Sans Pro"/>
                          <a:cs typeface="Source Sans Pro"/>
                          <a:sym typeface="Source Sans Pro"/>
                        </a:rPr>
                        <a:t>izdelkov</a:t>
                      </a:r>
                      <a:r>
                        <a:rPr lang="it-IT" sz="1000" dirty="0">
                          <a:solidFill>
                            <a:srgbClr val="000000"/>
                          </a:solidFill>
                          <a:latin typeface="Source Sans Pro"/>
                          <a:ea typeface="Source Sans Pro"/>
                          <a:cs typeface="Source Sans Pro"/>
                          <a:sym typeface="Source Sans Pro"/>
                        </a:rPr>
                        <a:t> in </a:t>
                      </a:r>
                      <a:r>
                        <a:rPr lang="it-IT" sz="1000" dirty="0" err="1">
                          <a:solidFill>
                            <a:srgbClr val="000000"/>
                          </a:solidFill>
                          <a:latin typeface="Source Sans Pro"/>
                          <a:ea typeface="Source Sans Pro"/>
                          <a:cs typeface="Source Sans Pro"/>
                          <a:sym typeface="Source Sans Pro"/>
                        </a:rPr>
                        <a:t>inovator</a:t>
                      </a:r>
                      <a:r>
                        <a:rPr lang="it-IT" sz="1000" dirty="0">
                          <a:solidFill>
                            <a:srgbClr val="000000"/>
                          </a:solidFill>
                          <a:latin typeface="Source Sans Pro"/>
                          <a:ea typeface="Source Sans Pro"/>
                          <a:cs typeface="Source Sans Pro"/>
                          <a:sym typeface="Source Sans Pro"/>
                        </a:rPr>
                        <a:t> za </a:t>
                      </a:r>
                      <a:r>
                        <a:rPr lang="it-IT" sz="1000" dirty="0" err="1">
                          <a:solidFill>
                            <a:srgbClr val="000000"/>
                          </a:solidFill>
                          <a:latin typeface="Source Sans Pro"/>
                          <a:ea typeface="Source Sans Pro"/>
                          <a:cs typeface="Source Sans Pro"/>
                          <a:sym typeface="Source Sans Pro"/>
                        </a:rPr>
                        <a:t>raziskave</a:t>
                      </a:r>
                      <a:r>
                        <a:rPr lang="it-IT" sz="1000" dirty="0">
                          <a:solidFill>
                            <a:srgbClr val="000000"/>
                          </a:solidFill>
                          <a:latin typeface="Source Sans Pro"/>
                          <a:ea typeface="Source Sans Pro"/>
                          <a:cs typeface="Source Sans Pro"/>
                          <a:sym typeface="Source Sans Pro"/>
                        </a:rPr>
                        <a:t> in </a:t>
                      </a:r>
                      <a:r>
                        <a:rPr lang="it-IT" sz="1000" dirty="0" err="1">
                          <a:solidFill>
                            <a:srgbClr val="000000"/>
                          </a:solidFill>
                          <a:latin typeface="Source Sans Pro"/>
                          <a:ea typeface="Source Sans Pro"/>
                          <a:cs typeface="Source Sans Pro"/>
                          <a:sym typeface="Source Sans Pro"/>
                        </a:rPr>
                        <a:t>razvoj</a:t>
                      </a:r>
                      <a:endParaRPr lang="it-IT" sz="1000" dirty="0">
                        <a:solidFill>
                          <a:srgbClr val="000000"/>
                        </a:solidFill>
                        <a:latin typeface="Source Sans Pro"/>
                        <a:ea typeface="Source Sans Pro"/>
                        <a:cs typeface="Source Sans Pro"/>
                        <a:sym typeface="Source Sans Pro"/>
                      </a:endParaRPr>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dirty="0">
                          <a:solidFill>
                            <a:srgbClr val="000000"/>
                          </a:solidFill>
                          <a:latin typeface="Source Sans Pro"/>
                          <a:ea typeface="Source Sans Pro"/>
                          <a:cs typeface="Source Sans Pro"/>
                          <a:sym typeface="Source Sans Pro"/>
                        </a:rPr>
                        <a:t>SI</a:t>
                      </a:r>
                      <a:endParaRPr lang="en-US" sz="1000" dirty="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9541379"/>
                  </a:ext>
                </a:extLst>
              </a:tr>
              <a:tr h="424389">
                <a:tc>
                  <a:txBody>
                    <a:bodyPr/>
                    <a:lstStyle/>
                    <a:p>
                      <a:pPr algn="ctr">
                        <a:lnSpc>
                          <a:spcPts val="1819"/>
                        </a:lnSpc>
                        <a:defRPr/>
                      </a:pPr>
                      <a:r>
                        <a:rPr lang="en-US" sz="1000" b="1" dirty="0">
                          <a:solidFill>
                            <a:srgbClr val="000000"/>
                          </a:solidFill>
                          <a:latin typeface="Source Sans Pro Bold"/>
                          <a:ea typeface="Source Sans Pro Bold"/>
                          <a:cs typeface="Source Sans Pro Bold"/>
                          <a:sym typeface="Source Sans Pro Bold"/>
                        </a:rPr>
                        <a:t>ARUNDO BIOENERGY KFT</a:t>
                      </a:r>
                      <a:endParaRPr lang="en-US" sz="1000" dirty="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specializiran</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trajnostne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gradbene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materiale</a:t>
                      </a:r>
                      <a:r>
                        <a:rPr lang="en-US" sz="1000" dirty="0">
                          <a:solidFill>
                            <a:srgbClr val="000000"/>
                          </a:solidFill>
                          <a:latin typeface="Source Sans Pro"/>
                          <a:ea typeface="Source Sans Pro"/>
                          <a:cs typeface="Source Sans Pro"/>
                          <a:sym typeface="Source Sans Pro"/>
                        </a:rPr>
                        <a:t>, ki </a:t>
                      </a:r>
                      <a:r>
                        <a:rPr lang="en-US" sz="1000" dirty="0" err="1">
                          <a:solidFill>
                            <a:srgbClr val="000000"/>
                          </a:solidFill>
                          <a:latin typeface="Source Sans Pro"/>
                          <a:ea typeface="Source Sans Pro"/>
                          <a:cs typeface="Source Sans Pro"/>
                          <a:sym typeface="Source Sans Pro"/>
                        </a:rPr>
                        <a:t>uporabljajo</a:t>
                      </a:r>
                      <a:r>
                        <a:rPr lang="en-US" sz="1000" dirty="0">
                          <a:solidFill>
                            <a:srgbClr val="000000"/>
                          </a:solidFill>
                          <a:latin typeface="Source Sans Pro"/>
                          <a:ea typeface="Source Sans Pro"/>
                          <a:cs typeface="Source Sans Pro"/>
                          <a:sym typeface="Source Sans Pro"/>
                        </a:rPr>
                        <a:t> Arundo </a:t>
                      </a:r>
                      <a:r>
                        <a:rPr lang="en-US" sz="1000" dirty="0" err="1">
                          <a:solidFill>
                            <a:srgbClr val="000000"/>
                          </a:solidFill>
                          <a:latin typeface="Source Sans Pro"/>
                          <a:ea typeface="Source Sans Pro"/>
                          <a:cs typeface="Source Sans Pro"/>
                          <a:sym typeface="Source Sans Pro"/>
                        </a:rPr>
                        <a:t>Donax</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orjaški</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trst</a:t>
                      </a:r>
                      <a:r>
                        <a:rPr lang="en-US" sz="1000" dirty="0">
                          <a:solidFill>
                            <a:srgbClr val="000000"/>
                          </a:solidFill>
                          <a:latin typeface="Source Sans Pro"/>
                          <a:ea typeface="Source Sans Pro"/>
                          <a:cs typeface="Source Sans Pro"/>
                          <a:sym typeface="Source Sans Pro"/>
                        </a:rPr>
                        <a:t>), ki </a:t>
                      </a:r>
                      <a:r>
                        <a:rPr lang="en-US" sz="1000" dirty="0" err="1">
                          <a:solidFill>
                            <a:srgbClr val="000000"/>
                          </a:solidFill>
                          <a:latin typeface="Source Sans Pro"/>
                          <a:ea typeface="Source Sans Pro"/>
                          <a:cs typeface="Source Sans Pro"/>
                          <a:sym typeface="Source Sans Pro"/>
                        </a:rPr>
                        <a:t>raste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na</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tleh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slabe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kakovosti</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proizvodnjo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okolju</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prijaznih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gradbenih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izdelkov</a:t>
                      </a:r>
                      <a:endParaRPr lang="en-US" sz="1000" dirty="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HU</a:t>
                      </a:r>
                      <a:endParaRPr lang="en-US" sz="1000" dirty="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5135191"/>
                  </a:ext>
                </a:extLst>
              </a:tr>
              <a:tr h="424389">
                <a:tc>
                  <a:txBody>
                    <a:bodyPr/>
                    <a:lstStyle/>
                    <a:p>
                      <a:pPr algn="ctr">
                        <a:lnSpc>
                          <a:spcPts val="1819"/>
                        </a:lnSpc>
                        <a:defRPr/>
                      </a:pPr>
                      <a:r>
                        <a:rPr lang="en-US" sz="1000" b="1" dirty="0">
                          <a:solidFill>
                            <a:srgbClr val="000000"/>
                          </a:solidFill>
                          <a:latin typeface="Source Sans Pro Bold"/>
                          <a:ea typeface="Source Sans Pro Bold"/>
                          <a:cs typeface="Source Sans Pro Bold"/>
                          <a:sym typeface="Source Sans Pro Bold"/>
                        </a:rPr>
                        <a:t>KONOPNÉ DRUŽSTVO S.R.O.</a:t>
                      </a:r>
                      <a:endParaRPr lang="en-US" sz="1000" dirty="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specializiran</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inovativne</a:t>
                      </a:r>
                      <a:r>
                        <a:rPr lang="en-US" sz="1000" dirty="0">
                          <a:solidFill>
                            <a:srgbClr val="000000"/>
                          </a:solidFill>
                          <a:latin typeface="Source Sans Pro"/>
                          <a:ea typeface="Source Sans Pro"/>
                          <a:cs typeface="Source Sans Pro"/>
                          <a:sym typeface="Source Sans Pro"/>
                        </a:rPr>
                        <a:t> rešitve </a:t>
                      </a:r>
                      <a:r>
                        <a:rPr lang="en-US" sz="1000" dirty="0" err="1">
                          <a:solidFill>
                            <a:srgbClr val="000000"/>
                          </a:solidFill>
                          <a:latin typeface="Source Sans Pro"/>
                          <a:ea typeface="Source Sans Pro"/>
                          <a:cs typeface="Source Sans Pro"/>
                          <a:sym typeface="Source Sans Pro"/>
                        </a:rPr>
                        <a:t>na</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osnovi</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konoplje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razvoj</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kompostirnih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konopljinih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plošč</a:t>
                      </a:r>
                      <a:r>
                        <a:rPr lang="en-US" sz="1000" dirty="0">
                          <a:solidFill>
                            <a:srgbClr val="000000"/>
                          </a:solidFill>
                          <a:latin typeface="Source Sans Pro"/>
                          <a:ea typeface="Source Sans Pro"/>
                          <a:cs typeface="Source Sans Pro"/>
                          <a:sym typeface="Source Sans Pro"/>
                        </a:rPr>
                        <a:t> in </a:t>
                      </a:r>
                      <a:r>
                        <a:rPr lang="en-US" sz="1000" dirty="0" err="1">
                          <a:solidFill>
                            <a:srgbClr val="000000"/>
                          </a:solidFill>
                          <a:latin typeface="Source Sans Pro"/>
                          <a:ea typeface="Source Sans Pro"/>
                          <a:cs typeface="Source Sans Pro"/>
                          <a:sym typeface="Source Sans Pro"/>
                        </a:rPr>
                        <a:t>mobilnih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dekortikatorjev</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učinkovito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predelavo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stebel</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konoplje</a:t>
                      </a:r>
                      <a:r>
                        <a:rPr lang="en-US" sz="1000" dirty="0">
                          <a:solidFill>
                            <a:srgbClr val="000000"/>
                          </a:solidFill>
                          <a:latin typeface="Source Sans Pro"/>
                          <a:ea typeface="Source Sans Pro"/>
                          <a:cs typeface="Source Sans Pro"/>
                          <a:sym typeface="Source Sans Pro"/>
                        </a:rPr>
                        <a:t> po </a:t>
                      </a:r>
                      <a:r>
                        <a:rPr lang="en-US" sz="1000" dirty="0" err="1">
                          <a:solidFill>
                            <a:srgbClr val="000000"/>
                          </a:solidFill>
                          <a:latin typeface="Source Sans Pro"/>
                          <a:ea typeface="Source Sans Pro"/>
                          <a:cs typeface="Source Sans Pro"/>
                          <a:sym typeface="Source Sans Pro"/>
                        </a:rPr>
                        <a:t>žetvi</a:t>
                      </a:r>
                      <a:endParaRPr lang="en-US" sz="1000" dirty="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SK</a:t>
                      </a:r>
                      <a:endParaRPr lang="en-US" sz="1000" dirty="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9039382"/>
                  </a:ext>
                </a:extLst>
              </a:tr>
              <a:tr h="413635">
                <a:tc>
                  <a:txBody>
                    <a:bodyPr/>
                    <a:lstStyle/>
                    <a:p>
                      <a:pPr algn="ctr">
                        <a:lnSpc>
                          <a:spcPts val="1819"/>
                        </a:lnSpc>
                        <a:defRPr/>
                      </a:pPr>
                      <a:r>
                        <a:rPr lang="en-US" sz="1000" b="1" dirty="0">
                          <a:solidFill>
                            <a:srgbClr val="000000"/>
                          </a:solidFill>
                          <a:latin typeface="Source Sans Pro Bold"/>
                          <a:ea typeface="Source Sans Pro Bold"/>
                          <a:cs typeface="Source Sans Pro Bold"/>
                          <a:sym typeface="Source Sans Pro Bold"/>
                        </a:rPr>
                        <a:t>B&amp;G FAMILY INNOVATION SRL</a:t>
                      </a:r>
                      <a:endParaRPr lang="en-US" sz="1000" dirty="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specializiran</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naravno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gojenje</a:t>
                      </a:r>
                      <a:r>
                        <a:rPr lang="en-US" sz="1000" dirty="0">
                          <a:solidFill>
                            <a:srgbClr val="000000"/>
                          </a:solidFill>
                          <a:latin typeface="Source Sans Pro"/>
                          <a:ea typeface="Source Sans Pro"/>
                          <a:cs typeface="Source Sans Pro"/>
                          <a:sym typeface="Source Sans Pro"/>
                        </a:rPr>
                        <a:t> gob, ki </a:t>
                      </a:r>
                      <a:r>
                        <a:rPr lang="en-US" sz="1000" dirty="0" err="1">
                          <a:solidFill>
                            <a:srgbClr val="000000"/>
                          </a:solidFill>
                          <a:latin typeface="Source Sans Pro"/>
                          <a:ea typeface="Source Sans Pro"/>
                          <a:cs typeface="Source Sans Pro"/>
                          <a:sym typeface="Source Sans Pro"/>
                        </a:rPr>
                        <a:t>ponuja</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trajnostne</a:t>
                      </a:r>
                      <a:r>
                        <a:rPr lang="en-US" sz="1000" dirty="0">
                          <a:solidFill>
                            <a:srgbClr val="000000"/>
                          </a:solidFill>
                          <a:latin typeface="Source Sans Pro"/>
                          <a:ea typeface="Source Sans Pro"/>
                          <a:cs typeface="Source Sans Pro"/>
                          <a:sym typeface="Source Sans Pro"/>
                        </a:rPr>
                        <a:t> in </a:t>
                      </a:r>
                      <a:r>
                        <a:rPr lang="en-US" sz="1000" dirty="0" err="1">
                          <a:solidFill>
                            <a:srgbClr val="000000"/>
                          </a:solidFill>
                          <a:latin typeface="Source Sans Pro"/>
                          <a:ea typeface="Source Sans Pro"/>
                          <a:cs typeface="Source Sans Pro"/>
                          <a:sym typeface="Source Sans Pro"/>
                        </a:rPr>
                        <a:t>kakovostne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izdelke</a:t>
                      </a:r>
                      <a:endParaRPr lang="en-US" sz="1000" dirty="0">
                        <a:solidFill>
                          <a:srgbClr val="000000"/>
                        </a:solidFill>
                        <a:latin typeface="Source Sans Pro"/>
                        <a:ea typeface="Source Sans Pro"/>
                        <a:cs typeface="Source Sans Pro"/>
                        <a:sym typeface="Source Sans Pro"/>
                      </a:endParaRPr>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RO</a:t>
                      </a:r>
                      <a:endParaRPr lang="en-US" sz="1000" dirty="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5963108"/>
                  </a:ext>
                </a:extLst>
              </a:tr>
              <a:tr h="413635">
                <a:tc>
                  <a:txBody>
                    <a:bodyPr/>
                    <a:lstStyle/>
                    <a:p>
                      <a:pPr algn="ctr">
                        <a:lnSpc>
                          <a:spcPts val="1819"/>
                        </a:lnSpc>
                        <a:defRPr/>
                      </a:pPr>
                      <a:r>
                        <a:rPr lang="en-US" sz="1000" b="1" dirty="0">
                          <a:solidFill>
                            <a:srgbClr val="000000"/>
                          </a:solidFill>
                          <a:latin typeface="Source Sans Pro Bold"/>
                          <a:ea typeface="Source Sans Pro Bold"/>
                          <a:cs typeface="Source Sans Pro Bold"/>
                          <a:sym typeface="Source Sans Pro Bold"/>
                        </a:rPr>
                        <a:t>BAR-AT SYSTEM SRL</a:t>
                      </a:r>
                      <a:endParaRPr lang="en-US" sz="1000" dirty="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specializiran</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gradnjo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okolju</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prijaznih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domov</a:t>
                      </a:r>
                      <a:r>
                        <a:rPr lang="en-US" sz="1000" dirty="0">
                          <a:solidFill>
                            <a:srgbClr val="000000"/>
                          </a:solidFill>
                          <a:latin typeface="Source Sans Pro"/>
                          <a:ea typeface="Source Sans Pro"/>
                          <a:cs typeface="Source Sans Pro"/>
                          <a:sym typeface="Source Sans Pro"/>
                        </a:rPr>
                        <a:t> s </a:t>
                      </a:r>
                      <a:r>
                        <a:rPr lang="en-US" sz="1000" dirty="0" err="1">
                          <a:solidFill>
                            <a:srgbClr val="000000"/>
                          </a:solidFill>
                          <a:latin typeface="Source Sans Pro"/>
                          <a:ea typeface="Source Sans Pro"/>
                          <a:cs typeface="Source Sans Pro"/>
                          <a:sym typeface="Source Sans Pro"/>
                        </a:rPr>
                        <a:t>toplotno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izolacijskimi</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sistemi</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iz</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celuloznih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vlaken</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steklene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mineralne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volne</a:t>
                      </a:r>
                      <a:r>
                        <a:rPr lang="en-US" sz="1000" dirty="0">
                          <a:solidFill>
                            <a:srgbClr val="000000"/>
                          </a:solidFill>
                          <a:latin typeface="Source Sans Pro"/>
                          <a:ea typeface="Source Sans Pro"/>
                          <a:cs typeface="Source Sans Pro"/>
                          <a:sym typeface="Source Sans Pro"/>
                        </a:rPr>
                        <a:t> in </a:t>
                      </a:r>
                      <a:r>
                        <a:rPr lang="en-US" sz="1000" dirty="0" err="1">
                          <a:solidFill>
                            <a:srgbClr val="000000"/>
                          </a:solidFill>
                          <a:latin typeface="Source Sans Pro"/>
                          <a:ea typeface="Source Sans Pro"/>
                          <a:cs typeface="Source Sans Pro"/>
                          <a:sym typeface="Source Sans Pro"/>
                        </a:rPr>
                        <a:t>lesnih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vlaken</a:t>
                      </a:r>
                      <a:endParaRPr lang="en-US" sz="1000" dirty="0">
                        <a:solidFill>
                          <a:srgbClr val="000000"/>
                        </a:solidFill>
                        <a:latin typeface="Source Sans Pro"/>
                        <a:ea typeface="Source Sans Pro"/>
                        <a:cs typeface="Source Sans Pro"/>
                        <a:sym typeface="Source Sans Pro"/>
                      </a:endParaRPr>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RO</a:t>
                      </a:r>
                      <a:endParaRPr lang="en-US" sz="1000" dirty="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9002061"/>
                  </a:ext>
                </a:extLst>
              </a:tr>
              <a:tr h="408679">
                <a:tc>
                  <a:txBody>
                    <a:bodyPr/>
                    <a:lstStyle/>
                    <a:p>
                      <a:pPr algn="ctr">
                        <a:lnSpc>
                          <a:spcPts val="1679"/>
                        </a:lnSpc>
                        <a:defRPr/>
                      </a:pPr>
                      <a:r>
                        <a:rPr lang="en-US" sz="1000" b="1" dirty="0">
                          <a:solidFill>
                            <a:srgbClr val="000000"/>
                          </a:solidFill>
                          <a:latin typeface="Source Sans Pro Bold"/>
                          <a:ea typeface="Source Sans Pro Bold"/>
                          <a:cs typeface="Source Sans Pro Bold"/>
                          <a:sym typeface="Source Sans Pro Bold"/>
                        </a:rPr>
                        <a:t>ECO LIVING PROJECT SRL</a:t>
                      </a:r>
                      <a:endParaRPr lang="en-US" sz="1000" dirty="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000" dirty="0" err="1">
                          <a:solidFill>
                            <a:srgbClr val="000000"/>
                          </a:solidFill>
                          <a:latin typeface="Source Sans Pro"/>
                          <a:ea typeface="Source Sans Pro"/>
                          <a:cs typeface="Source Sans Pro"/>
                          <a:sym typeface="Source Sans Pro"/>
                        </a:rPr>
                        <a:t>specializirano</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naravne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mavčne</a:t>
                      </a:r>
                      <a:r>
                        <a:rPr lang="en-US" sz="1000" dirty="0">
                          <a:solidFill>
                            <a:srgbClr val="000000"/>
                          </a:solidFill>
                          <a:latin typeface="Source Sans Pro"/>
                          <a:ea typeface="Source Sans Pro"/>
                          <a:cs typeface="Source Sans Pro"/>
                          <a:sym typeface="Source Sans Pro"/>
                        </a:rPr>
                        <a:t> rešitve </a:t>
                      </a:r>
                      <a:r>
                        <a:rPr lang="en-US" sz="1000" dirty="0" err="1">
                          <a:solidFill>
                            <a:srgbClr val="000000"/>
                          </a:solidFill>
                          <a:latin typeface="Source Sans Pro"/>
                          <a:ea typeface="Source Sans Pro"/>
                          <a:cs typeface="Source Sans Pro"/>
                          <a:sym typeface="Source Sans Pro"/>
                        </a:rPr>
                        <a:t>na</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osnovi</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gline</a:t>
                      </a:r>
                      <a:endParaRPr lang="en-US" sz="1000" dirty="0">
                        <a:solidFill>
                          <a:srgbClr val="000000"/>
                        </a:solidFill>
                        <a:latin typeface="Source Sans Pro"/>
                        <a:ea typeface="Source Sans Pro"/>
                        <a:cs typeface="Source Sans Pro"/>
                        <a:sym typeface="Source Sans Pro"/>
                      </a:endParaRPr>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dirty="0">
                          <a:solidFill>
                            <a:srgbClr val="000000"/>
                          </a:solidFill>
                          <a:latin typeface="Source Sans Pro"/>
                          <a:ea typeface="Source Sans Pro"/>
                          <a:cs typeface="Source Sans Pro"/>
                          <a:sym typeface="Source Sans Pro"/>
                        </a:rPr>
                        <a:t>RO</a:t>
                      </a:r>
                      <a:endParaRPr lang="en-US" sz="1000" dirty="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4737108"/>
                  </a:ext>
                </a:extLst>
              </a:tr>
              <a:tr h="408679">
                <a:tc>
                  <a:txBody>
                    <a:bodyPr/>
                    <a:lstStyle/>
                    <a:p>
                      <a:pPr algn="ctr">
                        <a:lnSpc>
                          <a:spcPts val="1679"/>
                        </a:lnSpc>
                        <a:defRPr/>
                      </a:pPr>
                      <a:endParaRPr lang="en-US" sz="1000" dirty="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nzEB</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Grozdi</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iz</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regije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Pasivne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hiše</a:t>
                      </a:r>
                      <a:endParaRPr lang="en-US" sz="1000" dirty="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000" dirty="0"/>
                    </a:p>
                  </a:txBody>
                  <a:tcPr marL="115793" marR="115793" marT="115793" marB="115793"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0682201"/>
                  </a:ext>
                </a:extLst>
              </a:tr>
            </a:tbl>
          </a:graphicData>
        </a:graphic>
      </p:graphicFrame>
      <p:sp>
        <p:nvSpPr>
          <p:cNvPr id="4" name="Titolo 1">
            <a:extLst>
              <a:ext uri="{FF2B5EF4-FFF2-40B4-BE49-F238E27FC236}">
                <a16:creationId xmlns:a16="http://schemas.microsoft.com/office/drawing/2014/main" id="{2AA1BF66-668D-17F4-2B64-277090467B0C}"/>
              </a:ext>
            </a:extLst>
          </p:cNvPr>
          <p:cNvSpPr txBox="1">
            <a:spLocks/>
          </p:cNvSpPr>
          <p:nvPr/>
        </p:nvSpPr>
        <p:spPr>
          <a:xfrm>
            <a:off x="2021840" y="512112"/>
            <a:ext cx="8046721" cy="13412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sl-SI" sz="2400" dirty="0">
                <a:solidFill>
                  <a:schemeClr val="accent5">
                    <a:lumMod val="50000"/>
                  </a:schemeClr>
                </a:solidFill>
                <a:latin typeface="Source Sans Pro" panose="020B0503030403020204" pitchFamily="34" charset="0"/>
                <a:ea typeface="Source Sans Pro" panose="020B0503030403020204" pitchFamily="34" charset="0"/>
                <a:cs typeface="Open Sans Bold"/>
                <a:sym typeface="Open Sans Bold"/>
              </a:rPr>
              <a:t>VREDNOSTNE VERIGE </a:t>
            </a:r>
            <a:r>
              <a:rPr lang="sl-SI" sz="2400" b="1" dirty="0">
                <a:solidFill>
                  <a:schemeClr val="accent5">
                    <a:lumMod val="50000"/>
                  </a:schemeClr>
                </a:solidFill>
                <a:latin typeface="Source Sans Pro Light" panose="020B0403030403020204" pitchFamily="34" charset="0"/>
                <a:ea typeface="Source Sans Pro Light" panose="020B0403030403020204" pitchFamily="34" charset="0"/>
                <a:cs typeface="Open Sans Bold"/>
                <a:sym typeface="Open Sans Bold"/>
              </a:rPr>
              <a:t>∙</a:t>
            </a:r>
            <a:r>
              <a:rPr lang="sl-SI" sz="2400" b="1" dirty="0">
                <a:solidFill>
                  <a:schemeClr val="accent5">
                    <a:lumMod val="50000"/>
                  </a:schemeClr>
                </a:solidFill>
                <a:latin typeface="Source Sans Pro SemiBold" panose="020B0603030403020204" pitchFamily="34" charset="0"/>
                <a:ea typeface="Source Sans Pro SemiBold" panose="020B0603030403020204" pitchFamily="34" charset="0"/>
                <a:cs typeface="Open Sans Bold"/>
                <a:sym typeface="Open Sans Bold"/>
              </a:rPr>
              <a:t>Predlog 2:</a:t>
            </a:r>
            <a:endParaRPr lang="en-US" sz="2400" dirty="0">
              <a:solidFill>
                <a:schemeClr val="accent5">
                  <a:lumMod val="50000"/>
                </a:schemeClr>
              </a:solidFill>
              <a:latin typeface="Source Sans Pro SemiBold" panose="020B0603030403020204" pitchFamily="34" charset="0"/>
              <a:ea typeface="Source Sans Pro SemiBold" panose="020B0603030403020204" pitchFamily="34" charset="0"/>
              <a:cs typeface="Open Sans"/>
              <a:sym typeface="Open Sans"/>
            </a:endParaRPr>
          </a:p>
          <a:p>
            <a:pPr marL="171450" indent="-171450" algn="r">
              <a:buFont typeface="Arial" panose="020B0604020202020204" pitchFamily="34" charset="0"/>
              <a:buChar char="•"/>
            </a:pPr>
            <a:r>
              <a:rPr lang="en-US" sz="2400" spc="60" dirty="0" err="1">
                <a:solidFill>
                  <a:srgbClr val="92D050"/>
                </a:solidFill>
                <a:latin typeface="Source Sans Pro SemiBold" panose="020B0603030403020204" pitchFamily="34" charset="0"/>
                <a:ea typeface="Source Sans Pro SemiBold" panose="020B0603030403020204" pitchFamily="34" charset="0"/>
                <a:cs typeface="Open Sans"/>
                <a:sym typeface="Source Sans Pro"/>
              </a:rPr>
              <a:t>Trajnostna</a:t>
            </a:r>
            <a:r>
              <a:rPr lang="en-US" sz="2400" spc="60" dirty="0">
                <a:solidFill>
                  <a:srgbClr val="92D050"/>
                </a:solidFill>
                <a:latin typeface="Source Sans Pro SemiBold" panose="020B0603030403020204" pitchFamily="34" charset="0"/>
                <a:ea typeface="Source Sans Pro SemiBold" panose="020B0603030403020204" pitchFamily="34" charset="0"/>
                <a:cs typeface="Open Sans"/>
                <a:sym typeface="Source Sans Pro"/>
              </a:rPr>
              <a:t> </a:t>
            </a:r>
            <a:r>
              <a:rPr lang="en-US" sz="2400" spc="60" dirty="0" err="1">
                <a:solidFill>
                  <a:srgbClr val="92D050"/>
                </a:solidFill>
                <a:latin typeface="Source Sans Pro SemiBold" panose="020B0603030403020204" pitchFamily="34" charset="0"/>
                <a:ea typeface="Source Sans Pro SemiBold" panose="020B0603030403020204" pitchFamily="34" charset="0"/>
                <a:cs typeface="Open Sans"/>
                <a:sym typeface="Source Sans Pro"/>
              </a:rPr>
              <a:t>vrednostna</a:t>
            </a:r>
            <a:r>
              <a:rPr lang="en-US" sz="2400" spc="60" dirty="0">
                <a:solidFill>
                  <a:srgbClr val="92D050"/>
                </a:solidFill>
                <a:latin typeface="Source Sans Pro SemiBold" panose="020B0603030403020204" pitchFamily="34" charset="0"/>
                <a:ea typeface="Source Sans Pro SemiBold" panose="020B0603030403020204" pitchFamily="34" charset="0"/>
                <a:cs typeface="Open Sans"/>
                <a:sym typeface="Source Sans Pro"/>
              </a:rPr>
              <a:t> </a:t>
            </a:r>
            <a:r>
              <a:rPr lang="en-US" sz="2400" spc="60" dirty="0" err="1">
                <a:solidFill>
                  <a:srgbClr val="92D050"/>
                </a:solidFill>
                <a:latin typeface="Source Sans Pro SemiBold" panose="020B0603030403020204" pitchFamily="34" charset="0"/>
                <a:ea typeface="Source Sans Pro SemiBold" panose="020B0603030403020204" pitchFamily="34" charset="0"/>
                <a:cs typeface="Open Sans"/>
                <a:sym typeface="Source Sans Pro"/>
              </a:rPr>
              <a:t>veriga</a:t>
            </a:r>
            <a:r>
              <a:rPr lang="en-US" sz="2400" spc="60" dirty="0">
                <a:solidFill>
                  <a:srgbClr val="92D050"/>
                </a:solidFill>
                <a:latin typeface="Source Sans Pro SemiBold" panose="020B0603030403020204" pitchFamily="34" charset="0"/>
                <a:ea typeface="Source Sans Pro SemiBold" panose="020B0603030403020204" pitchFamily="34" charset="0"/>
                <a:cs typeface="Open Sans"/>
                <a:sym typeface="Source Sans Pro"/>
              </a:rPr>
              <a:t> </a:t>
            </a:r>
            <a:r>
              <a:rPr lang="en-US" sz="2400" spc="60" dirty="0" err="1">
                <a:solidFill>
                  <a:srgbClr val="92D050"/>
                </a:solidFill>
                <a:latin typeface="Source Sans Pro SemiBold" panose="020B0603030403020204" pitchFamily="34" charset="0"/>
                <a:ea typeface="Source Sans Pro SemiBold" panose="020B0603030403020204" pitchFamily="34" charset="0"/>
                <a:cs typeface="Open Sans"/>
                <a:sym typeface="Source Sans Pro"/>
              </a:rPr>
              <a:t>izolacije</a:t>
            </a:r>
            <a:endParaRPr lang="sl-SI" sz="2400" spc="60" dirty="0">
              <a:solidFill>
                <a:srgbClr val="92D050"/>
              </a:solidFill>
              <a:latin typeface="Source Sans Pro SemiBold" panose="020B0603030403020204" pitchFamily="34" charset="0"/>
              <a:ea typeface="Source Sans Pro SemiBold" panose="020B0603030403020204" pitchFamily="34" charset="0"/>
              <a:cs typeface="Open Sans"/>
              <a:sym typeface="Source Sans Pro"/>
            </a:endParaRPr>
          </a:p>
          <a:p>
            <a:pPr algn="r"/>
            <a:endParaRPr lang="it-IT" sz="4200" dirty="0">
              <a:solidFill>
                <a:srgbClr val="368033"/>
              </a:solidFill>
              <a:latin typeface="Source Sans Pro SemiBold" panose="020B0603030403020204" pitchFamily="34" charset="0"/>
              <a:ea typeface="Source Sans Pro SemiBold" panose="020B0603030403020204" pitchFamily="34" charset="0"/>
            </a:endParaRPr>
          </a:p>
        </p:txBody>
      </p:sp>
      <p:pic>
        <p:nvPicPr>
          <p:cNvPr id="5" name="Picture 2">
            <a:extLst>
              <a:ext uri="{FF2B5EF4-FFF2-40B4-BE49-F238E27FC236}">
                <a16:creationId xmlns:a16="http://schemas.microsoft.com/office/drawing/2014/main" id="{540D0D65-9E88-29E8-B95C-232FC40793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0912" y="1334105"/>
            <a:ext cx="1645274" cy="34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011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6" descr="Immagine che contiene Elementi grafici, Carattere, grafica, logo&#10;&#10;Descrizione generata automaticamente">
            <a:extLst>
              <a:ext uri="{FF2B5EF4-FFF2-40B4-BE49-F238E27FC236}">
                <a16:creationId xmlns:a16="http://schemas.microsoft.com/office/drawing/2014/main" id="{CCF21E02-E5CA-6C6B-309F-7725AE3BA97B}"/>
              </a:ext>
            </a:extLst>
          </p:cNvPr>
          <p:cNvPicPr>
            <a:picLocks noChangeAspect="1"/>
          </p:cNvPicPr>
          <p:nvPr/>
        </p:nvPicPr>
        <p:blipFill>
          <a:blip r:embed="rId2"/>
          <a:stretch>
            <a:fillRect/>
          </a:stretch>
        </p:blipFill>
        <p:spPr>
          <a:xfrm>
            <a:off x="10494148" y="435059"/>
            <a:ext cx="1240973" cy="799448"/>
          </a:xfrm>
          <a:prstGeom prst="rect">
            <a:avLst/>
          </a:prstGeom>
        </p:spPr>
      </p:pic>
      <p:graphicFrame>
        <p:nvGraphicFramePr>
          <p:cNvPr id="3" name="Tabela 2">
            <a:extLst>
              <a:ext uri="{FF2B5EF4-FFF2-40B4-BE49-F238E27FC236}">
                <a16:creationId xmlns:a16="http://schemas.microsoft.com/office/drawing/2014/main" id="{AF1AD460-1438-D6F3-32FE-4C709FC95BD3}"/>
              </a:ext>
            </a:extLst>
          </p:cNvPr>
          <p:cNvGraphicFramePr>
            <a:graphicFrameLocks noGrp="1"/>
          </p:cNvGraphicFramePr>
          <p:nvPr>
            <p:extLst>
              <p:ext uri="{D42A27DB-BD31-4B8C-83A1-F6EECF244321}">
                <p14:modId xmlns:p14="http://schemas.microsoft.com/office/powerpoint/2010/main" val="4083732839"/>
              </p:ext>
            </p:extLst>
          </p:nvPr>
        </p:nvGraphicFramePr>
        <p:xfrm>
          <a:off x="908089" y="1234507"/>
          <a:ext cx="9079192" cy="5503074"/>
        </p:xfrm>
        <a:graphic>
          <a:graphicData uri="http://schemas.openxmlformats.org/drawingml/2006/table">
            <a:tbl>
              <a:tblPr/>
              <a:tblGrid>
                <a:gridCol w="1586509">
                  <a:extLst>
                    <a:ext uri="{9D8B030D-6E8A-4147-A177-3AD203B41FA5}">
                      <a16:colId xmlns:a16="http://schemas.microsoft.com/office/drawing/2014/main" val="3625296884"/>
                    </a:ext>
                  </a:extLst>
                </a:gridCol>
                <a:gridCol w="6731494">
                  <a:extLst>
                    <a:ext uri="{9D8B030D-6E8A-4147-A177-3AD203B41FA5}">
                      <a16:colId xmlns:a16="http://schemas.microsoft.com/office/drawing/2014/main" val="2395215161"/>
                    </a:ext>
                  </a:extLst>
                </a:gridCol>
                <a:gridCol w="761189">
                  <a:extLst>
                    <a:ext uri="{9D8B030D-6E8A-4147-A177-3AD203B41FA5}">
                      <a16:colId xmlns:a16="http://schemas.microsoft.com/office/drawing/2014/main" val="132906925"/>
                    </a:ext>
                  </a:extLst>
                </a:gridCol>
              </a:tblGrid>
              <a:tr h="687991">
                <a:tc>
                  <a:txBody>
                    <a:bodyPr/>
                    <a:lstStyle/>
                    <a:p>
                      <a:pPr algn="ctr">
                        <a:lnSpc>
                          <a:spcPts val="1819"/>
                        </a:lnSpc>
                        <a:defRPr/>
                      </a:pPr>
                      <a:r>
                        <a:rPr lang="en-US" sz="1000" b="1">
                          <a:solidFill>
                            <a:srgbClr val="000000"/>
                          </a:solidFill>
                          <a:latin typeface="Source Sans Pro Bold"/>
                          <a:ea typeface="Source Sans Pro Bold"/>
                          <a:cs typeface="Source Sans Pro Bold"/>
                          <a:sym typeface="Source Sans Pro Bold"/>
                        </a:rPr>
                        <a:t>COMPANY’S NAME</a:t>
                      </a:r>
                      <a:endParaRPr lang="en-US" sz="1000"/>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b="1">
                          <a:solidFill>
                            <a:srgbClr val="000000"/>
                          </a:solidFill>
                          <a:latin typeface="Source Sans Pro Bold"/>
                          <a:ea typeface="Source Sans Pro Bold"/>
                          <a:cs typeface="Source Sans Pro Bold"/>
                          <a:sym typeface="Source Sans Pro Bold"/>
                        </a:rPr>
                        <a:t>DESCRIPTION</a:t>
                      </a:r>
                      <a:endParaRPr lang="en-US" sz="1000"/>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b="1" dirty="0">
                          <a:solidFill>
                            <a:srgbClr val="000000"/>
                          </a:solidFill>
                          <a:latin typeface="Source Sans Pro Bold"/>
                          <a:ea typeface="Source Sans Pro Bold"/>
                          <a:cs typeface="Source Sans Pro Bold"/>
                          <a:sym typeface="Source Sans Pro Bold"/>
                        </a:rPr>
                        <a:t>COUNTRY</a:t>
                      </a:r>
                      <a:endParaRPr lang="en-US" sz="1000" dirty="0"/>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1299857"/>
                  </a:ext>
                </a:extLst>
              </a:tr>
              <a:tr h="687662">
                <a:tc>
                  <a:txBody>
                    <a:bodyPr/>
                    <a:lstStyle/>
                    <a:p>
                      <a:pPr algn="ctr">
                        <a:lnSpc>
                          <a:spcPts val="1819"/>
                        </a:lnSpc>
                        <a:defRPr/>
                      </a:pPr>
                      <a:r>
                        <a:rPr lang="en-US" sz="1000" b="1">
                          <a:solidFill>
                            <a:srgbClr val="000000"/>
                          </a:solidFill>
                          <a:latin typeface="Source Sans Pro Bold"/>
                          <a:ea typeface="Source Sans Pro Bold"/>
                          <a:cs typeface="Source Sans Pro Bold"/>
                          <a:sym typeface="Source Sans Pro Bold"/>
                        </a:rPr>
                        <a:t>PRO LABOR D.O.O.</a:t>
                      </a:r>
                      <a:endParaRPr lang="en-US" sz="1000"/>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specializiran</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digitalizacijo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strategije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krožnega</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gospodarstva</a:t>
                      </a:r>
                      <a:r>
                        <a:rPr lang="en-US" sz="1000" dirty="0">
                          <a:solidFill>
                            <a:srgbClr val="000000"/>
                          </a:solidFill>
                          <a:latin typeface="Source Sans Pro"/>
                          <a:ea typeface="Source Sans Pro"/>
                          <a:cs typeface="Source Sans Pro"/>
                          <a:sym typeface="Source Sans Pro"/>
                        </a:rPr>
                        <a:t> in </a:t>
                      </a:r>
                      <a:r>
                        <a:rPr lang="en-US" sz="1000" dirty="0" err="1">
                          <a:solidFill>
                            <a:srgbClr val="000000"/>
                          </a:solidFill>
                          <a:latin typeface="Source Sans Pro"/>
                          <a:ea typeface="Source Sans Pro"/>
                          <a:cs typeface="Source Sans Pro"/>
                          <a:sym typeface="Source Sans Pro"/>
                        </a:rPr>
                        <a:t>optimizacijo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procesov</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sektorje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težke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industrije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kot</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sta</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metalurgija</a:t>
                      </a:r>
                      <a:r>
                        <a:rPr lang="en-US" sz="1000" dirty="0">
                          <a:solidFill>
                            <a:srgbClr val="000000"/>
                          </a:solidFill>
                          <a:latin typeface="Source Sans Pro"/>
                          <a:ea typeface="Source Sans Pro"/>
                          <a:cs typeface="Source Sans Pro"/>
                          <a:sym typeface="Source Sans Pro"/>
                        </a:rPr>
                        <a:t> in </a:t>
                      </a:r>
                      <a:r>
                        <a:rPr lang="en-US" sz="1000" dirty="0" err="1">
                          <a:solidFill>
                            <a:srgbClr val="000000"/>
                          </a:solidFill>
                          <a:latin typeface="Source Sans Pro"/>
                          <a:ea typeface="Source Sans Pro"/>
                          <a:cs typeface="Source Sans Pro"/>
                          <a:sym typeface="Source Sans Pro"/>
                        </a:rPr>
                        <a:t>proizvodnja</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materialov</a:t>
                      </a:r>
                      <a:endParaRPr lang="en-US" sz="1000" dirty="0">
                        <a:solidFill>
                          <a:srgbClr val="000000"/>
                        </a:solidFill>
                        <a:latin typeface="Source Sans Pro"/>
                        <a:ea typeface="Source Sans Pro"/>
                        <a:cs typeface="Source Sans Pro"/>
                        <a:sym typeface="Source Sans Pro"/>
                      </a:endParaRPr>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SI</a:t>
                      </a:r>
                      <a:endParaRPr lang="en-US" sz="1000" dirty="0"/>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2622340"/>
                  </a:ext>
                </a:extLst>
              </a:tr>
              <a:tr h="450205">
                <a:tc>
                  <a:txBody>
                    <a:bodyPr/>
                    <a:lstStyle/>
                    <a:p>
                      <a:pPr algn="ctr">
                        <a:lnSpc>
                          <a:spcPts val="1819"/>
                        </a:lnSpc>
                        <a:defRPr/>
                      </a:pPr>
                      <a:r>
                        <a:rPr lang="en-US" sz="1000" b="1">
                          <a:solidFill>
                            <a:srgbClr val="000000"/>
                          </a:solidFill>
                          <a:latin typeface="Source Sans Pro Bold"/>
                          <a:ea typeface="Source Sans Pro Bold"/>
                          <a:cs typeface="Source Sans Pro Bold"/>
                          <a:sym typeface="Source Sans Pro Bold"/>
                        </a:rPr>
                        <a:t>PREMIFAB D.O.O.</a:t>
                      </a:r>
                      <a:endParaRPr lang="en-US" sz="1000"/>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pl-PL" sz="1000" dirty="0">
                          <a:solidFill>
                            <a:srgbClr val="000000"/>
                          </a:solidFill>
                          <a:latin typeface="Source Sans Pro"/>
                          <a:ea typeface="Source Sans Pro"/>
                          <a:cs typeface="Source Sans Pro"/>
                          <a:sym typeface="Source Sans Pro"/>
                        </a:rPr>
                        <a:t>predelava topil (ravnanje z odpadki) </a:t>
                      </a:r>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HR</a:t>
                      </a:r>
                      <a:endParaRPr lang="en-US" sz="1000" dirty="0"/>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4877007"/>
                  </a:ext>
                </a:extLst>
              </a:tr>
              <a:tr h="687991">
                <a:tc>
                  <a:txBody>
                    <a:bodyPr/>
                    <a:lstStyle/>
                    <a:p>
                      <a:pPr algn="ctr">
                        <a:lnSpc>
                          <a:spcPts val="1819"/>
                        </a:lnSpc>
                        <a:defRPr/>
                      </a:pPr>
                      <a:r>
                        <a:rPr lang="en-US" sz="1000" b="1">
                          <a:solidFill>
                            <a:srgbClr val="000000"/>
                          </a:solidFill>
                          <a:latin typeface="Source Sans Pro Bold"/>
                          <a:ea typeface="Source Sans Pro Bold"/>
                          <a:cs typeface="Source Sans Pro Bold"/>
                          <a:sym typeface="Source Sans Pro Bold"/>
                        </a:rPr>
                        <a:t>KARSAI HOLDING ZRT</a:t>
                      </a:r>
                      <a:endParaRPr lang="en-US" sz="1000"/>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specializirano</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inovativne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okolju</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prijazne</a:t>
                      </a:r>
                      <a:r>
                        <a:rPr lang="en-US" sz="1000" dirty="0">
                          <a:solidFill>
                            <a:srgbClr val="000000"/>
                          </a:solidFill>
                          <a:latin typeface="Source Sans Pro"/>
                          <a:ea typeface="Source Sans Pro"/>
                          <a:cs typeface="Source Sans Pro"/>
                          <a:sym typeface="Source Sans Pro"/>
                        </a:rPr>
                        <a:t> rešitve za </a:t>
                      </a:r>
                      <a:r>
                        <a:rPr lang="en-US" sz="1000" dirty="0" err="1">
                          <a:solidFill>
                            <a:srgbClr val="000000"/>
                          </a:solidFill>
                          <a:latin typeface="Source Sans Pro"/>
                          <a:ea typeface="Source Sans Pro"/>
                          <a:cs typeface="Source Sans Pro"/>
                          <a:sym typeface="Source Sans Pro"/>
                        </a:rPr>
                        <a:t>gradnjo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cest</a:t>
                      </a:r>
                      <a:r>
                        <a:rPr lang="en-US" sz="1000" dirty="0">
                          <a:solidFill>
                            <a:srgbClr val="000000"/>
                          </a:solidFill>
                          <a:latin typeface="Source Sans Pro"/>
                          <a:ea typeface="Source Sans Pro"/>
                          <a:cs typeface="Source Sans Pro"/>
                          <a:sym typeface="Source Sans Pro"/>
                        </a:rPr>
                        <a:t>, ki </a:t>
                      </a:r>
                      <a:r>
                        <a:rPr lang="en-US" sz="1000" dirty="0" err="1">
                          <a:solidFill>
                            <a:srgbClr val="000000"/>
                          </a:solidFill>
                          <a:latin typeface="Source Sans Pro"/>
                          <a:ea typeface="Source Sans Pro"/>
                          <a:cs typeface="Source Sans Pro"/>
                          <a:sym typeface="Source Sans Pro"/>
                        </a:rPr>
                        <a:t>ponujajo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rešetke</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reciklirano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plastično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travo</a:t>
                      </a:r>
                      <a:r>
                        <a:rPr lang="en-US" sz="1000" dirty="0">
                          <a:solidFill>
                            <a:srgbClr val="000000"/>
                          </a:solidFill>
                          <a:latin typeface="Source Sans Pro"/>
                          <a:ea typeface="Source Sans Pro"/>
                          <a:cs typeface="Source Sans Pro"/>
                          <a:sym typeface="Source Sans Pro"/>
                        </a:rPr>
                        <a:t>, ki </a:t>
                      </a:r>
                      <a:r>
                        <a:rPr lang="en-US" sz="1000" dirty="0" err="1">
                          <a:solidFill>
                            <a:srgbClr val="000000"/>
                          </a:solidFill>
                          <a:latin typeface="Source Sans Pro"/>
                          <a:ea typeface="Source Sans Pro"/>
                          <a:cs typeface="Source Sans Pro"/>
                          <a:sym typeface="Source Sans Pro"/>
                        </a:rPr>
                        <a:t>povečujejo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nosilnost</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tal</a:t>
                      </a:r>
                      <a:endParaRPr lang="en-US" sz="1000" dirty="0"/>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HU</a:t>
                      </a:r>
                      <a:endParaRPr lang="en-US" sz="1000" dirty="0"/>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9060908"/>
                  </a:ext>
                </a:extLst>
              </a:tr>
              <a:tr h="687662">
                <a:tc>
                  <a:txBody>
                    <a:bodyPr/>
                    <a:lstStyle/>
                    <a:p>
                      <a:pPr algn="ctr">
                        <a:lnSpc>
                          <a:spcPts val="1819"/>
                        </a:lnSpc>
                        <a:defRPr/>
                      </a:pPr>
                      <a:r>
                        <a:rPr lang="en-US" sz="1000" b="1">
                          <a:solidFill>
                            <a:srgbClr val="000000"/>
                          </a:solidFill>
                          <a:latin typeface="Source Sans Pro Bold"/>
                          <a:ea typeface="Source Sans Pro Bold"/>
                          <a:cs typeface="Source Sans Pro Bold"/>
                          <a:sym typeface="Source Sans Pro Bold"/>
                        </a:rPr>
                        <a:t>TERRATICO J.S.A.</a:t>
                      </a:r>
                      <a:endParaRPr lang="en-US" sz="1000"/>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specializiran</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ustvarjanje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visokozmogljivih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betonskih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alternativ</a:t>
                      </a:r>
                      <a:r>
                        <a:rPr lang="en-US" sz="1000" dirty="0">
                          <a:solidFill>
                            <a:srgbClr val="000000"/>
                          </a:solidFill>
                          <a:latin typeface="Source Sans Pro"/>
                          <a:ea typeface="Source Sans Pro"/>
                          <a:cs typeface="Source Sans Pro"/>
                          <a:sym typeface="Source Sans Pro"/>
                        </a:rPr>
                        <a:t> z </a:t>
                      </a:r>
                      <a:r>
                        <a:rPr lang="en-US" sz="1000" dirty="0" err="1">
                          <a:solidFill>
                            <a:srgbClr val="000000"/>
                          </a:solidFill>
                          <a:latin typeface="Source Sans Pro"/>
                          <a:ea typeface="Source Sans Pro"/>
                          <a:cs typeface="Source Sans Pro"/>
                          <a:sym typeface="Source Sans Pro"/>
                        </a:rPr>
                        <a:t>uporabo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recikliranih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plastičnih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odpadkov</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trajnostno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gradnjo</a:t>
                      </a:r>
                      <a:endParaRPr lang="en-US" sz="1000" dirty="0">
                        <a:solidFill>
                          <a:srgbClr val="000000"/>
                        </a:solidFill>
                        <a:latin typeface="Source Sans Pro"/>
                        <a:ea typeface="Source Sans Pro"/>
                        <a:cs typeface="Source Sans Pro"/>
                        <a:sym typeface="Source Sans Pro"/>
                      </a:endParaRPr>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SK</a:t>
                      </a:r>
                      <a:endParaRPr lang="en-US" sz="1000" dirty="0"/>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5461866"/>
                  </a:ext>
                </a:extLst>
              </a:tr>
              <a:tr h="687991">
                <a:tc>
                  <a:txBody>
                    <a:bodyPr/>
                    <a:lstStyle/>
                    <a:p>
                      <a:pPr algn="ctr">
                        <a:lnSpc>
                          <a:spcPts val="1819"/>
                        </a:lnSpc>
                        <a:defRPr/>
                      </a:pPr>
                      <a:r>
                        <a:rPr lang="en-US" sz="1000" b="1">
                          <a:solidFill>
                            <a:srgbClr val="000000"/>
                          </a:solidFill>
                          <a:latin typeface="Source Sans Pro Bold"/>
                          <a:ea typeface="Source Sans Pro Bold"/>
                          <a:cs typeface="Source Sans Pro Bold"/>
                          <a:sym typeface="Source Sans Pro Bold"/>
                        </a:rPr>
                        <a:t>DESIGN SOLUTIONS STUDIO SRL</a:t>
                      </a:r>
                      <a:endParaRPr lang="en-US" sz="1000"/>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specializirano</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obnovo</a:t>
                      </a:r>
                      <a:r>
                        <a:rPr lang="en-US" sz="1000" dirty="0">
                          <a:solidFill>
                            <a:srgbClr val="000000"/>
                          </a:solidFill>
                          <a:latin typeface="Source Sans Pro"/>
                          <a:ea typeface="Source Sans Pro"/>
                          <a:cs typeface="Source Sans Pro"/>
                          <a:sym typeface="Source Sans Pro"/>
                        </a:rPr>
                        <a:t> in </a:t>
                      </a:r>
                      <a:r>
                        <a:rPr lang="en-US" sz="1000" dirty="0" err="1">
                          <a:solidFill>
                            <a:srgbClr val="000000"/>
                          </a:solidFill>
                          <a:latin typeface="Source Sans Pro"/>
                          <a:ea typeface="Source Sans Pro"/>
                          <a:cs typeface="Source Sans Pro"/>
                          <a:sym typeface="Source Sans Pro"/>
                        </a:rPr>
                        <a:t>ponovno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uporabo</a:t>
                      </a:r>
                      <a:r>
                        <a:rPr lang="en-US" sz="1000" dirty="0">
                          <a:solidFill>
                            <a:srgbClr val="000000"/>
                          </a:solidFill>
                          <a:latin typeface="Source Sans Pro"/>
                          <a:ea typeface="Source Sans Pro"/>
                          <a:cs typeface="Source Sans Pro"/>
                          <a:sym typeface="Source Sans Pro"/>
                        </a:rPr>
                        <a:t> stare </a:t>
                      </a:r>
                      <a:r>
                        <a:rPr lang="en-US" sz="1000" dirty="0" err="1">
                          <a:solidFill>
                            <a:srgbClr val="000000"/>
                          </a:solidFill>
                          <a:latin typeface="Source Sans Pro"/>
                          <a:ea typeface="Source Sans Pro"/>
                          <a:cs typeface="Source Sans Pro"/>
                          <a:sym typeface="Source Sans Pro"/>
                        </a:rPr>
                        <a:t>opeke</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gradbene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namene</a:t>
                      </a:r>
                      <a:endParaRPr lang="en-US" sz="1000" dirty="0">
                        <a:solidFill>
                          <a:srgbClr val="000000"/>
                        </a:solidFill>
                        <a:latin typeface="Source Sans Pro"/>
                        <a:ea typeface="Source Sans Pro"/>
                        <a:cs typeface="Source Sans Pro"/>
                        <a:sym typeface="Source Sans Pro"/>
                      </a:endParaRPr>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RO</a:t>
                      </a:r>
                      <a:endParaRPr lang="en-US" sz="1000" dirty="0"/>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9969776"/>
                  </a:ext>
                </a:extLst>
              </a:tr>
              <a:tr h="687662">
                <a:tc>
                  <a:txBody>
                    <a:bodyPr/>
                    <a:lstStyle/>
                    <a:p>
                      <a:pPr algn="ctr">
                        <a:lnSpc>
                          <a:spcPts val="1819"/>
                        </a:lnSpc>
                        <a:defRPr/>
                      </a:pPr>
                      <a:r>
                        <a:rPr lang="en-US" sz="1000" b="1" dirty="0">
                          <a:solidFill>
                            <a:srgbClr val="000000"/>
                          </a:solidFill>
                          <a:latin typeface="Source Sans Pro Bold"/>
                          <a:ea typeface="Source Sans Pro Bold"/>
                          <a:cs typeface="Source Sans Pro Bold"/>
                          <a:sym typeface="Source Sans Pro Bold"/>
                        </a:rPr>
                        <a:t>SADDAR</a:t>
                      </a:r>
                      <a:endParaRPr lang="en-US" sz="1000" dirty="0"/>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specializirana</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ekološka</a:t>
                      </a:r>
                      <a:r>
                        <a:rPr lang="en-US" sz="1000" dirty="0">
                          <a:solidFill>
                            <a:srgbClr val="000000"/>
                          </a:solidFill>
                          <a:latin typeface="Source Sans Pro"/>
                          <a:ea typeface="Source Sans Pro"/>
                          <a:cs typeface="Source Sans Pro"/>
                          <a:sym typeface="Source Sans Pro"/>
                        </a:rPr>
                        <a:t> sidra </a:t>
                      </a:r>
                      <a:r>
                        <a:rPr lang="en-US" sz="1000" dirty="0" err="1">
                          <a:solidFill>
                            <a:srgbClr val="000000"/>
                          </a:solidFill>
                          <a:latin typeface="Source Sans Pro"/>
                          <a:ea typeface="Source Sans Pro"/>
                          <a:cs typeface="Source Sans Pro"/>
                          <a:sym typeface="Source Sans Pro"/>
                        </a:rPr>
                        <a:t>iz</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recikliranih</a:t>
                      </a:r>
                      <a:r>
                        <a:rPr lang="en-US" sz="1000" dirty="0">
                          <a:solidFill>
                            <a:srgbClr val="000000"/>
                          </a:solidFill>
                          <a:latin typeface="Source Sans Pro"/>
                          <a:ea typeface="Source Sans Pro"/>
                          <a:cs typeface="Source Sans Pro"/>
                          <a:sym typeface="Source Sans Pro"/>
                        </a:rPr>
                        <a:t> PET </a:t>
                      </a:r>
                      <a:r>
                        <a:rPr lang="en-US" sz="1000" dirty="0" err="1">
                          <a:solidFill>
                            <a:srgbClr val="000000"/>
                          </a:solidFill>
                          <a:latin typeface="Source Sans Pro"/>
                          <a:ea typeface="Source Sans Pro"/>
                          <a:cs typeface="Source Sans Pro"/>
                          <a:sym typeface="Source Sans Pro"/>
                        </a:rPr>
                        <a:t>kompozitnih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materialov</a:t>
                      </a:r>
                      <a:r>
                        <a:rPr lang="en-US" sz="1000" dirty="0">
                          <a:solidFill>
                            <a:srgbClr val="000000"/>
                          </a:solidFill>
                          <a:latin typeface="Source Sans Pro"/>
                          <a:ea typeface="Source Sans Pro"/>
                          <a:cs typeface="Source Sans Pro"/>
                          <a:sym typeface="Source Sans Pro"/>
                        </a:rPr>
                        <a:t>, ki </a:t>
                      </a:r>
                      <a:r>
                        <a:rPr lang="en-US" sz="1000" dirty="0" err="1">
                          <a:solidFill>
                            <a:srgbClr val="000000"/>
                          </a:solidFill>
                          <a:latin typeface="Source Sans Pro"/>
                          <a:ea typeface="Source Sans Pro"/>
                          <a:cs typeface="Source Sans Pro"/>
                          <a:sym typeface="Source Sans Pro"/>
                        </a:rPr>
                        <a:t>spodbujajo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trajnostno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gradnjo</a:t>
                      </a:r>
                      <a:r>
                        <a:rPr lang="en-US" sz="1000" dirty="0">
                          <a:solidFill>
                            <a:srgbClr val="000000"/>
                          </a:solidFill>
                          <a:latin typeface="Source Sans Pro"/>
                          <a:ea typeface="Source Sans Pro"/>
                          <a:cs typeface="Source Sans Pro"/>
                          <a:sym typeface="Source Sans Pro"/>
                        </a:rPr>
                        <a:t> in </a:t>
                      </a:r>
                      <a:r>
                        <a:rPr lang="en-US" sz="1000" dirty="0" err="1">
                          <a:solidFill>
                            <a:srgbClr val="000000"/>
                          </a:solidFill>
                          <a:latin typeface="Source Sans Pro"/>
                          <a:ea typeface="Source Sans Pro"/>
                          <a:cs typeface="Source Sans Pro"/>
                          <a:sym typeface="Source Sans Pro"/>
                        </a:rPr>
                        <a:t>prakse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krožnega</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gospodarstva</a:t>
                      </a:r>
                      <a:r>
                        <a:rPr lang="sl-SI" sz="1000" dirty="0">
                          <a:solidFill>
                            <a:srgbClr val="000000"/>
                          </a:solidFill>
                          <a:latin typeface="Source Sans Pro"/>
                          <a:ea typeface="Source Sans Pro"/>
                          <a:cs typeface="Source Sans Pro"/>
                          <a:sym typeface="Source Sans Pro"/>
                        </a:rPr>
                        <a:t>  </a:t>
                      </a:r>
                      <a:endParaRPr lang="en-US" sz="1000" dirty="0">
                        <a:solidFill>
                          <a:srgbClr val="000000"/>
                        </a:solidFill>
                        <a:latin typeface="Source Sans Pro"/>
                        <a:ea typeface="Source Sans Pro"/>
                        <a:cs typeface="Source Sans Pro"/>
                        <a:sym typeface="Source Sans Pro"/>
                      </a:endParaRPr>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PL</a:t>
                      </a:r>
                      <a:endParaRPr lang="en-US" sz="1000" dirty="0"/>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6334882"/>
                  </a:ext>
                </a:extLst>
              </a:tr>
              <a:tr h="925910">
                <a:tc>
                  <a:txBody>
                    <a:bodyPr/>
                    <a:lstStyle/>
                    <a:p>
                      <a:pPr marL="0" marR="0" lvl="0" indent="0" algn="ctr" defTabSz="914400" rtl="0" eaLnBrk="1" fontAlgn="auto" latinLnBrk="0" hangingPunct="1">
                        <a:lnSpc>
                          <a:spcPts val="1819"/>
                        </a:lnSpc>
                        <a:spcBef>
                          <a:spcPts val="0"/>
                        </a:spcBef>
                        <a:spcAft>
                          <a:spcPts val="0"/>
                        </a:spcAft>
                        <a:buClrTx/>
                        <a:buSzTx/>
                        <a:buFontTx/>
                        <a:buNone/>
                        <a:tabLst/>
                        <a:defRPr/>
                      </a:pPr>
                      <a:r>
                        <a:rPr lang="sl-SI" sz="1000" dirty="0">
                          <a:solidFill>
                            <a:srgbClr val="000000"/>
                          </a:solidFill>
                          <a:latin typeface="Source Sans Pro"/>
                          <a:ea typeface="Source Sans Pro"/>
                          <a:cs typeface="Source Sans Pro"/>
                          <a:sym typeface="Source Sans Pro"/>
                        </a:rPr>
                        <a:t>INTERZERO </a:t>
                      </a:r>
                      <a:r>
                        <a:rPr lang="sl-SI" sz="1000" dirty="0" err="1">
                          <a:solidFill>
                            <a:srgbClr val="000000"/>
                          </a:solidFill>
                          <a:latin typeface="Source Sans Pro"/>
                          <a:ea typeface="Source Sans Pro"/>
                          <a:cs typeface="Source Sans Pro"/>
                          <a:sym typeface="Source Sans Pro"/>
                        </a:rPr>
                        <a:t>plastics</a:t>
                      </a:r>
                      <a:r>
                        <a:rPr lang="sl-SI" sz="1000" dirty="0">
                          <a:solidFill>
                            <a:srgbClr val="000000"/>
                          </a:solidFill>
                          <a:latin typeface="Source Sans Pro"/>
                          <a:ea typeface="Source Sans Pro"/>
                          <a:cs typeface="Source Sans Pro"/>
                          <a:sym typeface="Source Sans Pro"/>
                        </a:rPr>
                        <a:t> </a:t>
                      </a:r>
                      <a:r>
                        <a:rPr lang="sl-SI" sz="1000" dirty="0" err="1">
                          <a:solidFill>
                            <a:srgbClr val="000000"/>
                          </a:solidFill>
                          <a:latin typeface="Source Sans Pro"/>
                          <a:ea typeface="Source Sans Pro"/>
                          <a:cs typeface="Source Sans Pro"/>
                          <a:sym typeface="Source Sans Pro"/>
                        </a:rPr>
                        <a:t>innovations</a:t>
                      </a:r>
                      <a:r>
                        <a:rPr lang="sl-SI" sz="1000" dirty="0">
                          <a:solidFill>
                            <a:srgbClr val="000000"/>
                          </a:solidFill>
                          <a:latin typeface="Source Sans Pro"/>
                          <a:ea typeface="Source Sans Pro"/>
                          <a:cs typeface="Source Sans Pro"/>
                          <a:sym typeface="Source Sans Pro"/>
                        </a:rPr>
                        <a:t> </a:t>
                      </a:r>
                      <a:r>
                        <a:rPr lang="sl-SI" sz="1000" dirty="0" err="1">
                          <a:solidFill>
                            <a:srgbClr val="000000"/>
                          </a:solidFill>
                          <a:latin typeface="Source Sans Pro"/>
                          <a:ea typeface="Source Sans Pro"/>
                          <a:cs typeface="Source Sans Pro"/>
                          <a:sym typeface="Source Sans Pro"/>
                        </a:rPr>
                        <a:t>d.o.o</a:t>
                      </a:r>
                      <a:r>
                        <a:rPr lang="sl-SI" sz="1000" dirty="0">
                          <a:solidFill>
                            <a:srgbClr val="000000"/>
                          </a:solidFill>
                          <a:latin typeface="Source Sans Pro"/>
                          <a:ea typeface="Source Sans Pro"/>
                          <a:cs typeface="Source Sans Pro"/>
                          <a:sym typeface="Source Sans Pro"/>
                        </a:rPr>
                        <a:t>.</a:t>
                      </a:r>
                      <a:endParaRPr lang="en-US" sz="1000" dirty="0"/>
                    </a:p>
                    <a:p>
                      <a:pPr algn="ctr">
                        <a:lnSpc>
                          <a:spcPts val="1819"/>
                        </a:lnSpc>
                        <a:defRPr/>
                      </a:pPr>
                      <a:endParaRPr lang="en-US" sz="1000" dirty="0"/>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endParaRPr lang="sl-SI" sz="1000" dirty="0">
                        <a:solidFill>
                          <a:srgbClr val="000000"/>
                        </a:solidFill>
                        <a:latin typeface="Source Sans Pro"/>
                        <a:ea typeface="Source Sans Pro"/>
                        <a:cs typeface="Source Sans Pro"/>
                        <a:sym typeface="Source Sans Pro"/>
                      </a:endParaRPr>
                    </a:p>
                    <a:p>
                      <a:pPr algn="l">
                        <a:lnSpc>
                          <a:spcPts val="1819"/>
                        </a:lnSpc>
                        <a:defRPr/>
                      </a:pPr>
                      <a:endParaRPr lang="sl-SI" sz="1000" dirty="0">
                        <a:solidFill>
                          <a:srgbClr val="000000"/>
                        </a:solidFill>
                        <a:latin typeface="Source Sans Pro"/>
                        <a:ea typeface="Source Sans Pro"/>
                        <a:cs typeface="Source Sans Pro"/>
                        <a:sym typeface="Source Sans Pro"/>
                      </a:endParaRPr>
                    </a:p>
                    <a:p>
                      <a:pPr algn="l">
                        <a:lnSpc>
                          <a:spcPts val="1819"/>
                        </a:lnSpc>
                        <a:defRPr/>
                      </a:pP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Gradbeni</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grozdi</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iz</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regije</a:t>
                      </a:r>
                      <a:endParaRPr lang="en-US" sz="1000" dirty="0">
                        <a:solidFill>
                          <a:srgbClr val="000000"/>
                        </a:solidFill>
                        <a:latin typeface="Source Sans Pro"/>
                        <a:ea typeface="Source Sans Pro"/>
                        <a:cs typeface="Source Sans Pro"/>
                        <a:sym typeface="Source Sans Pro"/>
                      </a:endParaRPr>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endParaRPr lang="en-US" sz="1000" dirty="0"/>
                    </a:p>
                  </a:txBody>
                  <a:tcPr marL="113981" marR="113981" marT="113981" marB="11398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5428544"/>
                  </a:ext>
                </a:extLst>
              </a:tr>
            </a:tbl>
          </a:graphicData>
        </a:graphic>
      </p:graphicFrame>
      <p:sp>
        <p:nvSpPr>
          <p:cNvPr id="4" name="Titolo 1">
            <a:extLst>
              <a:ext uri="{FF2B5EF4-FFF2-40B4-BE49-F238E27FC236}">
                <a16:creationId xmlns:a16="http://schemas.microsoft.com/office/drawing/2014/main" id="{D1D3289E-FD36-ECC3-E48A-54E1D8765539}"/>
              </a:ext>
            </a:extLst>
          </p:cNvPr>
          <p:cNvSpPr txBox="1">
            <a:spLocks/>
          </p:cNvSpPr>
          <p:nvPr/>
        </p:nvSpPr>
        <p:spPr>
          <a:xfrm>
            <a:off x="857288" y="512112"/>
            <a:ext cx="9180794" cy="13412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sl-SI" sz="2400" dirty="0">
                <a:solidFill>
                  <a:schemeClr val="accent5">
                    <a:lumMod val="50000"/>
                  </a:schemeClr>
                </a:solidFill>
                <a:latin typeface="Source Sans Pro" panose="020B0503030403020204" pitchFamily="34" charset="0"/>
                <a:ea typeface="Source Sans Pro" panose="020B0503030403020204" pitchFamily="34" charset="0"/>
                <a:cs typeface="Open Sans Bold"/>
                <a:sym typeface="Open Sans Bold"/>
              </a:rPr>
              <a:t>VREDNOSTNE VERIGE </a:t>
            </a:r>
            <a:r>
              <a:rPr lang="sl-SI" sz="2400" b="1" dirty="0">
                <a:solidFill>
                  <a:schemeClr val="accent5">
                    <a:lumMod val="50000"/>
                  </a:schemeClr>
                </a:solidFill>
                <a:latin typeface="Source Sans Pro Light" panose="020B0403030403020204" pitchFamily="34" charset="0"/>
                <a:ea typeface="Source Sans Pro Light" panose="020B0403030403020204" pitchFamily="34" charset="0"/>
                <a:cs typeface="Open Sans Bold"/>
                <a:sym typeface="Open Sans Bold"/>
              </a:rPr>
              <a:t>∙</a:t>
            </a:r>
            <a:r>
              <a:rPr lang="sl-SI" sz="2400" b="1" dirty="0">
                <a:solidFill>
                  <a:schemeClr val="accent5">
                    <a:lumMod val="50000"/>
                  </a:schemeClr>
                </a:solidFill>
                <a:latin typeface="Source Sans Pro SemiBold" panose="020B0603030403020204" pitchFamily="34" charset="0"/>
                <a:ea typeface="Source Sans Pro SemiBold" panose="020B0603030403020204" pitchFamily="34" charset="0"/>
                <a:cs typeface="Open Sans Bold"/>
                <a:sym typeface="Open Sans Bold"/>
              </a:rPr>
              <a:t>Predlog 3:</a:t>
            </a:r>
            <a:endParaRPr lang="en-US" sz="2400" dirty="0">
              <a:solidFill>
                <a:schemeClr val="accent5">
                  <a:lumMod val="50000"/>
                </a:schemeClr>
              </a:solidFill>
              <a:latin typeface="Source Sans Pro SemiBold" panose="020B0603030403020204" pitchFamily="34" charset="0"/>
              <a:ea typeface="Source Sans Pro SemiBold" panose="020B0603030403020204" pitchFamily="34" charset="0"/>
              <a:cs typeface="Open Sans"/>
              <a:sym typeface="Open Sans"/>
            </a:endParaRPr>
          </a:p>
          <a:p>
            <a:pPr marL="171450" indent="-171450" algn="r">
              <a:lnSpc>
                <a:spcPct val="100000"/>
              </a:lnSpc>
              <a:buFont typeface="Arial" panose="020B0604020202020204" pitchFamily="34" charset="0"/>
              <a:buChar char="•"/>
            </a:pPr>
            <a:r>
              <a:rPr lang="en-US" sz="2400" spc="60" dirty="0" err="1">
                <a:solidFill>
                  <a:srgbClr val="92D050"/>
                </a:solidFill>
                <a:latin typeface="Source Sans Pro SemiBold" panose="020B0603030403020204" pitchFamily="34" charset="0"/>
                <a:ea typeface="Source Sans Pro SemiBold" panose="020B0603030403020204" pitchFamily="34" charset="0"/>
                <a:cs typeface="Open Sans"/>
                <a:sym typeface="Source Sans Pro"/>
              </a:rPr>
              <a:t>Vrednostna</a:t>
            </a:r>
            <a:r>
              <a:rPr lang="en-US" sz="2400" spc="60" dirty="0">
                <a:solidFill>
                  <a:srgbClr val="92D050"/>
                </a:solidFill>
                <a:latin typeface="Source Sans Pro SemiBold" panose="020B0603030403020204" pitchFamily="34" charset="0"/>
                <a:ea typeface="Source Sans Pro SemiBold" panose="020B0603030403020204" pitchFamily="34" charset="0"/>
                <a:cs typeface="Open Sans"/>
                <a:sym typeface="Source Sans Pro"/>
              </a:rPr>
              <a:t> </a:t>
            </a:r>
            <a:r>
              <a:rPr lang="en-US" sz="2400" spc="60" dirty="0" err="1">
                <a:solidFill>
                  <a:srgbClr val="92D050"/>
                </a:solidFill>
                <a:latin typeface="Source Sans Pro SemiBold" panose="020B0603030403020204" pitchFamily="34" charset="0"/>
                <a:ea typeface="Source Sans Pro SemiBold" panose="020B0603030403020204" pitchFamily="34" charset="0"/>
                <a:cs typeface="Open Sans"/>
                <a:sym typeface="Source Sans Pro"/>
              </a:rPr>
              <a:t>veriga</a:t>
            </a:r>
            <a:r>
              <a:rPr lang="en-US" sz="2400" spc="60" dirty="0">
                <a:solidFill>
                  <a:srgbClr val="92D050"/>
                </a:solidFill>
                <a:latin typeface="Source Sans Pro SemiBold" panose="020B0603030403020204" pitchFamily="34" charset="0"/>
                <a:ea typeface="Source Sans Pro SemiBold" panose="020B0603030403020204" pitchFamily="34" charset="0"/>
                <a:cs typeface="Open Sans"/>
                <a:sym typeface="Source Sans Pro"/>
              </a:rPr>
              <a:t> </a:t>
            </a:r>
            <a:r>
              <a:rPr lang="en-US" sz="2400" spc="60" dirty="0" err="1">
                <a:solidFill>
                  <a:srgbClr val="92D050"/>
                </a:solidFill>
                <a:latin typeface="Source Sans Pro SemiBold" panose="020B0603030403020204" pitchFamily="34" charset="0"/>
                <a:ea typeface="Source Sans Pro SemiBold" panose="020B0603030403020204" pitchFamily="34" charset="0"/>
                <a:cs typeface="Open Sans"/>
                <a:sym typeface="Source Sans Pro"/>
              </a:rPr>
              <a:t>gradbenih</a:t>
            </a:r>
            <a:r>
              <a:rPr lang="en-US" sz="2400" spc="60" dirty="0">
                <a:solidFill>
                  <a:srgbClr val="92D050"/>
                </a:solidFill>
                <a:latin typeface="Source Sans Pro SemiBold" panose="020B0603030403020204" pitchFamily="34" charset="0"/>
                <a:ea typeface="Source Sans Pro SemiBold" panose="020B0603030403020204" pitchFamily="34" charset="0"/>
                <a:cs typeface="Open Sans"/>
                <a:sym typeface="Source Sans Pro"/>
              </a:rPr>
              <a:t> </a:t>
            </a:r>
            <a:r>
              <a:rPr lang="en-US" sz="2400" spc="60" dirty="0" err="1">
                <a:solidFill>
                  <a:srgbClr val="92D050"/>
                </a:solidFill>
                <a:latin typeface="Source Sans Pro SemiBold" panose="020B0603030403020204" pitchFamily="34" charset="0"/>
                <a:ea typeface="Source Sans Pro SemiBold" panose="020B0603030403020204" pitchFamily="34" charset="0"/>
                <a:cs typeface="Open Sans"/>
                <a:sym typeface="Source Sans Pro"/>
              </a:rPr>
              <a:t>materialov</a:t>
            </a:r>
            <a:r>
              <a:rPr lang="en-US" sz="2400" spc="60" dirty="0">
                <a:solidFill>
                  <a:srgbClr val="92D050"/>
                </a:solidFill>
                <a:latin typeface="Source Sans Pro SemiBold" panose="020B0603030403020204" pitchFamily="34" charset="0"/>
                <a:ea typeface="Source Sans Pro SemiBold" panose="020B0603030403020204" pitchFamily="34" charset="0"/>
                <a:cs typeface="Open Sans"/>
                <a:sym typeface="Source Sans Pro"/>
              </a:rPr>
              <a:t> </a:t>
            </a:r>
            <a:r>
              <a:rPr lang="en-US" sz="2400" spc="60" dirty="0" err="1">
                <a:solidFill>
                  <a:srgbClr val="92D050"/>
                </a:solidFill>
                <a:latin typeface="Source Sans Pro SemiBold" panose="020B0603030403020204" pitchFamily="34" charset="0"/>
                <a:ea typeface="Source Sans Pro SemiBold" panose="020B0603030403020204" pitchFamily="34" charset="0"/>
                <a:cs typeface="Open Sans"/>
                <a:sym typeface="Source Sans Pro"/>
              </a:rPr>
              <a:t>na</a:t>
            </a:r>
            <a:r>
              <a:rPr lang="en-US" sz="2400" spc="60" dirty="0">
                <a:solidFill>
                  <a:srgbClr val="92D050"/>
                </a:solidFill>
                <a:latin typeface="Source Sans Pro SemiBold" panose="020B0603030403020204" pitchFamily="34" charset="0"/>
                <a:ea typeface="Source Sans Pro SemiBold" panose="020B0603030403020204" pitchFamily="34" charset="0"/>
                <a:cs typeface="Open Sans"/>
                <a:sym typeface="Source Sans Pro"/>
              </a:rPr>
              <a:t> </a:t>
            </a:r>
            <a:r>
              <a:rPr lang="en-US" sz="2400" spc="60" dirty="0" err="1">
                <a:solidFill>
                  <a:srgbClr val="92D050"/>
                </a:solidFill>
                <a:latin typeface="Source Sans Pro SemiBold" panose="020B0603030403020204" pitchFamily="34" charset="0"/>
                <a:ea typeface="Source Sans Pro SemiBold" panose="020B0603030403020204" pitchFamily="34" charset="0"/>
                <a:cs typeface="Open Sans"/>
                <a:sym typeface="Source Sans Pro"/>
              </a:rPr>
              <a:t>osnovi</a:t>
            </a:r>
            <a:r>
              <a:rPr lang="en-US" sz="2400" spc="60" dirty="0">
                <a:solidFill>
                  <a:srgbClr val="92D050"/>
                </a:solidFill>
                <a:latin typeface="Source Sans Pro SemiBold" panose="020B0603030403020204" pitchFamily="34" charset="0"/>
                <a:ea typeface="Source Sans Pro SemiBold" panose="020B0603030403020204" pitchFamily="34" charset="0"/>
                <a:cs typeface="Open Sans"/>
                <a:sym typeface="Source Sans Pro"/>
              </a:rPr>
              <a:t> </a:t>
            </a:r>
            <a:r>
              <a:rPr lang="en-US" sz="2400" spc="60" dirty="0" err="1">
                <a:solidFill>
                  <a:srgbClr val="92D050"/>
                </a:solidFill>
                <a:latin typeface="Source Sans Pro SemiBold" panose="020B0603030403020204" pitchFamily="34" charset="0"/>
                <a:ea typeface="Source Sans Pro SemiBold" panose="020B0603030403020204" pitchFamily="34" charset="0"/>
                <a:cs typeface="Open Sans"/>
                <a:sym typeface="Source Sans Pro"/>
              </a:rPr>
              <a:t>odpadkov</a:t>
            </a:r>
            <a:endParaRPr lang="sl-SI" sz="2400" spc="60" dirty="0">
              <a:solidFill>
                <a:srgbClr val="92D050"/>
              </a:solidFill>
              <a:latin typeface="Source Sans Pro SemiBold" panose="020B0603030403020204" pitchFamily="34" charset="0"/>
              <a:ea typeface="Source Sans Pro SemiBold" panose="020B0603030403020204" pitchFamily="34" charset="0"/>
              <a:cs typeface="Open Sans"/>
              <a:sym typeface="Source Sans Pro"/>
            </a:endParaRPr>
          </a:p>
          <a:p>
            <a:pPr algn="r"/>
            <a:endParaRPr lang="it-IT" sz="4200" dirty="0">
              <a:solidFill>
                <a:srgbClr val="368033"/>
              </a:solidFill>
              <a:latin typeface="Source Sans Pro SemiBold" panose="020B0603030403020204" pitchFamily="34" charset="0"/>
              <a:ea typeface="Source Sans Pro SemiBold" panose="020B0603030403020204" pitchFamily="34" charset="0"/>
            </a:endParaRPr>
          </a:p>
        </p:txBody>
      </p:sp>
      <p:pic>
        <p:nvPicPr>
          <p:cNvPr id="5" name="Picture 2">
            <a:extLst>
              <a:ext uri="{FF2B5EF4-FFF2-40B4-BE49-F238E27FC236}">
                <a16:creationId xmlns:a16="http://schemas.microsoft.com/office/drawing/2014/main" id="{B8BFFBC0-0E7A-21C0-A023-C390B079FA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0912" y="1334105"/>
            <a:ext cx="1645274" cy="3447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ela 6">
            <a:extLst>
              <a:ext uri="{FF2B5EF4-FFF2-40B4-BE49-F238E27FC236}">
                <a16:creationId xmlns:a16="http://schemas.microsoft.com/office/drawing/2014/main" id="{0F714A72-4283-B4CD-2162-B0F47055DB9A}"/>
              </a:ext>
            </a:extLst>
          </p:cNvPr>
          <p:cNvGraphicFramePr>
            <a:graphicFrameLocks noGrp="1"/>
          </p:cNvGraphicFramePr>
          <p:nvPr>
            <p:extLst>
              <p:ext uri="{D42A27DB-BD31-4B8C-83A1-F6EECF244321}">
                <p14:modId xmlns:p14="http://schemas.microsoft.com/office/powerpoint/2010/main" val="626766801"/>
              </p:ext>
            </p:extLst>
          </p:nvPr>
        </p:nvGraphicFramePr>
        <p:xfrm>
          <a:off x="908088" y="5811745"/>
          <a:ext cx="9079193" cy="637503"/>
        </p:xfrm>
        <a:graphic>
          <a:graphicData uri="http://schemas.openxmlformats.org/drawingml/2006/table">
            <a:tbl>
              <a:tblPr/>
              <a:tblGrid>
                <a:gridCol w="1586509">
                  <a:extLst>
                    <a:ext uri="{9D8B030D-6E8A-4147-A177-3AD203B41FA5}">
                      <a16:colId xmlns:a16="http://schemas.microsoft.com/office/drawing/2014/main" val="2249646236"/>
                    </a:ext>
                  </a:extLst>
                </a:gridCol>
                <a:gridCol w="6731495">
                  <a:extLst>
                    <a:ext uri="{9D8B030D-6E8A-4147-A177-3AD203B41FA5}">
                      <a16:colId xmlns:a16="http://schemas.microsoft.com/office/drawing/2014/main" val="257135504"/>
                    </a:ext>
                  </a:extLst>
                </a:gridCol>
                <a:gridCol w="761189">
                  <a:extLst>
                    <a:ext uri="{9D8B030D-6E8A-4147-A177-3AD203B41FA5}">
                      <a16:colId xmlns:a16="http://schemas.microsoft.com/office/drawing/2014/main" val="1338218544"/>
                    </a:ext>
                  </a:extLst>
                </a:gridCol>
              </a:tblGrid>
              <a:tr h="551367">
                <a:tc>
                  <a:txBody>
                    <a:bodyPr/>
                    <a:lstStyle/>
                    <a:p>
                      <a:pPr algn="ctr">
                        <a:lnSpc>
                          <a:spcPts val="1819"/>
                        </a:lnSpc>
                        <a:defRPr/>
                      </a:pPr>
                      <a:endParaRPr lang="en-US" sz="1000" dirty="0"/>
                    </a:p>
                  </a:txBody>
                  <a:tcPr marL="102026" marR="102026" marT="102026" marB="10202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specializiran</a:t>
                      </a:r>
                      <a:r>
                        <a:rPr lang="sl-SI" sz="1000" dirty="0">
                          <a:solidFill>
                            <a:srgbClr val="000000"/>
                          </a:solidFill>
                          <a:latin typeface="Source Sans Pro"/>
                          <a:ea typeface="Source Sans Pro"/>
                          <a:cs typeface="Source Sans Pro"/>
                          <a:sym typeface="Source Sans Pro"/>
                        </a:rPr>
                        <a:t>o</a:t>
                      </a:r>
                      <a:r>
                        <a:rPr lang="en-US" sz="1000" dirty="0">
                          <a:solidFill>
                            <a:srgbClr val="000000"/>
                          </a:solidFill>
                          <a:latin typeface="Source Sans Pro"/>
                          <a:ea typeface="Source Sans Pro"/>
                          <a:cs typeface="Source Sans Pro"/>
                          <a:sym typeface="Source Sans Pro"/>
                        </a:rPr>
                        <a:t> </a:t>
                      </a:r>
                      <a:r>
                        <a:rPr lang="en-US" sz="1000" b="1" kern="1200" dirty="0">
                          <a:solidFill>
                            <a:srgbClr val="2F8233"/>
                          </a:solidFill>
                          <a:latin typeface="Source Sans Pro Bold"/>
                          <a:ea typeface="Source Sans Pro Bold"/>
                          <a:cs typeface="Source Sans Pro"/>
                          <a:sym typeface="Source Sans Pro"/>
                        </a:rPr>
                        <a:t>za </a:t>
                      </a:r>
                      <a:r>
                        <a:rPr lang="sl-SI" sz="1000" b="1" kern="1200" dirty="0">
                          <a:solidFill>
                            <a:srgbClr val="2F8233"/>
                          </a:solidFill>
                          <a:latin typeface="Source Sans Pro Bold"/>
                          <a:ea typeface="Source Sans Pro Bold"/>
                          <a:cs typeface="Source Sans Pro"/>
                          <a:sym typeface="Source Sans Pro"/>
                        </a:rPr>
                        <a:t>analizo reciklažnih materialov in izdelavo receptur za ponovno uporabo plastičnega odpada, </a:t>
                      </a:r>
                      <a:r>
                        <a:rPr lang="it-IT" sz="1000" dirty="0">
                          <a:solidFill>
                            <a:srgbClr val="000000"/>
                          </a:solidFill>
                          <a:latin typeface="Source Sans Pro"/>
                          <a:ea typeface="Source Sans Pro"/>
                          <a:cs typeface="Source Sans Pro"/>
                          <a:sym typeface="Source Sans Pro"/>
                        </a:rPr>
                        <a:t> </a:t>
                      </a:r>
                      <a:r>
                        <a:rPr lang="it-IT" sz="1000" dirty="0" err="1">
                          <a:solidFill>
                            <a:srgbClr val="000000"/>
                          </a:solidFill>
                          <a:latin typeface="Source Sans Pro"/>
                          <a:ea typeface="Source Sans Pro"/>
                          <a:cs typeface="Source Sans Pro"/>
                          <a:sym typeface="Source Sans Pro"/>
                        </a:rPr>
                        <a:t>inovator</a:t>
                      </a:r>
                      <a:r>
                        <a:rPr lang="it-IT" sz="1000" dirty="0">
                          <a:solidFill>
                            <a:srgbClr val="000000"/>
                          </a:solidFill>
                          <a:latin typeface="Source Sans Pro"/>
                          <a:ea typeface="Source Sans Pro"/>
                          <a:cs typeface="Source Sans Pro"/>
                          <a:sym typeface="Source Sans Pro"/>
                        </a:rPr>
                        <a:t> za </a:t>
                      </a:r>
                      <a:r>
                        <a:rPr lang="it-IT" sz="1000" dirty="0" err="1">
                          <a:solidFill>
                            <a:srgbClr val="000000"/>
                          </a:solidFill>
                          <a:latin typeface="Source Sans Pro"/>
                          <a:ea typeface="Source Sans Pro"/>
                          <a:cs typeface="Source Sans Pro"/>
                          <a:sym typeface="Source Sans Pro"/>
                        </a:rPr>
                        <a:t>raziskave</a:t>
                      </a:r>
                      <a:r>
                        <a:rPr lang="it-IT" sz="1000" dirty="0">
                          <a:solidFill>
                            <a:srgbClr val="000000"/>
                          </a:solidFill>
                          <a:latin typeface="Source Sans Pro"/>
                          <a:ea typeface="Source Sans Pro"/>
                          <a:cs typeface="Source Sans Pro"/>
                          <a:sym typeface="Source Sans Pro"/>
                        </a:rPr>
                        <a:t> in </a:t>
                      </a:r>
                      <a:r>
                        <a:rPr lang="it-IT" sz="1000" dirty="0" err="1">
                          <a:solidFill>
                            <a:srgbClr val="000000"/>
                          </a:solidFill>
                          <a:latin typeface="Source Sans Pro"/>
                          <a:ea typeface="Source Sans Pro"/>
                          <a:cs typeface="Source Sans Pro"/>
                          <a:sym typeface="Source Sans Pro"/>
                        </a:rPr>
                        <a:t>razvoj</a:t>
                      </a:r>
                      <a:r>
                        <a:rPr lang="sl-SI" sz="1000" b="1" kern="1200" dirty="0">
                          <a:solidFill>
                            <a:srgbClr val="2F8233"/>
                          </a:solidFill>
                          <a:latin typeface="Source Sans Pro Bold"/>
                          <a:ea typeface="Source Sans Pro Bold"/>
                          <a:cs typeface="Source Sans Pro"/>
                          <a:sym typeface="Source Sans Pro"/>
                        </a:rPr>
                        <a:t> id.</a:t>
                      </a:r>
                      <a:endParaRPr lang="en-US" sz="1000" dirty="0"/>
                    </a:p>
                  </a:txBody>
                  <a:tcPr marL="102026" marR="102026" marT="102026" marB="10202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sl-SI" sz="1000" dirty="0">
                          <a:solidFill>
                            <a:srgbClr val="000000"/>
                          </a:solidFill>
                          <a:latin typeface="Source Sans Pro"/>
                          <a:ea typeface="Source Sans Pro"/>
                          <a:cs typeface="Source Sans Pro"/>
                          <a:sym typeface="Source Sans Pro"/>
                        </a:rPr>
                        <a:t>SI</a:t>
                      </a:r>
                      <a:endParaRPr lang="en-US" sz="1000" dirty="0"/>
                    </a:p>
                  </a:txBody>
                  <a:tcPr marL="102026" marR="102026" marT="102026" marB="102026"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4219617"/>
                  </a:ext>
                </a:extLst>
              </a:tr>
            </a:tbl>
          </a:graphicData>
        </a:graphic>
      </p:graphicFrame>
    </p:spTree>
    <p:extLst>
      <p:ext uri="{BB962C8B-B14F-4D97-AF65-F5344CB8AC3E}">
        <p14:creationId xmlns:p14="http://schemas.microsoft.com/office/powerpoint/2010/main" val="418819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6" descr="Immagine che contiene Elementi grafici, Carattere, grafica, logo&#10;&#10;Descrizione generata automaticamente">
            <a:extLst>
              <a:ext uri="{FF2B5EF4-FFF2-40B4-BE49-F238E27FC236}">
                <a16:creationId xmlns:a16="http://schemas.microsoft.com/office/drawing/2014/main" id="{593D4EC9-E834-1BFD-A24C-27912DBE8DDE}"/>
              </a:ext>
            </a:extLst>
          </p:cNvPr>
          <p:cNvPicPr>
            <a:picLocks noChangeAspect="1"/>
          </p:cNvPicPr>
          <p:nvPr/>
        </p:nvPicPr>
        <p:blipFill>
          <a:blip r:embed="rId2"/>
          <a:stretch>
            <a:fillRect/>
          </a:stretch>
        </p:blipFill>
        <p:spPr>
          <a:xfrm>
            <a:off x="10494148" y="435059"/>
            <a:ext cx="1240973" cy="799448"/>
          </a:xfrm>
          <a:prstGeom prst="rect">
            <a:avLst/>
          </a:prstGeom>
        </p:spPr>
      </p:pic>
      <p:graphicFrame>
        <p:nvGraphicFramePr>
          <p:cNvPr id="3" name="Tabela 2">
            <a:extLst>
              <a:ext uri="{FF2B5EF4-FFF2-40B4-BE49-F238E27FC236}">
                <a16:creationId xmlns:a16="http://schemas.microsoft.com/office/drawing/2014/main" id="{1965ACA0-2AE6-CCA1-D8EB-1780D17A7CB2}"/>
              </a:ext>
            </a:extLst>
          </p:cNvPr>
          <p:cNvGraphicFramePr>
            <a:graphicFrameLocks noGrp="1"/>
          </p:cNvGraphicFramePr>
          <p:nvPr>
            <p:extLst>
              <p:ext uri="{D42A27DB-BD31-4B8C-83A1-F6EECF244321}">
                <p14:modId xmlns:p14="http://schemas.microsoft.com/office/powerpoint/2010/main" val="1084457665"/>
              </p:ext>
            </p:extLst>
          </p:nvPr>
        </p:nvGraphicFramePr>
        <p:xfrm>
          <a:off x="887767" y="1437950"/>
          <a:ext cx="9103616" cy="2101064"/>
        </p:xfrm>
        <a:graphic>
          <a:graphicData uri="http://schemas.openxmlformats.org/drawingml/2006/table">
            <a:tbl>
              <a:tblPr/>
              <a:tblGrid>
                <a:gridCol w="1590777">
                  <a:extLst>
                    <a:ext uri="{9D8B030D-6E8A-4147-A177-3AD203B41FA5}">
                      <a16:colId xmlns:a16="http://schemas.microsoft.com/office/drawing/2014/main" val="2953537419"/>
                    </a:ext>
                  </a:extLst>
                </a:gridCol>
                <a:gridCol w="6749603">
                  <a:extLst>
                    <a:ext uri="{9D8B030D-6E8A-4147-A177-3AD203B41FA5}">
                      <a16:colId xmlns:a16="http://schemas.microsoft.com/office/drawing/2014/main" val="550474366"/>
                    </a:ext>
                  </a:extLst>
                </a:gridCol>
                <a:gridCol w="763236">
                  <a:extLst>
                    <a:ext uri="{9D8B030D-6E8A-4147-A177-3AD203B41FA5}">
                      <a16:colId xmlns:a16="http://schemas.microsoft.com/office/drawing/2014/main" val="968937059"/>
                    </a:ext>
                  </a:extLst>
                </a:gridCol>
              </a:tblGrid>
              <a:tr h="486856">
                <a:tc>
                  <a:txBody>
                    <a:bodyPr/>
                    <a:lstStyle/>
                    <a:p>
                      <a:pPr algn="ctr">
                        <a:lnSpc>
                          <a:spcPts val="1819"/>
                        </a:lnSpc>
                        <a:defRPr/>
                      </a:pPr>
                      <a:r>
                        <a:rPr lang="en-US" sz="1000" b="1" dirty="0">
                          <a:solidFill>
                            <a:srgbClr val="000000"/>
                          </a:solidFill>
                          <a:latin typeface="Source Sans Pro Bold"/>
                          <a:ea typeface="Source Sans Pro Bold"/>
                          <a:cs typeface="Source Sans Pro Bold"/>
                          <a:sym typeface="Source Sans Pro Bold"/>
                        </a:rPr>
                        <a:t>COMPANY’S NAME</a:t>
                      </a:r>
                      <a:endParaRPr lang="en-US" sz="1000" dirty="0"/>
                    </a:p>
                  </a:txBody>
                  <a:tcPr marL="103459" marR="103459" marT="103459" marB="103459"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b="1">
                          <a:solidFill>
                            <a:srgbClr val="000000"/>
                          </a:solidFill>
                          <a:latin typeface="Source Sans Pro Bold"/>
                          <a:ea typeface="Source Sans Pro Bold"/>
                          <a:cs typeface="Source Sans Pro Bold"/>
                          <a:sym typeface="Source Sans Pro Bold"/>
                        </a:rPr>
                        <a:t>DESCRIPTION</a:t>
                      </a:r>
                      <a:endParaRPr lang="en-US" sz="1000"/>
                    </a:p>
                  </a:txBody>
                  <a:tcPr marL="103459" marR="103459" marT="103459" marB="103459"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b="1" dirty="0">
                          <a:solidFill>
                            <a:srgbClr val="000000"/>
                          </a:solidFill>
                          <a:latin typeface="Source Sans Pro Bold"/>
                          <a:ea typeface="Source Sans Pro Bold"/>
                          <a:cs typeface="Source Sans Pro Bold"/>
                          <a:sym typeface="Source Sans Pro Bold"/>
                        </a:rPr>
                        <a:t>COUNTRY</a:t>
                      </a:r>
                      <a:endParaRPr lang="en-US" sz="1000" dirty="0"/>
                    </a:p>
                  </a:txBody>
                  <a:tcPr marL="103459" marR="103459" marT="103459" marB="103459"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6431106"/>
                  </a:ext>
                </a:extLst>
              </a:tr>
              <a:tr h="486856">
                <a:tc>
                  <a:txBody>
                    <a:bodyPr/>
                    <a:lstStyle/>
                    <a:p>
                      <a:pPr algn="ctr">
                        <a:lnSpc>
                          <a:spcPts val="1679"/>
                        </a:lnSpc>
                        <a:defRPr/>
                      </a:pPr>
                      <a:r>
                        <a:rPr lang="en-US" sz="1000" b="1">
                          <a:solidFill>
                            <a:srgbClr val="000000"/>
                          </a:solidFill>
                          <a:latin typeface="Source Sans Pro Bold"/>
                          <a:ea typeface="Source Sans Pro Bold"/>
                          <a:cs typeface="Source Sans Pro Bold"/>
                          <a:sym typeface="Source Sans Pro Bold"/>
                        </a:rPr>
                        <a:t>LIGNUM CIBALIAE D.O.O.</a:t>
                      </a:r>
                      <a:endParaRPr lang="en-US" sz="1000"/>
                    </a:p>
                  </a:txBody>
                  <a:tcPr marL="103459" marR="103459" marT="103459" marB="103459"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000" dirty="0" err="1">
                          <a:solidFill>
                            <a:srgbClr val="000000"/>
                          </a:solidFill>
                          <a:latin typeface="Source Sans Pro"/>
                          <a:ea typeface="Source Sans Pro"/>
                          <a:cs typeface="Source Sans Pro"/>
                          <a:sym typeface="Source Sans Pro"/>
                        </a:rPr>
                        <a:t>razvoj</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inovativnega</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projekta</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usmerjenega</a:t>
                      </a:r>
                      <a:r>
                        <a:rPr lang="en-US" sz="1000" dirty="0">
                          <a:solidFill>
                            <a:srgbClr val="000000"/>
                          </a:solidFill>
                          <a:latin typeface="Source Sans Pro"/>
                          <a:ea typeface="Source Sans Pro"/>
                          <a:cs typeface="Source Sans Pro"/>
                          <a:sym typeface="Source Sans Pro"/>
                        </a:rPr>
                        <a:t> v </a:t>
                      </a:r>
                      <a:r>
                        <a:rPr lang="en-US" sz="1000" dirty="0" err="1">
                          <a:solidFill>
                            <a:srgbClr val="000000"/>
                          </a:solidFill>
                          <a:latin typeface="Source Sans Pro"/>
                          <a:ea typeface="Source Sans Pro"/>
                          <a:cs typeface="Source Sans Pro"/>
                          <a:sym typeface="Source Sans Pro"/>
                        </a:rPr>
                        <a:t>oblikovanje</a:t>
                      </a:r>
                      <a:r>
                        <a:rPr lang="en-US" sz="1000" dirty="0">
                          <a:solidFill>
                            <a:srgbClr val="000000"/>
                          </a:solidFill>
                          <a:latin typeface="Source Sans Pro"/>
                          <a:ea typeface="Source Sans Pro"/>
                          <a:cs typeface="Source Sans Pro"/>
                          <a:sym typeface="Source Sans Pro"/>
                        </a:rPr>
                        <a:t> in </a:t>
                      </a:r>
                      <a:r>
                        <a:rPr lang="en-US" sz="1000" dirty="0" err="1">
                          <a:solidFill>
                            <a:srgbClr val="000000"/>
                          </a:solidFill>
                          <a:latin typeface="Source Sans Pro"/>
                          <a:ea typeface="Source Sans Pro"/>
                          <a:cs typeface="Source Sans Pro"/>
                          <a:sym typeface="Source Sans Pro"/>
                        </a:rPr>
                        <a:t>izgradnjo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avtentične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slavonske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lesene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hiše</a:t>
                      </a:r>
                      <a:endParaRPr lang="en-US" sz="1000" dirty="0">
                        <a:solidFill>
                          <a:srgbClr val="000000"/>
                        </a:solidFill>
                        <a:latin typeface="Source Sans Pro"/>
                        <a:ea typeface="Source Sans Pro"/>
                        <a:cs typeface="Source Sans Pro"/>
                        <a:sym typeface="Source Sans Pro"/>
                      </a:endParaRPr>
                    </a:p>
                  </a:txBody>
                  <a:tcPr marL="103459" marR="103459" marT="103459" marB="103459"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dirty="0">
                          <a:solidFill>
                            <a:srgbClr val="000000"/>
                          </a:solidFill>
                          <a:latin typeface="Source Sans Pro"/>
                          <a:ea typeface="Source Sans Pro"/>
                          <a:cs typeface="Source Sans Pro"/>
                          <a:sym typeface="Source Sans Pro"/>
                        </a:rPr>
                        <a:t>HR</a:t>
                      </a:r>
                      <a:endParaRPr lang="en-US" sz="1000" dirty="0"/>
                    </a:p>
                  </a:txBody>
                  <a:tcPr marL="103459" marR="103459" marT="103459" marB="103459"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8584099"/>
                  </a:ext>
                </a:extLst>
              </a:tr>
              <a:tr h="486856">
                <a:tc>
                  <a:txBody>
                    <a:bodyPr/>
                    <a:lstStyle/>
                    <a:p>
                      <a:pPr algn="ctr">
                        <a:lnSpc>
                          <a:spcPts val="1679"/>
                        </a:lnSpc>
                        <a:defRPr/>
                      </a:pPr>
                      <a:r>
                        <a:rPr lang="en-US" sz="1000" b="1" dirty="0">
                          <a:solidFill>
                            <a:srgbClr val="000000"/>
                          </a:solidFill>
                          <a:latin typeface="Source Sans Pro Bold"/>
                          <a:ea typeface="Source Sans Pro Bold"/>
                          <a:cs typeface="Source Sans Pro Bold"/>
                          <a:sym typeface="Source Sans Pro Bold"/>
                        </a:rPr>
                        <a:t>OLD WOOD SRL</a:t>
                      </a:r>
                      <a:endParaRPr lang="en-US" sz="1000" dirty="0"/>
                    </a:p>
                  </a:txBody>
                  <a:tcPr marL="103459" marR="103459" marT="103459" marB="103459"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000" dirty="0" err="1">
                          <a:solidFill>
                            <a:srgbClr val="000000"/>
                          </a:solidFill>
                          <a:latin typeface="Source Sans Pro"/>
                          <a:ea typeface="Source Sans Pro"/>
                          <a:cs typeface="Source Sans Pro"/>
                          <a:sym typeface="Source Sans Pro"/>
                        </a:rPr>
                        <a:t>specializirano</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obnovo</a:t>
                      </a:r>
                      <a:r>
                        <a:rPr lang="en-US" sz="1000" dirty="0">
                          <a:solidFill>
                            <a:srgbClr val="000000"/>
                          </a:solidFill>
                          <a:latin typeface="Source Sans Pro"/>
                          <a:ea typeface="Source Sans Pro"/>
                          <a:cs typeface="Source Sans Pro"/>
                          <a:sym typeface="Source Sans Pro"/>
                        </a:rPr>
                        <a:t> in </a:t>
                      </a:r>
                      <a:r>
                        <a:rPr lang="en-US" sz="1000" dirty="0" err="1">
                          <a:solidFill>
                            <a:srgbClr val="000000"/>
                          </a:solidFill>
                          <a:latin typeface="Source Sans Pro"/>
                          <a:ea typeface="Source Sans Pro"/>
                          <a:cs typeface="Source Sans Pro"/>
                          <a:sym typeface="Source Sans Pro"/>
                        </a:rPr>
                        <a:t>ponovno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uporabo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lesa</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iz</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starih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stavb</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arhitekturne</a:t>
                      </a:r>
                      <a:r>
                        <a:rPr lang="en-US" sz="1000" dirty="0">
                          <a:solidFill>
                            <a:srgbClr val="000000"/>
                          </a:solidFill>
                          <a:latin typeface="Source Sans Pro"/>
                          <a:ea typeface="Source Sans Pro"/>
                          <a:cs typeface="Source Sans Pro"/>
                          <a:sym typeface="Source Sans Pro"/>
                        </a:rPr>
                        <a:t> in </a:t>
                      </a:r>
                      <a:r>
                        <a:rPr lang="en-US" sz="1000" dirty="0" err="1">
                          <a:solidFill>
                            <a:srgbClr val="000000"/>
                          </a:solidFill>
                          <a:latin typeface="Source Sans Pro"/>
                          <a:ea typeface="Source Sans Pro"/>
                          <a:cs typeface="Source Sans Pro"/>
                          <a:sym typeface="Source Sans Pro"/>
                        </a:rPr>
                        <a:t>notranje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dekorativne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namene</a:t>
                      </a:r>
                      <a:endParaRPr lang="en-US" sz="1000" dirty="0">
                        <a:solidFill>
                          <a:srgbClr val="000000"/>
                        </a:solidFill>
                        <a:latin typeface="Source Sans Pro"/>
                        <a:ea typeface="Source Sans Pro"/>
                        <a:cs typeface="Source Sans Pro"/>
                        <a:sym typeface="Source Sans Pro"/>
                      </a:endParaRPr>
                    </a:p>
                  </a:txBody>
                  <a:tcPr marL="103459" marR="103459" marT="103459" marB="103459"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dirty="0">
                          <a:solidFill>
                            <a:srgbClr val="000000"/>
                          </a:solidFill>
                          <a:latin typeface="Source Sans Pro"/>
                          <a:ea typeface="Source Sans Pro"/>
                          <a:cs typeface="Source Sans Pro"/>
                          <a:sym typeface="Source Sans Pro"/>
                        </a:rPr>
                        <a:t>RO</a:t>
                      </a:r>
                      <a:endParaRPr lang="en-US" sz="1000" dirty="0"/>
                    </a:p>
                  </a:txBody>
                  <a:tcPr marL="103459" marR="103459" marT="103459" marB="103459"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6111109"/>
                  </a:ext>
                </a:extLst>
              </a:tr>
              <a:tr h="619745">
                <a:tc>
                  <a:txBody>
                    <a:bodyPr/>
                    <a:lstStyle/>
                    <a:p>
                      <a:pPr algn="ctr">
                        <a:lnSpc>
                          <a:spcPts val="1819"/>
                        </a:lnSpc>
                        <a:defRPr/>
                      </a:pPr>
                      <a:r>
                        <a:rPr lang="sl-SI" sz="1000" b="1" kern="1200" dirty="0">
                          <a:solidFill>
                            <a:srgbClr val="000000"/>
                          </a:solidFill>
                          <a:latin typeface="Source Sans Pro Bold"/>
                          <a:ea typeface="Source Sans Pro Bold"/>
                        </a:rPr>
                        <a:t>Mizarstvo OVSENIK </a:t>
                      </a:r>
                      <a:endParaRPr lang="en-US" sz="1000" b="1" kern="1200" dirty="0">
                        <a:solidFill>
                          <a:srgbClr val="000000"/>
                        </a:solidFill>
                        <a:latin typeface="Source Sans Pro Bold"/>
                        <a:ea typeface="Source Sans Pro Bold"/>
                      </a:endParaRPr>
                    </a:p>
                  </a:txBody>
                  <a:tcPr marL="103459" marR="103459" marT="103459" marB="103459"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razvoj</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inovativn</a:t>
                      </a:r>
                      <a:r>
                        <a:rPr lang="sl-SI" sz="1000">
                          <a:solidFill>
                            <a:srgbClr val="000000"/>
                          </a:solidFill>
                          <a:latin typeface="Source Sans Pro"/>
                          <a:ea typeface="Source Sans Pro"/>
                          <a:cs typeface="Source Sans Pro"/>
                          <a:sym typeface="Source Sans Pro"/>
                        </a:rPr>
                        <a:t>ih obdelav fasadnega </a:t>
                      </a:r>
                      <a:r>
                        <a:rPr lang="sl-SI" sz="1000" dirty="0" err="1">
                          <a:solidFill>
                            <a:srgbClr val="000000"/>
                          </a:solidFill>
                          <a:latin typeface="Source Sans Pro"/>
                          <a:ea typeface="Source Sans Pro"/>
                          <a:cs typeface="Source Sans Pro"/>
                          <a:sym typeface="Source Sans Pro"/>
                        </a:rPr>
                        <a:t>pohišva</a:t>
                      </a:r>
                      <a:r>
                        <a:rPr lang="sl-SI" sz="1000" dirty="0">
                          <a:solidFill>
                            <a:srgbClr val="000000"/>
                          </a:solidFill>
                          <a:latin typeface="Source Sans Pro"/>
                          <a:ea typeface="Source Sans Pro"/>
                          <a:cs typeface="Source Sans Pro"/>
                          <a:sym typeface="Source Sans Pro"/>
                        </a:rPr>
                        <a:t>, </a:t>
                      </a:r>
                      <a:endParaRPr lang="en-US" sz="1000" dirty="0">
                        <a:solidFill>
                          <a:srgbClr val="000000"/>
                        </a:solidFill>
                        <a:latin typeface="Source Sans Pro"/>
                        <a:ea typeface="Source Sans Pro"/>
                        <a:cs typeface="Source Sans Pro"/>
                        <a:sym typeface="Source Sans Pro"/>
                      </a:endParaRPr>
                    </a:p>
                  </a:txBody>
                  <a:tcPr marL="103459" marR="103459" marT="103459" marB="103459"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ts val="1819"/>
                        </a:lnSpc>
                        <a:spcBef>
                          <a:spcPts val="0"/>
                        </a:spcBef>
                        <a:spcAft>
                          <a:spcPts val="0"/>
                        </a:spcAft>
                        <a:buClrTx/>
                        <a:buSzTx/>
                        <a:buFontTx/>
                        <a:buNone/>
                        <a:tabLst/>
                        <a:defRPr/>
                      </a:pPr>
                      <a:r>
                        <a:rPr lang="sl-SI" sz="1000" dirty="0">
                          <a:solidFill>
                            <a:srgbClr val="000000"/>
                          </a:solidFill>
                          <a:latin typeface="Source Sans Pro"/>
                          <a:ea typeface="Source Sans Pro"/>
                          <a:cs typeface="Source Sans Pro"/>
                          <a:sym typeface="Source Sans Pro"/>
                        </a:rPr>
                        <a:t>SI</a:t>
                      </a:r>
                      <a:endParaRPr lang="en-US" sz="1000" dirty="0"/>
                    </a:p>
                    <a:p>
                      <a:pPr algn="ctr">
                        <a:lnSpc>
                          <a:spcPts val="1819"/>
                        </a:lnSpc>
                        <a:defRPr/>
                      </a:pPr>
                      <a:endParaRPr lang="en-US" sz="1000" dirty="0"/>
                    </a:p>
                  </a:txBody>
                  <a:tcPr marL="103459" marR="103459" marT="103459" marB="103459"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394154"/>
                  </a:ext>
                </a:extLst>
              </a:tr>
            </a:tbl>
          </a:graphicData>
        </a:graphic>
      </p:graphicFrame>
      <p:sp>
        <p:nvSpPr>
          <p:cNvPr id="4" name="Titolo 1">
            <a:extLst>
              <a:ext uri="{FF2B5EF4-FFF2-40B4-BE49-F238E27FC236}">
                <a16:creationId xmlns:a16="http://schemas.microsoft.com/office/drawing/2014/main" id="{D008E374-97B2-EED9-1006-9A0920693CB0}"/>
              </a:ext>
            </a:extLst>
          </p:cNvPr>
          <p:cNvSpPr txBox="1">
            <a:spLocks/>
          </p:cNvSpPr>
          <p:nvPr/>
        </p:nvSpPr>
        <p:spPr>
          <a:xfrm>
            <a:off x="887768" y="512112"/>
            <a:ext cx="9180794" cy="13412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sl-SI" sz="2400" dirty="0">
                <a:solidFill>
                  <a:schemeClr val="accent5">
                    <a:lumMod val="50000"/>
                  </a:schemeClr>
                </a:solidFill>
                <a:latin typeface="Source Sans Pro" panose="020B0503030403020204" pitchFamily="34" charset="0"/>
                <a:ea typeface="Source Sans Pro" panose="020B0503030403020204" pitchFamily="34" charset="0"/>
                <a:cs typeface="Open Sans Bold"/>
                <a:sym typeface="Open Sans Bold"/>
              </a:rPr>
              <a:t>VREDNOSTNE VERIGE </a:t>
            </a:r>
            <a:r>
              <a:rPr lang="sl-SI" sz="2400" b="1" dirty="0">
                <a:solidFill>
                  <a:schemeClr val="accent5">
                    <a:lumMod val="50000"/>
                  </a:schemeClr>
                </a:solidFill>
                <a:latin typeface="Source Sans Pro Light" panose="020B0403030403020204" pitchFamily="34" charset="0"/>
                <a:ea typeface="Source Sans Pro Light" panose="020B0403030403020204" pitchFamily="34" charset="0"/>
                <a:cs typeface="Open Sans Bold"/>
                <a:sym typeface="Open Sans Bold"/>
              </a:rPr>
              <a:t>∙</a:t>
            </a:r>
            <a:r>
              <a:rPr lang="sl-SI" sz="2400" b="1" dirty="0">
                <a:solidFill>
                  <a:schemeClr val="accent5">
                    <a:lumMod val="50000"/>
                  </a:schemeClr>
                </a:solidFill>
                <a:latin typeface="Source Sans Pro SemiBold" panose="020B0603030403020204" pitchFamily="34" charset="0"/>
                <a:ea typeface="Source Sans Pro SemiBold" panose="020B0603030403020204" pitchFamily="34" charset="0"/>
                <a:cs typeface="Open Sans Bold"/>
                <a:sym typeface="Open Sans Bold"/>
              </a:rPr>
              <a:t>Predlog 4:</a:t>
            </a:r>
            <a:endParaRPr lang="en-US" sz="2400" dirty="0">
              <a:solidFill>
                <a:schemeClr val="accent5">
                  <a:lumMod val="50000"/>
                </a:schemeClr>
              </a:solidFill>
              <a:latin typeface="Source Sans Pro SemiBold" panose="020B0603030403020204" pitchFamily="34" charset="0"/>
              <a:ea typeface="Source Sans Pro SemiBold" panose="020B0603030403020204" pitchFamily="34" charset="0"/>
              <a:cs typeface="Open Sans"/>
              <a:sym typeface="Open Sans"/>
            </a:endParaRPr>
          </a:p>
          <a:p>
            <a:pPr marL="171450" indent="-171450" algn="r">
              <a:lnSpc>
                <a:spcPct val="100000"/>
              </a:lnSpc>
              <a:buFont typeface="Arial" panose="020B0604020202020204" pitchFamily="34" charset="0"/>
              <a:buChar char="•"/>
            </a:pPr>
            <a:r>
              <a:rPr lang="it-IT" sz="2400" spc="60" dirty="0" err="1">
                <a:solidFill>
                  <a:srgbClr val="92D050"/>
                </a:solidFill>
                <a:latin typeface="Source Sans Pro SemiBold" panose="020B0603030403020204" pitchFamily="34" charset="0"/>
                <a:ea typeface="Source Sans Pro SemiBold" panose="020B0603030403020204" pitchFamily="34" charset="0"/>
                <a:cs typeface="Open Sans"/>
                <a:sym typeface="Source Sans Pro"/>
              </a:rPr>
              <a:t>Tradicionalne</a:t>
            </a:r>
            <a:r>
              <a:rPr lang="it-IT" sz="2400" spc="60" dirty="0">
                <a:solidFill>
                  <a:srgbClr val="92D050"/>
                </a:solidFill>
                <a:latin typeface="Source Sans Pro SemiBold" panose="020B0603030403020204" pitchFamily="34" charset="0"/>
                <a:ea typeface="Source Sans Pro SemiBold" panose="020B0603030403020204" pitchFamily="34" charset="0"/>
                <a:cs typeface="Open Sans"/>
                <a:sym typeface="Source Sans Pro"/>
              </a:rPr>
              <a:t> </a:t>
            </a:r>
            <a:r>
              <a:rPr lang="it-IT" sz="2400" spc="60" dirty="0" err="1">
                <a:solidFill>
                  <a:srgbClr val="92D050"/>
                </a:solidFill>
                <a:latin typeface="Source Sans Pro SemiBold" panose="020B0603030403020204" pitchFamily="34" charset="0"/>
                <a:ea typeface="Source Sans Pro SemiBold" panose="020B0603030403020204" pitchFamily="34" charset="0"/>
                <a:cs typeface="Open Sans"/>
                <a:sym typeface="Source Sans Pro"/>
              </a:rPr>
              <a:t>inovacije</a:t>
            </a:r>
            <a:r>
              <a:rPr lang="it-IT" sz="2400" spc="60" dirty="0">
                <a:solidFill>
                  <a:srgbClr val="92D050"/>
                </a:solidFill>
                <a:latin typeface="Source Sans Pro SemiBold" panose="020B0603030403020204" pitchFamily="34" charset="0"/>
                <a:ea typeface="Source Sans Pro SemiBold" panose="020B0603030403020204" pitchFamily="34" charset="0"/>
                <a:cs typeface="Open Sans"/>
                <a:sym typeface="Source Sans Pro"/>
              </a:rPr>
              <a:t> v </a:t>
            </a:r>
            <a:r>
              <a:rPr lang="it-IT" sz="2400" spc="60" dirty="0" err="1">
                <a:solidFill>
                  <a:srgbClr val="92D050"/>
                </a:solidFill>
                <a:latin typeface="Source Sans Pro SemiBold" panose="020B0603030403020204" pitchFamily="34" charset="0"/>
                <a:ea typeface="Source Sans Pro SemiBold" panose="020B0603030403020204" pitchFamily="34" charset="0"/>
                <a:cs typeface="Open Sans"/>
                <a:sym typeface="Source Sans Pro"/>
              </a:rPr>
              <a:t>vrednostni</a:t>
            </a:r>
            <a:r>
              <a:rPr lang="it-IT" sz="2400" spc="60" dirty="0">
                <a:solidFill>
                  <a:srgbClr val="92D050"/>
                </a:solidFill>
                <a:latin typeface="Source Sans Pro SemiBold" panose="020B0603030403020204" pitchFamily="34" charset="0"/>
                <a:ea typeface="Source Sans Pro SemiBold" panose="020B0603030403020204" pitchFamily="34" charset="0"/>
                <a:cs typeface="Open Sans"/>
                <a:sym typeface="Source Sans Pro"/>
              </a:rPr>
              <a:t> </a:t>
            </a:r>
            <a:r>
              <a:rPr lang="it-IT" sz="2400" spc="60" dirty="0" err="1">
                <a:solidFill>
                  <a:srgbClr val="92D050"/>
                </a:solidFill>
                <a:latin typeface="Source Sans Pro SemiBold" panose="020B0603030403020204" pitchFamily="34" charset="0"/>
                <a:ea typeface="Source Sans Pro SemiBold" panose="020B0603030403020204" pitchFamily="34" charset="0"/>
                <a:cs typeface="Open Sans"/>
                <a:sym typeface="Source Sans Pro"/>
              </a:rPr>
              <a:t>verigi</a:t>
            </a:r>
            <a:r>
              <a:rPr lang="it-IT" sz="2400" spc="60" dirty="0">
                <a:solidFill>
                  <a:srgbClr val="92D050"/>
                </a:solidFill>
                <a:latin typeface="Source Sans Pro SemiBold" panose="020B0603030403020204" pitchFamily="34" charset="0"/>
                <a:ea typeface="Source Sans Pro SemiBold" panose="020B0603030403020204" pitchFamily="34" charset="0"/>
                <a:cs typeface="Open Sans"/>
                <a:sym typeface="Source Sans Pro"/>
              </a:rPr>
              <a:t> </a:t>
            </a:r>
            <a:r>
              <a:rPr lang="it-IT" sz="2400" spc="60" dirty="0" err="1">
                <a:solidFill>
                  <a:srgbClr val="92D050"/>
                </a:solidFill>
                <a:latin typeface="Source Sans Pro SemiBold" panose="020B0603030403020204" pitchFamily="34" charset="0"/>
                <a:ea typeface="Source Sans Pro SemiBold" panose="020B0603030403020204" pitchFamily="34" charset="0"/>
                <a:cs typeface="Open Sans"/>
                <a:sym typeface="Source Sans Pro"/>
              </a:rPr>
              <a:t>ekološke</a:t>
            </a:r>
            <a:r>
              <a:rPr lang="it-IT" sz="2400" spc="60" dirty="0">
                <a:solidFill>
                  <a:srgbClr val="92D050"/>
                </a:solidFill>
                <a:latin typeface="Source Sans Pro SemiBold" panose="020B0603030403020204" pitchFamily="34" charset="0"/>
                <a:ea typeface="Source Sans Pro SemiBold" panose="020B0603030403020204" pitchFamily="34" charset="0"/>
                <a:cs typeface="Open Sans"/>
                <a:sym typeface="Source Sans Pro"/>
              </a:rPr>
              <a:t> </a:t>
            </a:r>
            <a:r>
              <a:rPr lang="it-IT" sz="2400" spc="60" dirty="0" err="1">
                <a:solidFill>
                  <a:srgbClr val="92D050"/>
                </a:solidFill>
                <a:latin typeface="Source Sans Pro SemiBold" panose="020B0603030403020204" pitchFamily="34" charset="0"/>
                <a:ea typeface="Source Sans Pro SemiBold" panose="020B0603030403020204" pitchFamily="34" charset="0"/>
                <a:cs typeface="Open Sans"/>
                <a:sym typeface="Source Sans Pro"/>
              </a:rPr>
              <a:t>gradnje</a:t>
            </a:r>
            <a:endParaRPr lang="sl-SI" sz="2400" spc="60" dirty="0">
              <a:solidFill>
                <a:srgbClr val="92D050"/>
              </a:solidFill>
              <a:latin typeface="Source Sans Pro SemiBold" panose="020B0603030403020204" pitchFamily="34" charset="0"/>
              <a:ea typeface="Source Sans Pro SemiBold" panose="020B0603030403020204" pitchFamily="34" charset="0"/>
              <a:cs typeface="Open Sans"/>
              <a:sym typeface="Source Sans Pro"/>
            </a:endParaRPr>
          </a:p>
          <a:p>
            <a:pPr algn="r"/>
            <a:endParaRPr lang="it-IT" sz="4200" dirty="0">
              <a:solidFill>
                <a:srgbClr val="368033"/>
              </a:solidFill>
              <a:latin typeface="Source Sans Pro SemiBold" panose="020B0603030403020204" pitchFamily="34" charset="0"/>
              <a:ea typeface="Source Sans Pro SemiBold" panose="020B0603030403020204" pitchFamily="34" charset="0"/>
            </a:endParaRPr>
          </a:p>
        </p:txBody>
      </p:sp>
      <p:graphicFrame>
        <p:nvGraphicFramePr>
          <p:cNvPr id="6" name="Tabela 5">
            <a:extLst>
              <a:ext uri="{FF2B5EF4-FFF2-40B4-BE49-F238E27FC236}">
                <a16:creationId xmlns:a16="http://schemas.microsoft.com/office/drawing/2014/main" id="{932441D6-F1F7-B487-DCF9-21D49774751B}"/>
              </a:ext>
            </a:extLst>
          </p:cNvPr>
          <p:cNvGraphicFramePr>
            <a:graphicFrameLocks noGrp="1"/>
          </p:cNvGraphicFramePr>
          <p:nvPr>
            <p:extLst>
              <p:ext uri="{D42A27DB-BD31-4B8C-83A1-F6EECF244321}">
                <p14:modId xmlns:p14="http://schemas.microsoft.com/office/powerpoint/2010/main" val="84605452"/>
              </p:ext>
            </p:extLst>
          </p:nvPr>
        </p:nvGraphicFramePr>
        <p:xfrm>
          <a:off x="887767" y="3539014"/>
          <a:ext cx="9103616" cy="503157"/>
        </p:xfrm>
        <a:graphic>
          <a:graphicData uri="http://schemas.openxmlformats.org/drawingml/2006/table">
            <a:tbl>
              <a:tblPr/>
              <a:tblGrid>
                <a:gridCol w="1590777">
                  <a:extLst>
                    <a:ext uri="{9D8B030D-6E8A-4147-A177-3AD203B41FA5}">
                      <a16:colId xmlns:a16="http://schemas.microsoft.com/office/drawing/2014/main" val="2306369906"/>
                    </a:ext>
                  </a:extLst>
                </a:gridCol>
                <a:gridCol w="6749603">
                  <a:extLst>
                    <a:ext uri="{9D8B030D-6E8A-4147-A177-3AD203B41FA5}">
                      <a16:colId xmlns:a16="http://schemas.microsoft.com/office/drawing/2014/main" val="4107561519"/>
                    </a:ext>
                  </a:extLst>
                </a:gridCol>
                <a:gridCol w="763236">
                  <a:extLst>
                    <a:ext uri="{9D8B030D-6E8A-4147-A177-3AD203B41FA5}">
                      <a16:colId xmlns:a16="http://schemas.microsoft.com/office/drawing/2014/main" val="4024441619"/>
                    </a:ext>
                  </a:extLst>
                </a:gridCol>
              </a:tblGrid>
              <a:tr h="503157">
                <a:tc>
                  <a:txBody>
                    <a:bodyPr/>
                    <a:lstStyle/>
                    <a:p>
                      <a:pPr algn="ctr">
                        <a:lnSpc>
                          <a:spcPts val="1819"/>
                        </a:lnSpc>
                        <a:defRPr/>
                      </a:pPr>
                      <a:endParaRPr lang="en-US" sz="1000" dirty="0"/>
                    </a:p>
                  </a:txBody>
                  <a:tcPr marL="103459" marR="103459" marT="103459" marB="103459"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tc>
                  <a:txBody>
                    <a:bodyPr/>
                    <a:lstStyle/>
                    <a:p>
                      <a:pPr algn="l">
                        <a:lnSpc>
                          <a:spcPts val="1819"/>
                        </a:lnSpc>
                        <a:defRPr/>
                      </a:pP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Gradbeni</a:t>
                      </a:r>
                      <a:r>
                        <a:rPr lang="en-US" sz="1000" dirty="0">
                          <a:solidFill>
                            <a:srgbClr val="000000"/>
                          </a:solidFill>
                          <a:latin typeface="Source Sans Pro"/>
                          <a:ea typeface="Source Sans Pro"/>
                          <a:cs typeface="Source Sans Pro"/>
                          <a:sym typeface="Source Sans Pro"/>
                        </a:rPr>
                        <a:t> in </a:t>
                      </a:r>
                      <a:r>
                        <a:rPr lang="en-US" sz="1000" dirty="0" err="1">
                          <a:solidFill>
                            <a:srgbClr val="000000"/>
                          </a:solidFill>
                          <a:latin typeface="Source Sans Pro"/>
                          <a:ea typeface="Source Sans Pro"/>
                          <a:cs typeface="Source Sans Pro"/>
                          <a:sym typeface="Source Sans Pro"/>
                        </a:rPr>
                        <a:t>leseni</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grozdi</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iz</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regije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Arhitekti</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oblikovalci</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Javni</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organi</a:t>
                      </a:r>
                      <a:endParaRPr lang="en-US" sz="1000" dirty="0">
                        <a:solidFill>
                          <a:srgbClr val="000000"/>
                        </a:solidFill>
                        <a:latin typeface="Source Sans Pro"/>
                        <a:ea typeface="Source Sans Pro"/>
                        <a:cs typeface="Source Sans Pro"/>
                        <a:sym typeface="Source Sans Pro"/>
                      </a:endParaRPr>
                    </a:p>
                  </a:txBody>
                  <a:tcPr marL="103459" marR="103459" marT="103459" marB="103459"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tc>
                  <a:txBody>
                    <a:bodyPr/>
                    <a:lstStyle/>
                    <a:p>
                      <a:pPr algn="ctr">
                        <a:lnSpc>
                          <a:spcPts val="1819"/>
                        </a:lnSpc>
                        <a:defRPr/>
                      </a:pPr>
                      <a:endParaRPr lang="en-US" sz="1000" dirty="0"/>
                    </a:p>
                  </a:txBody>
                  <a:tcPr marL="103459" marR="103459" marT="103459" marB="103459"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5576824"/>
                  </a:ext>
                </a:extLst>
              </a:tr>
            </a:tbl>
          </a:graphicData>
        </a:graphic>
      </p:graphicFrame>
      <p:pic>
        <p:nvPicPr>
          <p:cNvPr id="5" name="Picture 2">
            <a:extLst>
              <a:ext uri="{FF2B5EF4-FFF2-40B4-BE49-F238E27FC236}">
                <a16:creationId xmlns:a16="http://schemas.microsoft.com/office/drawing/2014/main" id="{2D971CC7-25CA-65F3-0DA2-D03571812F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0912" y="1334105"/>
            <a:ext cx="1645274" cy="34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200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6" descr="Immagine che contiene Elementi grafici, Carattere, grafica, logo&#10;&#10;Descrizione generata automaticamente">
            <a:extLst>
              <a:ext uri="{FF2B5EF4-FFF2-40B4-BE49-F238E27FC236}">
                <a16:creationId xmlns:a16="http://schemas.microsoft.com/office/drawing/2014/main" id="{6C83EE06-B7BD-FCE4-C666-7F0262070E59}"/>
              </a:ext>
            </a:extLst>
          </p:cNvPr>
          <p:cNvPicPr>
            <a:picLocks noChangeAspect="1"/>
          </p:cNvPicPr>
          <p:nvPr/>
        </p:nvPicPr>
        <p:blipFill>
          <a:blip r:embed="rId2"/>
          <a:stretch>
            <a:fillRect/>
          </a:stretch>
        </p:blipFill>
        <p:spPr>
          <a:xfrm>
            <a:off x="10494148" y="435059"/>
            <a:ext cx="1240973" cy="799448"/>
          </a:xfrm>
          <a:prstGeom prst="rect">
            <a:avLst/>
          </a:prstGeom>
        </p:spPr>
      </p:pic>
      <p:graphicFrame>
        <p:nvGraphicFramePr>
          <p:cNvPr id="3" name="Tabela 2">
            <a:extLst>
              <a:ext uri="{FF2B5EF4-FFF2-40B4-BE49-F238E27FC236}">
                <a16:creationId xmlns:a16="http://schemas.microsoft.com/office/drawing/2014/main" id="{E04DA443-B073-0A08-B8D8-8D2E00BFDF69}"/>
              </a:ext>
            </a:extLst>
          </p:cNvPr>
          <p:cNvGraphicFramePr>
            <a:graphicFrameLocks noGrp="1"/>
          </p:cNvGraphicFramePr>
          <p:nvPr>
            <p:extLst>
              <p:ext uri="{D42A27DB-BD31-4B8C-83A1-F6EECF244321}">
                <p14:modId xmlns:p14="http://schemas.microsoft.com/office/powerpoint/2010/main" val="3124794597"/>
              </p:ext>
            </p:extLst>
          </p:nvPr>
        </p:nvGraphicFramePr>
        <p:xfrm>
          <a:off x="887767" y="1691950"/>
          <a:ext cx="9008073" cy="2906660"/>
        </p:xfrm>
        <a:graphic>
          <a:graphicData uri="http://schemas.openxmlformats.org/drawingml/2006/table">
            <a:tbl>
              <a:tblPr/>
              <a:tblGrid>
                <a:gridCol w="1574081">
                  <a:extLst>
                    <a:ext uri="{9D8B030D-6E8A-4147-A177-3AD203B41FA5}">
                      <a16:colId xmlns:a16="http://schemas.microsoft.com/office/drawing/2014/main" val="2365624456"/>
                    </a:ext>
                  </a:extLst>
                </a:gridCol>
                <a:gridCol w="6678766">
                  <a:extLst>
                    <a:ext uri="{9D8B030D-6E8A-4147-A177-3AD203B41FA5}">
                      <a16:colId xmlns:a16="http://schemas.microsoft.com/office/drawing/2014/main" val="2183942135"/>
                    </a:ext>
                  </a:extLst>
                </a:gridCol>
                <a:gridCol w="755226">
                  <a:extLst>
                    <a:ext uri="{9D8B030D-6E8A-4147-A177-3AD203B41FA5}">
                      <a16:colId xmlns:a16="http://schemas.microsoft.com/office/drawing/2014/main" val="3792943235"/>
                    </a:ext>
                  </a:extLst>
                </a:gridCol>
              </a:tblGrid>
              <a:tr h="478299">
                <a:tc>
                  <a:txBody>
                    <a:bodyPr/>
                    <a:lstStyle/>
                    <a:p>
                      <a:pPr algn="ctr">
                        <a:lnSpc>
                          <a:spcPts val="1819"/>
                        </a:lnSpc>
                        <a:defRPr/>
                      </a:pPr>
                      <a:r>
                        <a:rPr lang="en-US" sz="1000" b="1">
                          <a:solidFill>
                            <a:srgbClr val="000000"/>
                          </a:solidFill>
                          <a:latin typeface="Source Sans Pro Bold"/>
                          <a:ea typeface="Source Sans Pro Bold"/>
                          <a:cs typeface="Source Sans Pro Bold"/>
                          <a:sym typeface="Source Sans Pro Bold"/>
                        </a:rPr>
                        <a:t>COMPANY’S NAME</a:t>
                      </a:r>
                      <a:endParaRPr lang="en-US" sz="1000"/>
                    </a:p>
                  </a:txBody>
                  <a:tcPr marL="100792" marR="100792" marT="100792" marB="10079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b="1">
                          <a:solidFill>
                            <a:srgbClr val="000000"/>
                          </a:solidFill>
                          <a:latin typeface="Source Sans Pro Bold"/>
                          <a:ea typeface="Source Sans Pro Bold"/>
                          <a:cs typeface="Source Sans Pro Bold"/>
                          <a:sym typeface="Source Sans Pro Bold"/>
                        </a:rPr>
                        <a:t>DESCRIPTION</a:t>
                      </a:r>
                      <a:endParaRPr lang="en-US" sz="1000"/>
                    </a:p>
                  </a:txBody>
                  <a:tcPr marL="100792" marR="100792" marT="100792" marB="10079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b="1">
                          <a:solidFill>
                            <a:srgbClr val="000000"/>
                          </a:solidFill>
                          <a:latin typeface="Source Sans Pro Bold"/>
                          <a:ea typeface="Source Sans Pro Bold"/>
                          <a:cs typeface="Source Sans Pro Bold"/>
                          <a:sym typeface="Source Sans Pro Bold"/>
                        </a:rPr>
                        <a:t>COUNTRY</a:t>
                      </a:r>
                      <a:endParaRPr lang="en-US" sz="1000"/>
                    </a:p>
                  </a:txBody>
                  <a:tcPr marL="100792" marR="100792" marT="100792" marB="10079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1217314"/>
                  </a:ext>
                </a:extLst>
              </a:tr>
              <a:tr h="557188">
                <a:tc>
                  <a:txBody>
                    <a:bodyPr/>
                    <a:lstStyle/>
                    <a:p>
                      <a:pPr algn="ctr">
                        <a:lnSpc>
                          <a:spcPts val="1819"/>
                        </a:lnSpc>
                        <a:defRPr/>
                      </a:pPr>
                      <a:r>
                        <a:rPr lang="en-US" sz="1000" b="1" dirty="0">
                          <a:solidFill>
                            <a:srgbClr val="000000"/>
                          </a:solidFill>
                          <a:latin typeface="Source Sans Pro Bold"/>
                          <a:ea typeface="Source Sans Pro Bold"/>
                          <a:cs typeface="Source Sans Pro Bold"/>
                          <a:sym typeface="Source Sans Pro Bold"/>
                        </a:rPr>
                        <a:t>SURVIOT MONITORING KFT</a:t>
                      </a:r>
                      <a:endParaRPr lang="en-US" sz="1000" dirty="0"/>
                    </a:p>
                  </a:txBody>
                  <a:tcPr marL="100792" marR="100792" marT="100792" marB="10079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specializiran</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digitalne</a:t>
                      </a:r>
                      <a:r>
                        <a:rPr lang="en-US" sz="1000" dirty="0">
                          <a:solidFill>
                            <a:srgbClr val="000000"/>
                          </a:solidFill>
                          <a:latin typeface="Source Sans Pro"/>
                          <a:ea typeface="Source Sans Pro"/>
                          <a:cs typeface="Source Sans Pro"/>
                          <a:sym typeface="Source Sans Pro"/>
                        </a:rPr>
                        <a:t> rešitve za </a:t>
                      </a:r>
                      <a:r>
                        <a:rPr lang="en-US" sz="1000" dirty="0" err="1">
                          <a:solidFill>
                            <a:srgbClr val="000000"/>
                          </a:solidFill>
                          <a:latin typeface="Source Sans Pro"/>
                          <a:ea typeface="Source Sans Pro"/>
                          <a:cs typeface="Source Sans Pro"/>
                          <a:sym typeface="Source Sans Pro"/>
                        </a:rPr>
                        <a:t>spremljanje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gradbeništva</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avtomatizacijo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zbiranja</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geotehničnih</a:t>
                      </a:r>
                      <a:r>
                        <a:rPr lang="en-US" sz="1000" dirty="0">
                          <a:solidFill>
                            <a:srgbClr val="000000"/>
                          </a:solidFill>
                          <a:latin typeface="Source Sans Pro"/>
                          <a:ea typeface="Source Sans Pro"/>
                          <a:cs typeface="Source Sans Pro"/>
                          <a:sym typeface="Source Sans Pro"/>
                        </a:rPr>
                        <a:t> in </a:t>
                      </a:r>
                      <a:r>
                        <a:rPr lang="en-US" sz="1000" dirty="0" err="1">
                          <a:solidFill>
                            <a:srgbClr val="000000"/>
                          </a:solidFill>
                          <a:latin typeface="Source Sans Pro"/>
                          <a:ea typeface="Source Sans Pro"/>
                          <a:cs typeface="Source Sans Pro"/>
                          <a:sym typeface="Source Sans Pro"/>
                        </a:rPr>
                        <a:t>okoljskih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podatkov</a:t>
                      </a:r>
                      <a:r>
                        <a:rPr lang="en-US" sz="1000" dirty="0">
                          <a:solidFill>
                            <a:srgbClr val="000000"/>
                          </a:solidFill>
                          <a:latin typeface="Source Sans Pro"/>
                          <a:ea typeface="Source Sans Pro"/>
                          <a:cs typeface="Source Sans Pro"/>
                          <a:sym typeface="Source Sans Pro"/>
                        </a:rPr>
                        <a:t> </a:t>
                      </a:r>
                    </a:p>
                    <a:p>
                      <a:pPr algn="l">
                        <a:lnSpc>
                          <a:spcPts val="1819"/>
                        </a:lnSpc>
                        <a:defRPr/>
                      </a:pPr>
                      <a:endParaRPr lang="en-US" sz="1000" dirty="0">
                        <a:solidFill>
                          <a:srgbClr val="000000"/>
                        </a:solidFill>
                        <a:latin typeface="Source Sans Pro"/>
                        <a:ea typeface="Source Sans Pro"/>
                        <a:cs typeface="Source Sans Pro"/>
                        <a:sym typeface="Source Sans Pro"/>
                      </a:endParaRPr>
                    </a:p>
                  </a:txBody>
                  <a:tcPr marL="100792" marR="100792" marT="100792" marB="10079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a:solidFill>
                            <a:srgbClr val="000000"/>
                          </a:solidFill>
                          <a:latin typeface="Source Sans Pro"/>
                          <a:ea typeface="Source Sans Pro"/>
                          <a:cs typeface="Source Sans Pro"/>
                          <a:sym typeface="Source Sans Pro"/>
                        </a:rPr>
                        <a:t>HU</a:t>
                      </a:r>
                      <a:endParaRPr lang="en-US" sz="1000"/>
                    </a:p>
                  </a:txBody>
                  <a:tcPr marL="100792" marR="100792" marT="100792" marB="10079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3636136"/>
                  </a:ext>
                </a:extLst>
              </a:tr>
              <a:tr h="568023">
                <a:tc>
                  <a:txBody>
                    <a:bodyPr/>
                    <a:lstStyle/>
                    <a:p>
                      <a:pPr algn="ctr">
                        <a:lnSpc>
                          <a:spcPts val="1819"/>
                        </a:lnSpc>
                        <a:defRPr/>
                      </a:pPr>
                      <a:r>
                        <a:rPr lang="en-US" sz="1000" b="1">
                          <a:solidFill>
                            <a:srgbClr val="000000"/>
                          </a:solidFill>
                          <a:latin typeface="Source Sans Pro Bold"/>
                          <a:ea typeface="Source Sans Pro Bold"/>
                          <a:cs typeface="Source Sans Pro Bold"/>
                          <a:sym typeface="Source Sans Pro Bold"/>
                        </a:rPr>
                        <a:t>PANER KFT</a:t>
                      </a:r>
                      <a:endParaRPr lang="en-US" sz="1000"/>
                    </a:p>
                  </a:txBody>
                  <a:tcPr marL="100792" marR="100792" marT="100792" marB="10079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specializiran</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neinvazivno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vzdrževanje</a:t>
                      </a:r>
                      <a:r>
                        <a:rPr lang="en-US" sz="1000" dirty="0">
                          <a:solidFill>
                            <a:srgbClr val="000000"/>
                          </a:solidFill>
                          <a:latin typeface="Source Sans Pro"/>
                          <a:ea typeface="Source Sans Pro"/>
                          <a:cs typeface="Source Sans Pro"/>
                          <a:sym typeface="Source Sans Pro"/>
                        </a:rPr>
                        <a:t> in </a:t>
                      </a:r>
                      <a:r>
                        <a:rPr lang="en-US" sz="1000" dirty="0" err="1">
                          <a:solidFill>
                            <a:srgbClr val="000000"/>
                          </a:solidFill>
                          <a:latin typeface="Source Sans Pro"/>
                          <a:ea typeface="Source Sans Pro"/>
                          <a:cs typeface="Source Sans Pro"/>
                          <a:sym typeface="Source Sans Pro"/>
                        </a:rPr>
                        <a:t>popravilo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cevi</a:t>
                      </a:r>
                      <a:r>
                        <a:rPr lang="en-US" sz="1000" dirty="0">
                          <a:solidFill>
                            <a:srgbClr val="000000"/>
                          </a:solidFill>
                          <a:latin typeface="Source Sans Pro"/>
                          <a:ea typeface="Source Sans Pro"/>
                          <a:cs typeface="Source Sans Pro"/>
                          <a:sym typeface="Source Sans Pro"/>
                        </a:rPr>
                        <a:t> z </a:t>
                      </a:r>
                      <a:r>
                        <a:rPr lang="en-US" sz="1000" dirty="0" err="1">
                          <a:solidFill>
                            <a:srgbClr val="000000"/>
                          </a:solidFill>
                          <a:latin typeface="Source Sans Pro"/>
                          <a:ea typeface="Source Sans Pro"/>
                          <a:cs typeface="Source Sans Pro"/>
                          <a:sym typeface="Source Sans Pro"/>
                        </a:rPr>
                        <a:t>uporabo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robotskih</a:t>
                      </a:r>
                      <a:r>
                        <a:rPr lang="en-US" sz="1000" dirty="0">
                          <a:solidFill>
                            <a:srgbClr val="000000"/>
                          </a:solidFill>
                          <a:latin typeface="Source Sans Pro"/>
                          <a:ea typeface="Source Sans Pro"/>
                          <a:cs typeface="Source Sans Pro"/>
                          <a:sym typeface="Source Sans Pro"/>
                        </a:rPr>
                        <a:t> in No-Dig </a:t>
                      </a:r>
                      <a:r>
                        <a:rPr lang="en-US" sz="1000" dirty="0" err="1">
                          <a:solidFill>
                            <a:srgbClr val="000000"/>
                          </a:solidFill>
                          <a:latin typeface="Source Sans Pro"/>
                          <a:ea typeface="Source Sans Pro"/>
                          <a:cs typeface="Source Sans Pro"/>
                          <a:sym typeface="Source Sans Pro"/>
                        </a:rPr>
                        <a:t>tehnologij</a:t>
                      </a:r>
                      <a:endParaRPr lang="en-US" sz="1000" dirty="0">
                        <a:solidFill>
                          <a:srgbClr val="000000"/>
                        </a:solidFill>
                        <a:latin typeface="Source Sans Pro"/>
                        <a:ea typeface="Source Sans Pro"/>
                        <a:cs typeface="Source Sans Pro"/>
                        <a:sym typeface="Source Sans Pro"/>
                      </a:endParaRPr>
                    </a:p>
                  </a:txBody>
                  <a:tcPr marL="100792" marR="100792" marT="100792" marB="10079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a:solidFill>
                            <a:srgbClr val="000000"/>
                          </a:solidFill>
                          <a:latin typeface="Source Sans Pro"/>
                          <a:ea typeface="Source Sans Pro"/>
                          <a:cs typeface="Source Sans Pro"/>
                          <a:sym typeface="Source Sans Pro"/>
                        </a:rPr>
                        <a:t>HU</a:t>
                      </a:r>
                      <a:endParaRPr lang="en-US" sz="1000"/>
                    </a:p>
                  </a:txBody>
                  <a:tcPr marL="100792" marR="100792" marT="100792" marB="10079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041796"/>
                  </a:ext>
                </a:extLst>
              </a:tr>
              <a:tr h="568023">
                <a:tc>
                  <a:txBody>
                    <a:bodyPr/>
                    <a:lstStyle/>
                    <a:p>
                      <a:pPr algn="ctr">
                        <a:lnSpc>
                          <a:spcPts val="1679"/>
                        </a:lnSpc>
                        <a:defRPr/>
                      </a:pPr>
                      <a:r>
                        <a:rPr lang="en-US" sz="1000" b="1">
                          <a:solidFill>
                            <a:srgbClr val="000000"/>
                          </a:solidFill>
                          <a:latin typeface="Source Sans Pro Bold"/>
                          <a:ea typeface="Source Sans Pro Bold"/>
                          <a:cs typeface="Source Sans Pro Bold"/>
                          <a:sym typeface="Source Sans Pro Bold"/>
                        </a:rPr>
                        <a:t>EXEL AIR TECH</a:t>
                      </a:r>
                      <a:endParaRPr lang="en-US" sz="1000"/>
                    </a:p>
                  </a:txBody>
                  <a:tcPr marL="100792" marR="100792" marT="100792" marB="10079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000" dirty="0" err="1">
                          <a:solidFill>
                            <a:srgbClr val="000000"/>
                          </a:solidFill>
                          <a:latin typeface="Source Sans Pro"/>
                          <a:ea typeface="Source Sans Pro"/>
                          <a:cs typeface="Source Sans Pro"/>
                          <a:sym typeface="Source Sans Pro"/>
                        </a:rPr>
                        <a:t>specializiran</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obsežne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sisteme</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čiščenje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zraka</a:t>
                      </a:r>
                      <a:r>
                        <a:rPr lang="en-US" sz="1000" dirty="0">
                          <a:solidFill>
                            <a:srgbClr val="000000"/>
                          </a:solidFill>
                          <a:latin typeface="Source Sans Pro"/>
                          <a:ea typeface="Source Sans Pro"/>
                          <a:cs typeface="Source Sans Pro"/>
                          <a:sym typeface="Source Sans Pro"/>
                        </a:rPr>
                        <a:t> z </a:t>
                      </a:r>
                      <a:r>
                        <a:rPr lang="en-US" sz="1000" dirty="0" err="1">
                          <a:solidFill>
                            <a:srgbClr val="000000"/>
                          </a:solidFill>
                          <a:latin typeface="Source Sans Pro"/>
                          <a:ea typeface="Source Sans Pro"/>
                          <a:cs typeface="Source Sans Pro"/>
                          <a:sym typeface="Source Sans Pro"/>
                        </a:rPr>
                        <a:t>elektrostatičnimi</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filtri</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zajemanje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drobnega</a:t>
                      </a:r>
                      <a:r>
                        <a:rPr lang="en-US" sz="1000" dirty="0">
                          <a:solidFill>
                            <a:srgbClr val="000000"/>
                          </a:solidFill>
                          <a:latin typeface="Source Sans Pro"/>
                          <a:ea typeface="Source Sans Pro"/>
                          <a:cs typeface="Source Sans Pro"/>
                          <a:sym typeface="Source Sans Pro"/>
                        </a:rPr>
                        <a:t> prahu in </a:t>
                      </a:r>
                      <a:r>
                        <a:rPr lang="en-US" sz="1000" dirty="0" err="1">
                          <a:solidFill>
                            <a:srgbClr val="000000"/>
                          </a:solidFill>
                          <a:latin typeface="Source Sans Pro"/>
                          <a:ea typeface="Source Sans Pro"/>
                          <a:cs typeface="Source Sans Pro"/>
                          <a:sym typeface="Source Sans Pro"/>
                        </a:rPr>
                        <a:t>onesnaževal</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podporo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projektom</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ekološke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gradnje</a:t>
                      </a:r>
                      <a:r>
                        <a:rPr lang="en-US" sz="1000" dirty="0">
                          <a:solidFill>
                            <a:srgbClr val="000000"/>
                          </a:solidFill>
                          <a:latin typeface="Source Sans Pro"/>
                          <a:ea typeface="Source Sans Pro"/>
                          <a:cs typeface="Source Sans Pro"/>
                          <a:sym typeface="Source Sans Pro"/>
                        </a:rPr>
                        <a:t> in </a:t>
                      </a:r>
                      <a:r>
                        <a:rPr lang="en-US" sz="1000" dirty="0" err="1">
                          <a:solidFill>
                            <a:srgbClr val="000000"/>
                          </a:solidFill>
                          <a:latin typeface="Source Sans Pro"/>
                          <a:ea typeface="Source Sans Pro"/>
                          <a:cs typeface="Source Sans Pro"/>
                          <a:sym typeface="Source Sans Pro"/>
                        </a:rPr>
                        <a:t>izboljšanju</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kakovosti</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zraka</a:t>
                      </a:r>
                      <a:r>
                        <a:rPr lang="en-US" sz="1000" dirty="0">
                          <a:solidFill>
                            <a:srgbClr val="000000"/>
                          </a:solidFill>
                          <a:latin typeface="Source Sans Pro"/>
                          <a:ea typeface="Source Sans Pro"/>
                          <a:cs typeface="Source Sans Pro"/>
                          <a:sym typeface="Source Sans Pro"/>
                        </a:rPr>
                        <a:t> v </a:t>
                      </a:r>
                      <a:r>
                        <a:rPr lang="en-US" sz="1000" dirty="0" err="1">
                          <a:solidFill>
                            <a:srgbClr val="000000"/>
                          </a:solidFill>
                          <a:latin typeface="Source Sans Pro"/>
                          <a:ea typeface="Source Sans Pro"/>
                          <a:cs typeface="Source Sans Pro"/>
                          <a:sym typeface="Source Sans Pro"/>
                        </a:rPr>
                        <a:t>mestih</a:t>
                      </a:r>
                      <a:endParaRPr lang="en-US" sz="1000" dirty="0">
                        <a:solidFill>
                          <a:srgbClr val="000000"/>
                        </a:solidFill>
                        <a:latin typeface="Source Sans Pro"/>
                        <a:ea typeface="Source Sans Pro"/>
                        <a:cs typeface="Source Sans Pro"/>
                        <a:sym typeface="Source Sans Pro"/>
                      </a:endParaRPr>
                    </a:p>
                  </a:txBody>
                  <a:tcPr marL="100792" marR="100792" marT="100792" marB="10079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a:solidFill>
                            <a:srgbClr val="000000"/>
                          </a:solidFill>
                          <a:latin typeface="Source Sans Pro"/>
                          <a:ea typeface="Source Sans Pro"/>
                          <a:cs typeface="Source Sans Pro"/>
                          <a:sym typeface="Source Sans Pro"/>
                        </a:rPr>
                        <a:t>PL</a:t>
                      </a:r>
                      <a:endParaRPr lang="en-US" sz="1000"/>
                    </a:p>
                  </a:txBody>
                  <a:tcPr marL="100792" marR="100792" marT="100792" marB="10079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0787506"/>
                  </a:ext>
                </a:extLst>
              </a:tr>
              <a:tr h="568023">
                <a:tc>
                  <a:txBody>
                    <a:bodyPr/>
                    <a:lstStyle/>
                    <a:p>
                      <a:pPr algn="ctr">
                        <a:lnSpc>
                          <a:spcPts val="1679"/>
                        </a:lnSpc>
                        <a:defRPr/>
                      </a:pPr>
                      <a:r>
                        <a:rPr lang="en-US" sz="1000" b="1">
                          <a:solidFill>
                            <a:srgbClr val="000000"/>
                          </a:solidFill>
                          <a:latin typeface="Source Sans Pro Bold"/>
                          <a:ea typeface="Source Sans Pro Bold"/>
                          <a:cs typeface="Source Sans Pro Bold"/>
                          <a:sym typeface="Source Sans Pro Bold"/>
                        </a:rPr>
                        <a:t>ENCOUSE</a:t>
                      </a:r>
                      <a:endParaRPr lang="en-US" sz="1000"/>
                    </a:p>
                  </a:txBody>
                  <a:tcPr marL="100792" marR="100792" marT="100792" marB="10079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000" dirty="0" err="1">
                          <a:solidFill>
                            <a:srgbClr val="000000"/>
                          </a:solidFill>
                          <a:latin typeface="Source Sans Pro"/>
                          <a:ea typeface="Source Sans Pro"/>
                          <a:cs typeface="Source Sans Pro"/>
                          <a:sym typeface="Source Sans Pro"/>
                        </a:rPr>
                        <a:t>specializiran</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okolju</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prijazne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sanitarne</a:t>
                      </a:r>
                      <a:r>
                        <a:rPr lang="en-US" sz="1000" dirty="0">
                          <a:solidFill>
                            <a:srgbClr val="000000"/>
                          </a:solidFill>
                          <a:latin typeface="Source Sans Pro"/>
                          <a:ea typeface="Source Sans Pro"/>
                          <a:cs typeface="Source Sans Pro"/>
                          <a:sym typeface="Source Sans Pro"/>
                        </a:rPr>
                        <a:t> rešitve za </a:t>
                      </a:r>
                      <a:r>
                        <a:rPr lang="en-US" sz="1000" dirty="0" err="1">
                          <a:solidFill>
                            <a:srgbClr val="000000"/>
                          </a:solidFill>
                          <a:latin typeface="Source Sans Pro"/>
                          <a:ea typeface="Source Sans Pro"/>
                          <a:cs typeface="Source Sans Pro"/>
                          <a:sym typeface="Source Sans Pro"/>
                        </a:rPr>
                        <a:t>pisarne</a:t>
                      </a:r>
                      <a:r>
                        <a:rPr lang="en-US" sz="1000" dirty="0">
                          <a:solidFill>
                            <a:srgbClr val="000000"/>
                          </a:solidFill>
                          <a:latin typeface="Source Sans Pro"/>
                          <a:ea typeface="Source Sans Pro"/>
                          <a:cs typeface="Source Sans Pro"/>
                          <a:sym typeface="Source Sans Pro"/>
                        </a:rPr>
                        <a:t>, ki </a:t>
                      </a:r>
                      <a:r>
                        <a:rPr lang="en-US" sz="1000" dirty="0" err="1">
                          <a:solidFill>
                            <a:srgbClr val="000000"/>
                          </a:solidFill>
                          <a:latin typeface="Source Sans Pro"/>
                          <a:ea typeface="Source Sans Pro"/>
                          <a:cs typeface="Source Sans Pro"/>
                          <a:sym typeface="Source Sans Pro"/>
                        </a:rPr>
                        <a:t>zagotavljajo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izdelke</a:t>
                      </a:r>
                      <a:r>
                        <a:rPr lang="en-US" sz="1000" dirty="0">
                          <a:solidFill>
                            <a:srgbClr val="000000"/>
                          </a:solidFill>
                          <a:latin typeface="Source Sans Pro"/>
                          <a:ea typeface="Source Sans Pro"/>
                          <a:cs typeface="Source Sans Pro"/>
                          <a:sym typeface="Source Sans Pro"/>
                        </a:rPr>
                        <a:t>, ki </a:t>
                      </a:r>
                      <a:r>
                        <a:rPr lang="en-US" sz="1000" dirty="0" err="1">
                          <a:solidFill>
                            <a:srgbClr val="000000"/>
                          </a:solidFill>
                          <a:latin typeface="Source Sans Pro"/>
                          <a:ea typeface="Source Sans Pro"/>
                          <a:cs typeface="Source Sans Pro"/>
                          <a:sym typeface="Source Sans Pro"/>
                        </a:rPr>
                        <a:t>varčujejo</a:t>
                      </a:r>
                      <a:r>
                        <a:rPr lang="en-US" sz="1000" dirty="0">
                          <a:solidFill>
                            <a:srgbClr val="000000"/>
                          </a:solidFill>
                          <a:latin typeface="Source Sans Pro"/>
                          <a:ea typeface="Source Sans Pro"/>
                          <a:cs typeface="Source Sans Pro"/>
                          <a:sym typeface="Source Sans Pro"/>
                        </a:rPr>
                        <a:t> z </a:t>
                      </a:r>
                      <a:r>
                        <a:rPr lang="en-US" sz="1000" dirty="0" err="1">
                          <a:solidFill>
                            <a:srgbClr val="000000"/>
                          </a:solidFill>
                          <a:latin typeface="Source Sans Pro"/>
                          <a:ea typeface="Source Sans Pro"/>
                          <a:cs typeface="Source Sans Pro"/>
                          <a:sym typeface="Source Sans Pro"/>
                        </a:rPr>
                        <a:t>viri</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kot</a:t>
                      </a:r>
                      <a:r>
                        <a:rPr lang="en-US" sz="1000" dirty="0">
                          <a:solidFill>
                            <a:srgbClr val="000000"/>
                          </a:solidFill>
                          <a:latin typeface="Source Sans Pro"/>
                          <a:ea typeface="Source Sans Pro"/>
                          <a:cs typeface="Source Sans Pro"/>
                          <a:sym typeface="Source Sans Pro"/>
                        </a:rPr>
                        <a:t> so </a:t>
                      </a:r>
                      <a:r>
                        <a:rPr lang="en-US" sz="1000" dirty="0" err="1">
                          <a:solidFill>
                            <a:srgbClr val="000000"/>
                          </a:solidFill>
                          <a:latin typeface="Source Sans Pro"/>
                          <a:ea typeface="Source Sans Pro"/>
                          <a:cs typeface="Source Sans Pro"/>
                          <a:sym typeface="Source Sans Pro"/>
                        </a:rPr>
                        <a:t>pisoarji</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brez</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vode</a:t>
                      </a:r>
                      <a:r>
                        <a:rPr lang="en-US" sz="1000" dirty="0">
                          <a:solidFill>
                            <a:srgbClr val="000000"/>
                          </a:solidFill>
                          <a:latin typeface="Source Sans Pro"/>
                          <a:ea typeface="Source Sans Pro"/>
                          <a:cs typeface="Source Sans Pro"/>
                          <a:sym typeface="Source Sans Pro"/>
                        </a:rPr>
                        <a:t> in </a:t>
                      </a:r>
                      <a:r>
                        <a:rPr lang="en-US" sz="1000" dirty="0" err="1">
                          <a:solidFill>
                            <a:srgbClr val="000000"/>
                          </a:solidFill>
                          <a:latin typeface="Source Sans Pro"/>
                          <a:ea typeface="Source Sans Pro"/>
                          <a:cs typeface="Source Sans Pro"/>
                          <a:sym typeface="Source Sans Pro"/>
                        </a:rPr>
                        <a:t>sušilniki</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roke</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trajnostne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gradbene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prakse</a:t>
                      </a:r>
                      <a:endParaRPr lang="en-US" sz="1000" dirty="0"/>
                    </a:p>
                  </a:txBody>
                  <a:tcPr marL="100792" marR="100792" marT="100792" marB="10079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79"/>
                        </a:lnSpc>
                        <a:defRPr/>
                      </a:pPr>
                      <a:r>
                        <a:rPr lang="en-US" sz="1000" dirty="0">
                          <a:solidFill>
                            <a:srgbClr val="000000"/>
                          </a:solidFill>
                          <a:latin typeface="Source Sans Pro"/>
                          <a:ea typeface="Source Sans Pro"/>
                          <a:cs typeface="Source Sans Pro"/>
                          <a:sym typeface="Source Sans Pro"/>
                        </a:rPr>
                        <a:t>PL</a:t>
                      </a:r>
                      <a:endParaRPr lang="en-US" sz="1000" dirty="0"/>
                    </a:p>
                  </a:txBody>
                  <a:tcPr marL="100792" marR="100792" marT="100792" marB="100792"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0856982"/>
                  </a:ext>
                </a:extLst>
              </a:tr>
            </a:tbl>
          </a:graphicData>
        </a:graphic>
      </p:graphicFrame>
      <p:sp>
        <p:nvSpPr>
          <p:cNvPr id="4" name="Titolo 1">
            <a:extLst>
              <a:ext uri="{FF2B5EF4-FFF2-40B4-BE49-F238E27FC236}">
                <a16:creationId xmlns:a16="http://schemas.microsoft.com/office/drawing/2014/main" id="{91B0E562-6B8D-C576-6997-6A1C25F453D2}"/>
              </a:ext>
            </a:extLst>
          </p:cNvPr>
          <p:cNvSpPr txBox="1">
            <a:spLocks/>
          </p:cNvSpPr>
          <p:nvPr/>
        </p:nvSpPr>
        <p:spPr>
          <a:xfrm>
            <a:off x="314961" y="725472"/>
            <a:ext cx="9723122" cy="13412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sl-SI" sz="2400" dirty="0">
                <a:solidFill>
                  <a:schemeClr val="accent5">
                    <a:lumMod val="50000"/>
                  </a:schemeClr>
                </a:solidFill>
                <a:latin typeface="Source Sans Pro" panose="020B0503030403020204" pitchFamily="34" charset="0"/>
                <a:ea typeface="Source Sans Pro" panose="020B0503030403020204" pitchFamily="34" charset="0"/>
                <a:cs typeface="Open Sans Bold"/>
                <a:sym typeface="Open Sans Bold"/>
              </a:rPr>
              <a:t>VREDNOSTNE VERIGE </a:t>
            </a:r>
            <a:r>
              <a:rPr lang="sl-SI" sz="2400" b="1" dirty="0">
                <a:solidFill>
                  <a:schemeClr val="accent5">
                    <a:lumMod val="50000"/>
                  </a:schemeClr>
                </a:solidFill>
                <a:latin typeface="Source Sans Pro Light" panose="020B0403030403020204" pitchFamily="34" charset="0"/>
                <a:ea typeface="Source Sans Pro Light" panose="020B0403030403020204" pitchFamily="34" charset="0"/>
                <a:cs typeface="Open Sans Bold"/>
                <a:sym typeface="Open Sans Bold"/>
              </a:rPr>
              <a:t>∙</a:t>
            </a:r>
            <a:r>
              <a:rPr lang="sl-SI" sz="2400" b="1" dirty="0">
                <a:solidFill>
                  <a:schemeClr val="accent5">
                    <a:lumMod val="50000"/>
                  </a:schemeClr>
                </a:solidFill>
                <a:latin typeface="Source Sans Pro SemiBold" panose="020B0603030403020204" pitchFamily="34" charset="0"/>
                <a:ea typeface="Source Sans Pro SemiBold" panose="020B0603030403020204" pitchFamily="34" charset="0"/>
                <a:cs typeface="Open Sans Bold"/>
                <a:sym typeface="Open Sans Bold"/>
              </a:rPr>
              <a:t>Predlog 5:</a:t>
            </a:r>
            <a:endParaRPr lang="en-US" sz="2400" dirty="0">
              <a:solidFill>
                <a:schemeClr val="accent5">
                  <a:lumMod val="50000"/>
                </a:schemeClr>
              </a:solidFill>
              <a:latin typeface="Source Sans Pro SemiBold" panose="020B0603030403020204" pitchFamily="34" charset="0"/>
              <a:ea typeface="Source Sans Pro SemiBold" panose="020B0603030403020204" pitchFamily="34" charset="0"/>
              <a:cs typeface="Open Sans"/>
              <a:sym typeface="Open Sans"/>
            </a:endParaRPr>
          </a:p>
          <a:p>
            <a:pPr marL="171450" indent="-171450" algn="r">
              <a:lnSpc>
                <a:spcPct val="100000"/>
              </a:lnSpc>
              <a:buFont typeface="Arial" panose="020B0604020202020204" pitchFamily="34" charset="0"/>
              <a:buChar char="•"/>
            </a:pPr>
            <a:r>
              <a:rPr lang="es-ES" sz="2400" spc="60" dirty="0">
                <a:solidFill>
                  <a:srgbClr val="92D050"/>
                </a:solidFill>
                <a:latin typeface="Source Sans Pro SemiBold" panose="020B0603030403020204" pitchFamily="34" charset="0"/>
                <a:ea typeface="Source Sans Pro SemiBold" panose="020B0603030403020204" pitchFamily="34" charset="0"/>
                <a:cs typeface="Open Sans"/>
                <a:sym typeface="Source Sans Pro"/>
              </a:rPr>
              <a:t>Optimizacija gradbenih (materialnih) procesov - digitalne rešitve</a:t>
            </a:r>
            <a:endParaRPr lang="en-US" sz="2400" spc="60" dirty="0">
              <a:solidFill>
                <a:srgbClr val="92D050"/>
              </a:solidFill>
              <a:latin typeface="Source Sans Pro SemiBold" panose="020B0603030403020204" pitchFamily="34" charset="0"/>
              <a:ea typeface="Source Sans Pro SemiBold" panose="020B0603030403020204" pitchFamily="34" charset="0"/>
              <a:cs typeface="Open Sans"/>
              <a:sym typeface="Source Sans Pro"/>
            </a:endParaRPr>
          </a:p>
          <a:p>
            <a:pPr algn="r">
              <a:lnSpc>
                <a:spcPct val="100000"/>
              </a:lnSpc>
            </a:pPr>
            <a:endParaRPr lang="sl-SI" sz="2400" spc="60" dirty="0">
              <a:solidFill>
                <a:srgbClr val="92D050"/>
              </a:solidFill>
              <a:latin typeface="Source Sans Pro SemiBold" panose="020B0603030403020204" pitchFamily="34" charset="0"/>
              <a:ea typeface="Source Sans Pro SemiBold" panose="020B0603030403020204" pitchFamily="34" charset="0"/>
              <a:cs typeface="Open Sans"/>
              <a:sym typeface="Source Sans Pro"/>
            </a:endParaRPr>
          </a:p>
          <a:p>
            <a:pPr algn="r"/>
            <a:endParaRPr lang="it-IT" sz="4200" dirty="0">
              <a:solidFill>
                <a:srgbClr val="368033"/>
              </a:solidFill>
              <a:latin typeface="Source Sans Pro SemiBold" panose="020B0603030403020204" pitchFamily="34" charset="0"/>
              <a:ea typeface="Source Sans Pro SemiBold" panose="020B0603030403020204" pitchFamily="34" charset="0"/>
            </a:endParaRPr>
          </a:p>
        </p:txBody>
      </p:sp>
      <p:pic>
        <p:nvPicPr>
          <p:cNvPr id="5" name="Picture 2">
            <a:extLst>
              <a:ext uri="{FF2B5EF4-FFF2-40B4-BE49-F238E27FC236}">
                <a16:creationId xmlns:a16="http://schemas.microsoft.com/office/drawing/2014/main" id="{B7743480-3440-1FE3-8018-A76F771223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0912" y="1334105"/>
            <a:ext cx="1645274" cy="34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194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6" descr="Immagine che contiene Elementi grafici, Carattere, grafica, logo&#10;&#10;Descrizione generata automaticamente">
            <a:extLst>
              <a:ext uri="{FF2B5EF4-FFF2-40B4-BE49-F238E27FC236}">
                <a16:creationId xmlns:a16="http://schemas.microsoft.com/office/drawing/2014/main" id="{B1E727D5-AB32-9530-64A2-C5441EC88857}"/>
              </a:ext>
            </a:extLst>
          </p:cNvPr>
          <p:cNvPicPr>
            <a:picLocks noChangeAspect="1"/>
          </p:cNvPicPr>
          <p:nvPr/>
        </p:nvPicPr>
        <p:blipFill>
          <a:blip r:embed="rId2"/>
          <a:stretch>
            <a:fillRect/>
          </a:stretch>
        </p:blipFill>
        <p:spPr>
          <a:xfrm>
            <a:off x="10494148" y="435059"/>
            <a:ext cx="1240973" cy="799448"/>
          </a:xfrm>
          <a:prstGeom prst="rect">
            <a:avLst/>
          </a:prstGeom>
        </p:spPr>
      </p:pic>
      <p:sp>
        <p:nvSpPr>
          <p:cNvPr id="7" name="TextBox 5">
            <a:extLst>
              <a:ext uri="{FF2B5EF4-FFF2-40B4-BE49-F238E27FC236}">
                <a16:creationId xmlns:a16="http://schemas.microsoft.com/office/drawing/2014/main" id="{99F23BDE-62CF-A954-8916-BBEA30036999}"/>
              </a:ext>
            </a:extLst>
          </p:cNvPr>
          <p:cNvSpPr txBox="1"/>
          <p:nvPr/>
        </p:nvSpPr>
        <p:spPr>
          <a:xfrm>
            <a:off x="1160780" y="438282"/>
            <a:ext cx="7647940" cy="804772"/>
          </a:xfrm>
          <a:prstGeom prst="rect">
            <a:avLst/>
          </a:prstGeom>
        </p:spPr>
        <p:txBody>
          <a:bodyPr wrap="square" lIns="0" tIns="0" rIns="0" bIns="0" rtlCol="0" anchor="t">
            <a:spAutoFit/>
          </a:bodyPr>
          <a:lstStyle/>
          <a:p>
            <a:pPr>
              <a:lnSpc>
                <a:spcPts val="6719"/>
              </a:lnSpc>
            </a:pPr>
            <a:r>
              <a:rPr lang="en-US"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rPr>
              <a:t>POTEN</a:t>
            </a:r>
            <a:r>
              <a:rPr lang="sl-SI"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rPr>
              <a:t>CIALNE</a:t>
            </a:r>
            <a:r>
              <a:rPr lang="en-US"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rPr>
              <a:t> EU S</a:t>
            </a:r>
            <a:r>
              <a:rPr lang="sl-SI"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rPr>
              <a:t>I</a:t>
            </a:r>
            <a:r>
              <a:rPr lang="en-US"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rPr>
              <a:t>NERG</a:t>
            </a:r>
            <a:r>
              <a:rPr lang="sl-SI"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rPr>
              <a:t>IJE</a:t>
            </a:r>
            <a:endParaRPr lang="en-US"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endParaRPr>
          </a:p>
        </p:txBody>
      </p:sp>
      <p:sp>
        <p:nvSpPr>
          <p:cNvPr id="8" name="TextBox 6">
            <a:extLst>
              <a:ext uri="{FF2B5EF4-FFF2-40B4-BE49-F238E27FC236}">
                <a16:creationId xmlns:a16="http://schemas.microsoft.com/office/drawing/2014/main" id="{6191704E-F849-6AFB-AAEE-51D002B058A5}"/>
              </a:ext>
            </a:extLst>
          </p:cNvPr>
          <p:cNvSpPr txBox="1"/>
          <p:nvPr/>
        </p:nvSpPr>
        <p:spPr>
          <a:xfrm>
            <a:off x="1191260" y="1259485"/>
            <a:ext cx="10785989" cy="1739515"/>
          </a:xfrm>
          <a:prstGeom prst="rect">
            <a:avLst/>
          </a:prstGeom>
        </p:spPr>
        <p:txBody>
          <a:bodyPr wrap="square" lIns="0" tIns="0" rIns="0" bIns="0" rtlCol="0" anchor="t">
            <a:spAutoFit/>
          </a:bodyPr>
          <a:lstStyle/>
          <a:p>
            <a:pPr algn="just">
              <a:lnSpc>
                <a:spcPts val="4760"/>
              </a:lnSpc>
            </a:pPr>
            <a:r>
              <a:rPr lang="en-US" sz="1400" b="1" dirty="0">
                <a:solidFill>
                  <a:srgbClr val="000000"/>
                </a:solidFill>
                <a:latin typeface="Source Sans Pro Bold"/>
                <a:ea typeface="Source Sans Pro Bold"/>
                <a:cs typeface="Source Sans Pro Bold"/>
                <a:sym typeface="Source Sans Pro Bold"/>
              </a:rPr>
              <a:t>DECORATOR </a:t>
            </a:r>
            <a:r>
              <a:rPr lang="en-US" sz="1400" dirty="0">
                <a:solidFill>
                  <a:srgbClr val="000000"/>
                </a:solidFill>
                <a:latin typeface="Source Sans Pro"/>
                <a:ea typeface="Source Sans Pro"/>
                <a:cs typeface="Source Sans Pro"/>
                <a:sym typeface="Source Sans Pro"/>
              </a:rPr>
              <a:t>je </a:t>
            </a:r>
            <a:r>
              <a:rPr lang="en-US" sz="1400" dirty="0" err="1">
                <a:solidFill>
                  <a:srgbClr val="000000"/>
                </a:solidFill>
                <a:latin typeface="Source Sans Pro"/>
                <a:ea typeface="Source Sans Pro"/>
                <a:cs typeface="Source Sans Pro"/>
                <a:sym typeface="Source Sans Pro"/>
              </a:rPr>
              <a:t>namenjen</a:t>
            </a:r>
            <a:r>
              <a:rPr lang="en-US" sz="1400" dirty="0">
                <a:solidFill>
                  <a:srgbClr val="000000"/>
                </a:solidFill>
                <a:latin typeface="Source Sans Pro"/>
                <a:ea typeface="Source Sans Pro"/>
                <a:cs typeface="Source Sans Pro"/>
                <a:sym typeface="Source Sans Pro"/>
              </a:rPr>
              <a:t> </a:t>
            </a:r>
            <a:r>
              <a:rPr lang="en-US" sz="1400" dirty="0" err="1">
                <a:solidFill>
                  <a:srgbClr val="000000"/>
                </a:solidFill>
                <a:latin typeface="Source Sans Pro"/>
                <a:ea typeface="Source Sans Pro"/>
                <a:cs typeface="Source Sans Pro"/>
                <a:sym typeface="Source Sans Pro"/>
              </a:rPr>
              <a:t>krepitvi</a:t>
            </a:r>
            <a:r>
              <a:rPr lang="en-US" sz="1400" dirty="0">
                <a:solidFill>
                  <a:srgbClr val="000000"/>
                </a:solidFill>
                <a:latin typeface="Source Sans Pro"/>
                <a:ea typeface="Source Sans Pro"/>
                <a:cs typeface="Source Sans Pro"/>
                <a:sym typeface="Source Sans Pro"/>
              </a:rPr>
              <a:t> </a:t>
            </a:r>
            <a:r>
              <a:rPr lang="en-US" sz="1400" dirty="0" err="1">
                <a:solidFill>
                  <a:srgbClr val="000000"/>
                </a:solidFill>
                <a:latin typeface="Source Sans Pro"/>
                <a:ea typeface="Source Sans Pro"/>
                <a:cs typeface="Source Sans Pro"/>
                <a:sym typeface="Source Sans Pro"/>
              </a:rPr>
              <a:t>inovacij</a:t>
            </a:r>
            <a:r>
              <a:rPr lang="en-US" sz="1400" dirty="0">
                <a:solidFill>
                  <a:srgbClr val="000000"/>
                </a:solidFill>
                <a:latin typeface="Source Sans Pro"/>
                <a:ea typeface="Source Sans Pro"/>
                <a:cs typeface="Source Sans Pro"/>
                <a:sym typeface="Source Sans Pro"/>
              </a:rPr>
              <a:t> v </a:t>
            </a:r>
            <a:r>
              <a:rPr lang="en-US" sz="1400" dirty="0" err="1">
                <a:solidFill>
                  <a:srgbClr val="000000"/>
                </a:solidFill>
                <a:latin typeface="Source Sans Pro"/>
                <a:ea typeface="Source Sans Pro"/>
                <a:cs typeface="Source Sans Pro"/>
                <a:sym typeface="Source Sans Pro"/>
              </a:rPr>
              <a:t>gradbenem</a:t>
            </a:r>
            <a:r>
              <a:rPr lang="en-US" sz="1400" dirty="0">
                <a:solidFill>
                  <a:srgbClr val="000000"/>
                </a:solidFill>
                <a:latin typeface="Source Sans Pro"/>
                <a:ea typeface="Source Sans Pro"/>
                <a:cs typeface="Source Sans Pro"/>
                <a:sym typeface="Source Sans Pro"/>
              </a:rPr>
              <a:t> </a:t>
            </a:r>
            <a:r>
              <a:rPr lang="en-US" sz="1400" dirty="0" err="1">
                <a:solidFill>
                  <a:srgbClr val="000000"/>
                </a:solidFill>
                <a:latin typeface="Source Sans Pro"/>
                <a:ea typeface="Source Sans Pro"/>
                <a:cs typeface="Source Sans Pro"/>
                <a:sym typeface="Source Sans Pro"/>
              </a:rPr>
              <a:t>sektorju</a:t>
            </a:r>
            <a:r>
              <a:rPr lang="en-US" sz="1400" dirty="0">
                <a:solidFill>
                  <a:srgbClr val="000000"/>
                </a:solidFill>
                <a:latin typeface="Source Sans Pro"/>
                <a:ea typeface="Source Sans Pro"/>
                <a:cs typeface="Source Sans Pro"/>
                <a:sym typeface="Source Sans Pro"/>
              </a:rPr>
              <a:t> s </a:t>
            </a:r>
            <a:r>
              <a:rPr lang="en-US" sz="1400" dirty="0" err="1">
                <a:solidFill>
                  <a:srgbClr val="000000"/>
                </a:solidFill>
                <a:latin typeface="Source Sans Pro"/>
                <a:ea typeface="Source Sans Pro"/>
                <a:cs typeface="Source Sans Pro"/>
                <a:sym typeface="Source Sans Pro"/>
              </a:rPr>
              <a:t>sklicevanjem</a:t>
            </a:r>
            <a:r>
              <a:rPr lang="en-US" sz="1400" dirty="0">
                <a:solidFill>
                  <a:srgbClr val="000000"/>
                </a:solidFill>
                <a:latin typeface="Source Sans Pro"/>
                <a:ea typeface="Source Sans Pro"/>
                <a:cs typeface="Source Sans Pro"/>
                <a:sym typeface="Source Sans Pro"/>
              </a:rPr>
              <a:t> </a:t>
            </a:r>
            <a:r>
              <a:rPr lang="en-US" sz="1400" dirty="0" err="1">
                <a:solidFill>
                  <a:srgbClr val="000000"/>
                </a:solidFill>
                <a:latin typeface="Source Sans Pro"/>
                <a:ea typeface="Source Sans Pro"/>
                <a:cs typeface="Source Sans Pro"/>
                <a:sym typeface="Source Sans Pro"/>
              </a:rPr>
              <a:t>na</a:t>
            </a:r>
            <a:r>
              <a:rPr lang="en-US" sz="1400" dirty="0">
                <a:solidFill>
                  <a:srgbClr val="000000"/>
                </a:solidFill>
                <a:latin typeface="Source Sans Pro"/>
                <a:ea typeface="Source Sans Pro"/>
                <a:cs typeface="Source Sans Pro"/>
                <a:sym typeface="Source Sans Pro"/>
              </a:rPr>
              <a:t> </a:t>
            </a:r>
            <a:r>
              <a:rPr lang="en-US" sz="1400" dirty="0" err="1">
                <a:solidFill>
                  <a:srgbClr val="000000"/>
                </a:solidFill>
                <a:latin typeface="Source Sans Pro"/>
                <a:ea typeface="Source Sans Pro"/>
                <a:cs typeface="Source Sans Pro"/>
                <a:sym typeface="Source Sans Pro"/>
              </a:rPr>
              <a:t>trajnost</a:t>
            </a:r>
            <a:r>
              <a:rPr lang="en-US" sz="1400" dirty="0">
                <a:solidFill>
                  <a:srgbClr val="000000"/>
                </a:solidFill>
                <a:latin typeface="Source Sans Pro"/>
                <a:ea typeface="Source Sans Pro"/>
                <a:cs typeface="Source Sans Pro"/>
                <a:sym typeface="Source Sans Pro"/>
              </a:rPr>
              <a:t> in </a:t>
            </a:r>
            <a:r>
              <a:rPr lang="en-US" sz="1400" dirty="0" err="1">
                <a:solidFill>
                  <a:srgbClr val="000000"/>
                </a:solidFill>
                <a:latin typeface="Source Sans Pro"/>
                <a:ea typeface="Source Sans Pro"/>
                <a:cs typeface="Source Sans Pro"/>
                <a:sym typeface="Source Sans Pro"/>
              </a:rPr>
              <a:t>lepoto</a:t>
            </a:r>
            <a:r>
              <a:rPr lang="en-US" sz="1400" dirty="0">
                <a:solidFill>
                  <a:srgbClr val="000000"/>
                </a:solidFill>
                <a:latin typeface="Source Sans Pro"/>
                <a:ea typeface="Source Sans Pro"/>
                <a:cs typeface="Source Sans Pro"/>
                <a:sym typeface="Source Sans Pro"/>
              </a:rPr>
              <a:t>.</a:t>
            </a:r>
          </a:p>
          <a:p>
            <a:pPr algn="just">
              <a:lnSpc>
                <a:spcPts val="4760"/>
              </a:lnSpc>
            </a:pPr>
            <a:r>
              <a:rPr lang="en-US" sz="1400" b="1" dirty="0">
                <a:solidFill>
                  <a:srgbClr val="000000"/>
                </a:solidFill>
                <a:latin typeface="Source Sans Pro Bold"/>
                <a:ea typeface="Source Sans Pro Bold"/>
                <a:cs typeface="Source Sans Pro Bold"/>
                <a:sym typeface="Source Sans Pro Bold"/>
              </a:rPr>
              <a:t>13 partners - </a:t>
            </a:r>
            <a:r>
              <a:rPr lang="en-US" sz="1400" dirty="0" err="1">
                <a:solidFill>
                  <a:srgbClr val="000000"/>
                </a:solidFill>
                <a:latin typeface="Source Sans Pro"/>
                <a:ea typeface="Source Sans Pro"/>
                <a:cs typeface="Source Sans Pro"/>
                <a:sym typeface="Source Sans Pro"/>
              </a:rPr>
              <a:t>Sloveni</a:t>
            </a:r>
            <a:r>
              <a:rPr lang="sl-SI" sz="1400" dirty="0">
                <a:solidFill>
                  <a:srgbClr val="000000"/>
                </a:solidFill>
                <a:latin typeface="Source Sans Pro"/>
                <a:ea typeface="Source Sans Pro"/>
                <a:cs typeface="Source Sans Pro"/>
                <a:sym typeface="Source Sans Pro"/>
              </a:rPr>
              <a:t>ja</a:t>
            </a:r>
            <a:r>
              <a:rPr lang="en-US" sz="1400" dirty="0">
                <a:solidFill>
                  <a:srgbClr val="000000"/>
                </a:solidFill>
                <a:latin typeface="Source Sans Pro"/>
                <a:ea typeface="Source Sans Pro"/>
                <a:cs typeface="Source Sans Pro"/>
                <a:sym typeface="Source Sans Pro"/>
              </a:rPr>
              <a:t> (2), </a:t>
            </a:r>
            <a:r>
              <a:rPr lang="sl-SI" sz="1400" dirty="0">
                <a:solidFill>
                  <a:srgbClr val="000000"/>
                </a:solidFill>
                <a:latin typeface="Source Sans Pro"/>
                <a:ea typeface="Source Sans Pro"/>
                <a:cs typeface="Source Sans Pro"/>
                <a:sym typeface="Source Sans Pro"/>
              </a:rPr>
              <a:t>Nemčija</a:t>
            </a:r>
            <a:r>
              <a:rPr lang="en-US" sz="1400" dirty="0">
                <a:solidFill>
                  <a:srgbClr val="000000"/>
                </a:solidFill>
                <a:latin typeface="Source Sans Pro"/>
                <a:ea typeface="Source Sans Pro"/>
                <a:cs typeface="Source Sans Pro"/>
                <a:sym typeface="Source Sans Pro"/>
              </a:rPr>
              <a:t> (2), </a:t>
            </a:r>
            <a:r>
              <a:rPr lang="en-US" sz="1400" dirty="0" err="1">
                <a:solidFill>
                  <a:srgbClr val="000000"/>
                </a:solidFill>
                <a:latin typeface="Source Sans Pro"/>
                <a:ea typeface="Source Sans Pro"/>
                <a:cs typeface="Source Sans Pro"/>
                <a:sym typeface="Source Sans Pro"/>
              </a:rPr>
              <a:t>Austri</a:t>
            </a:r>
            <a:r>
              <a:rPr lang="sl-SI" sz="1400" dirty="0">
                <a:solidFill>
                  <a:srgbClr val="000000"/>
                </a:solidFill>
                <a:latin typeface="Source Sans Pro"/>
                <a:ea typeface="Source Sans Pro"/>
                <a:cs typeface="Source Sans Pro"/>
                <a:sym typeface="Source Sans Pro"/>
              </a:rPr>
              <a:t>ja</a:t>
            </a:r>
            <a:r>
              <a:rPr lang="en-US" sz="1400" dirty="0">
                <a:solidFill>
                  <a:srgbClr val="000000"/>
                </a:solidFill>
                <a:latin typeface="Source Sans Pro"/>
                <a:ea typeface="Source Sans Pro"/>
                <a:cs typeface="Source Sans Pro"/>
                <a:sym typeface="Source Sans Pro"/>
              </a:rPr>
              <a:t> (2), </a:t>
            </a:r>
            <a:r>
              <a:rPr lang="sl-SI" sz="1400" dirty="0">
                <a:solidFill>
                  <a:srgbClr val="000000"/>
                </a:solidFill>
                <a:latin typeface="Source Sans Pro"/>
                <a:ea typeface="Source Sans Pro"/>
                <a:cs typeface="Source Sans Pro"/>
                <a:sym typeface="Source Sans Pro"/>
              </a:rPr>
              <a:t>Hrvaška</a:t>
            </a:r>
            <a:r>
              <a:rPr lang="en-US" sz="1400" dirty="0">
                <a:solidFill>
                  <a:srgbClr val="000000"/>
                </a:solidFill>
                <a:latin typeface="Source Sans Pro"/>
                <a:ea typeface="Source Sans Pro"/>
                <a:cs typeface="Source Sans Pro"/>
                <a:sym typeface="Source Sans Pro"/>
              </a:rPr>
              <a:t> (2), </a:t>
            </a:r>
            <a:r>
              <a:rPr lang="sl-SI" sz="1400" dirty="0">
                <a:solidFill>
                  <a:srgbClr val="000000"/>
                </a:solidFill>
                <a:latin typeface="Source Sans Pro"/>
                <a:ea typeface="Source Sans Pro"/>
                <a:cs typeface="Source Sans Pro"/>
                <a:sym typeface="Source Sans Pro"/>
              </a:rPr>
              <a:t>Bosna in Hercegovina</a:t>
            </a:r>
            <a:r>
              <a:rPr lang="en-US" sz="1400" dirty="0">
                <a:solidFill>
                  <a:srgbClr val="000000"/>
                </a:solidFill>
                <a:latin typeface="Source Sans Pro"/>
                <a:ea typeface="Source Sans Pro"/>
                <a:cs typeface="Source Sans Pro"/>
                <a:sym typeface="Source Sans Pro"/>
              </a:rPr>
              <a:t>(1), </a:t>
            </a:r>
            <a:r>
              <a:rPr lang="sl-SI" sz="1400" dirty="0">
                <a:solidFill>
                  <a:srgbClr val="000000"/>
                </a:solidFill>
                <a:latin typeface="Source Sans Pro"/>
                <a:ea typeface="Source Sans Pro"/>
                <a:cs typeface="Source Sans Pro"/>
                <a:sym typeface="Source Sans Pro"/>
              </a:rPr>
              <a:t>Madžarska</a:t>
            </a:r>
            <a:r>
              <a:rPr lang="en-US" sz="1400" dirty="0">
                <a:solidFill>
                  <a:srgbClr val="000000"/>
                </a:solidFill>
                <a:latin typeface="Source Sans Pro"/>
                <a:ea typeface="Source Sans Pro"/>
                <a:cs typeface="Source Sans Pro"/>
                <a:sym typeface="Source Sans Pro"/>
              </a:rPr>
              <a:t> (2), Rom</a:t>
            </a:r>
            <a:r>
              <a:rPr lang="sl-SI" sz="1400" dirty="0">
                <a:solidFill>
                  <a:srgbClr val="000000"/>
                </a:solidFill>
                <a:latin typeface="Source Sans Pro"/>
                <a:ea typeface="Source Sans Pro"/>
                <a:cs typeface="Source Sans Pro"/>
                <a:sym typeface="Source Sans Pro"/>
              </a:rPr>
              <a:t>unija</a:t>
            </a:r>
            <a:r>
              <a:rPr lang="en-US" sz="1400" dirty="0">
                <a:solidFill>
                  <a:srgbClr val="000000"/>
                </a:solidFill>
                <a:latin typeface="Source Sans Pro"/>
                <a:ea typeface="Source Sans Pro"/>
                <a:cs typeface="Source Sans Pro"/>
                <a:sym typeface="Source Sans Pro"/>
              </a:rPr>
              <a:t>(1), S</a:t>
            </a:r>
            <a:r>
              <a:rPr lang="sl-SI" sz="1400" dirty="0" err="1">
                <a:solidFill>
                  <a:srgbClr val="000000"/>
                </a:solidFill>
                <a:latin typeface="Source Sans Pro"/>
                <a:ea typeface="Source Sans Pro"/>
                <a:cs typeface="Source Sans Pro"/>
                <a:sym typeface="Source Sans Pro"/>
              </a:rPr>
              <a:t>rbija</a:t>
            </a:r>
            <a:r>
              <a:rPr lang="en-US" sz="1400" dirty="0">
                <a:solidFill>
                  <a:srgbClr val="000000"/>
                </a:solidFill>
                <a:latin typeface="Source Sans Pro"/>
                <a:ea typeface="Source Sans Pro"/>
                <a:cs typeface="Source Sans Pro"/>
                <a:sym typeface="Source Sans Pro"/>
              </a:rPr>
              <a:t> (1)</a:t>
            </a:r>
          </a:p>
          <a:p>
            <a:pPr algn="just">
              <a:lnSpc>
                <a:spcPts val="4760"/>
              </a:lnSpc>
            </a:pPr>
            <a:r>
              <a:rPr lang="en-US" sz="1400" u="sng" dirty="0">
                <a:solidFill>
                  <a:srgbClr val="000000"/>
                </a:solidFill>
                <a:latin typeface="Source Sans Pro"/>
                <a:ea typeface="Source Sans Pro"/>
                <a:cs typeface="Source Sans Pro"/>
                <a:sym typeface="Source Sans Pro"/>
                <a:hlinkClick r:id="rId3" tooltip="https://interreg-danube.eu/projects/decorator/about-us"/>
              </a:rPr>
              <a:t>https://interreg-danube.eu/projects/decorator/about-us</a:t>
            </a:r>
          </a:p>
        </p:txBody>
      </p:sp>
      <p:sp>
        <p:nvSpPr>
          <p:cNvPr id="10" name="Freeform 4">
            <a:extLst>
              <a:ext uri="{FF2B5EF4-FFF2-40B4-BE49-F238E27FC236}">
                <a16:creationId xmlns:a16="http://schemas.microsoft.com/office/drawing/2014/main" id="{FB2ED3F8-AD8B-FE00-28CB-D136A68DB4CE}"/>
              </a:ext>
            </a:extLst>
          </p:cNvPr>
          <p:cNvSpPr/>
          <p:nvPr/>
        </p:nvSpPr>
        <p:spPr>
          <a:xfrm>
            <a:off x="787180" y="3859001"/>
            <a:ext cx="3432469" cy="2176056"/>
          </a:xfrm>
          <a:custGeom>
            <a:avLst/>
            <a:gdLst/>
            <a:ahLst/>
            <a:cxnLst/>
            <a:rect l="l" t="t" r="r" b="b"/>
            <a:pathLst>
              <a:path w="6765388" h="4289001">
                <a:moveTo>
                  <a:pt x="0" y="0"/>
                </a:moveTo>
                <a:lnTo>
                  <a:pt x="6765388" y="0"/>
                </a:lnTo>
                <a:lnTo>
                  <a:pt x="6765388" y="4289000"/>
                </a:lnTo>
                <a:lnTo>
                  <a:pt x="0" y="4289000"/>
                </a:lnTo>
                <a:lnTo>
                  <a:pt x="0" y="0"/>
                </a:lnTo>
                <a:close/>
              </a:path>
            </a:pathLst>
          </a:custGeom>
          <a:blipFill>
            <a:blip r:embed="rId4"/>
            <a:stretch>
              <a:fillRect/>
            </a:stretch>
          </a:blipFill>
        </p:spPr>
        <p:txBody>
          <a:bodyPr/>
          <a:lstStyle/>
          <a:p>
            <a:endParaRPr lang="sl-SI"/>
          </a:p>
        </p:txBody>
      </p:sp>
      <p:pic>
        <p:nvPicPr>
          <p:cNvPr id="3" name="Picture 2">
            <a:extLst>
              <a:ext uri="{FF2B5EF4-FFF2-40B4-BE49-F238E27FC236}">
                <a16:creationId xmlns:a16="http://schemas.microsoft.com/office/drawing/2014/main" id="{2508FD4F-7554-1346-4C44-606CDC5AFA6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20912" y="1334105"/>
            <a:ext cx="1645274" cy="34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802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6" descr="Immagine che contiene Elementi grafici, Carattere, grafica, logo&#10;&#10;Descrizione generata automaticamente">
            <a:extLst>
              <a:ext uri="{FF2B5EF4-FFF2-40B4-BE49-F238E27FC236}">
                <a16:creationId xmlns:a16="http://schemas.microsoft.com/office/drawing/2014/main" id="{3D694D8D-3506-20A4-FA22-756D7E49DE37}"/>
              </a:ext>
            </a:extLst>
          </p:cNvPr>
          <p:cNvPicPr>
            <a:picLocks noChangeAspect="1"/>
          </p:cNvPicPr>
          <p:nvPr/>
        </p:nvPicPr>
        <p:blipFill>
          <a:blip r:embed="rId2"/>
          <a:stretch>
            <a:fillRect/>
          </a:stretch>
        </p:blipFill>
        <p:spPr>
          <a:xfrm>
            <a:off x="10494148" y="435059"/>
            <a:ext cx="1240973" cy="799448"/>
          </a:xfrm>
          <a:prstGeom prst="rect">
            <a:avLst/>
          </a:prstGeom>
        </p:spPr>
      </p:pic>
      <p:sp>
        <p:nvSpPr>
          <p:cNvPr id="3" name="Freeform 4">
            <a:extLst>
              <a:ext uri="{FF2B5EF4-FFF2-40B4-BE49-F238E27FC236}">
                <a16:creationId xmlns:a16="http://schemas.microsoft.com/office/drawing/2014/main" id="{2DCA58A1-32A6-AEAD-EB05-E143C18C23BE}"/>
              </a:ext>
            </a:extLst>
          </p:cNvPr>
          <p:cNvSpPr/>
          <p:nvPr/>
        </p:nvSpPr>
        <p:spPr>
          <a:xfrm>
            <a:off x="942936" y="4078459"/>
            <a:ext cx="4207737" cy="1426433"/>
          </a:xfrm>
          <a:custGeom>
            <a:avLst/>
            <a:gdLst/>
            <a:ahLst/>
            <a:cxnLst/>
            <a:rect l="l" t="t" r="r" b="b"/>
            <a:pathLst>
              <a:path w="8383497" h="2842025">
                <a:moveTo>
                  <a:pt x="0" y="0"/>
                </a:moveTo>
                <a:lnTo>
                  <a:pt x="8383497" y="0"/>
                </a:lnTo>
                <a:lnTo>
                  <a:pt x="8383497" y="2842025"/>
                </a:lnTo>
                <a:lnTo>
                  <a:pt x="0" y="2842025"/>
                </a:lnTo>
                <a:lnTo>
                  <a:pt x="0" y="0"/>
                </a:lnTo>
                <a:close/>
              </a:path>
            </a:pathLst>
          </a:custGeom>
          <a:blipFill>
            <a:blip r:embed="rId3"/>
            <a:stretch>
              <a:fillRect/>
            </a:stretch>
          </a:blipFill>
        </p:spPr>
        <p:txBody>
          <a:bodyPr/>
          <a:lstStyle/>
          <a:p>
            <a:endParaRPr lang="sl-SI"/>
          </a:p>
        </p:txBody>
      </p:sp>
      <p:sp>
        <p:nvSpPr>
          <p:cNvPr id="4" name="TextBox 6">
            <a:extLst>
              <a:ext uri="{FF2B5EF4-FFF2-40B4-BE49-F238E27FC236}">
                <a16:creationId xmlns:a16="http://schemas.microsoft.com/office/drawing/2014/main" id="{214BCE49-D7BD-C4DE-315E-04BC846B1F5D}"/>
              </a:ext>
            </a:extLst>
          </p:cNvPr>
          <p:cNvSpPr txBox="1"/>
          <p:nvPr/>
        </p:nvSpPr>
        <p:spPr>
          <a:xfrm>
            <a:off x="5384800" y="1495557"/>
            <a:ext cx="4656011" cy="3616567"/>
          </a:xfrm>
          <a:prstGeom prst="rect">
            <a:avLst/>
          </a:prstGeom>
        </p:spPr>
        <p:txBody>
          <a:bodyPr wrap="square" lIns="0" tIns="0" rIns="0" bIns="0" rtlCol="0" anchor="t">
            <a:spAutoFit/>
          </a:bodyPr>
          <a:lstStyle/>
          <a:p>
            <a:pPr algn="just"/>
            <a:r>
              <a:rPr lang="en-US" sz="1400" b="1" dirty="0">
                <a:solidFill>
                  <a:srgbClr val="000000"/>
                </a:solidFill>
                <a:latin typeface="Source Sans Pro Bold"/>
                <a:ea typeface="Source Sans Pro Bold"/>
                <a:cs typeface="Source Sans Pro Bold"/>
                <a:sym typeface="Source Sans Pro Bold"/>
              </a:rPr>
              <a:t>WOODCIRCLES </a:t>
            </a:r>
            <a:r>
              <a:rPr lang="en-US" sz="1400" dirty="0">
                <a:solidFill>
                  <a:srgbClr val="000000"/>
                </a:solidFill>
                <a:latin typeface="Source Sans Pro"/>
                <a:ea typeface="Source Sans Pro"/>
                <a:cs typeface="Source Sans Pro"/>
                <a:sym typeface="Source Sans Pro"/>
              </a:rPr>
              <a:t>aims to revolutionize sustainable wood construction with circular solutions that reduce Europe's reliance on non-renewable resources, cut emissions, minimize waste, and promote long-term carbon storage</a:t>
            </a:r>
            <a:r>
              <a:rPr lang="en-US" sz="1400" b="1" dirty="0">
                <a:solidFill>
                  <a:srgbClr val="000000"/>
                </a:solidFill>
                <a:latin typeface="Source Sans Pro Bold"/>
                <a:ea typeface="Source Sans Pro Bold"/>
                <a:cs typeface="Source Sans Pro Bold"/>
                <a:sym typeface="Source Sans Pro Bold"/>
              </a:rPr>
              <a:t>.</a:t>
            </a:r>
          </a:p>
          <a:p>
            <a:pPr algn="just"/>
            <a:endParaRPr lang="en-US" sz="1400" b="1" dirty="0">
              <a:solidFill>
                <a:srgbClr val="000000"/>
              </a:solidFill>
              <a:latin typeface="Source Sans Pro Bold"/>
              <a:ea typeface="Source Sans Pro Bold"/>
              <a:cs typeface="Source Sans Pro Bold"/>
              <a:sym typeface="Source Sans Pro Bold"/>
            </a:endParaRPr>
          </a:p>
          <a:p>
            <a:pPr algn="just"/>
            <a:r>
              <a:rPr lang="en-US" sz="1400" b="1" dirty="0">
                <a:solidFill>
                  <a:srgbClr val="000000"/>
                </a:solidFill>
                <a:latin typeface="Source Sans Pro Bold"/>
                <a:ea typeface="Source Sans Pro Bold"/>
                <a:cs typeface="Source Sans Pro Bold"/>
                <a:sym typeface="Source Sans Pro Bold"/>
              </a:rPr>
              <a:t>20 partners - </a:t>
            </a:r>
            <a:r>
              <a:rPr lang="en-US" sz="1400" dirty="0">
                <a:solidFill>
                  <a:srgbClr val="000000"/>
                </a:solidFill>
                <a:latin typeface="Source Sans Pro"/>
                <a:ea typeface="Source Sans Pro"/>
                <a:cs typeface="Source Sans Pro"/>
                <a:sym typeface="Source Sans Pro"/>
              </a:rPr>
              <a:t>Denmark (3), United Kingdom (2), Finland (2), Romania (1), Spain (2), Italy (5), Sweden (1), Netherlands (2), Estonia (1), Austria (1)</a:t>
            </a:r>
          </a:p>
          <a:p>
            <a:pPr algn="just"/>
            <a:endParaRPr lang="en-US" sz="1400" dirty="0">
              <a:solidFill>
                <a:srgbClr val="000000"/>
              </a:solidFill>
              <a:latin typeface="Source Sans Pro"/>
              <a:ea typeface="Source Sans Pro"/>
              <a:cs typeface="Source Sans Pro"/>
              <a:sym typeface="Source Sans Pro"/>
            </a:endParaRPr>
          </a:p>
          <a:p>
            <a:pPr algn="just"/>
            <a:r>
              <a:rPr lang="en-US" sz="1400" u="sng" dirty="0">
                <a:solidFill>
                  <a:srgbClr val="000000"/>
                </a:solidFill>
                <a:latin typeface="Source Sans Pro"/>
                <a:ea typeface="Source Sans Pro"/>
                <a:cs typeface="Source Sans Pro"/>
                <a:sym typeface="Source Sans Pro"/>
                <a:hlinkClick r:id="" action="ppaction://noaction"/>
              </a:rPr>
              <a:t>https://urbasofia.eu/en/woodcircles/</a:t>
            </a:r>
          </a:p>
          <a:p>
            <a:pPr algn="just"/>
            <a:endParaRPr lang="en-US" sz="1400" u="sng" dirty="0">
              <a:solidFill>
                <a:srgbClr val="000000"/>
              </a:solidFill>
              <a:latin typeface="Source Sans Pro"/>
              <a:ea typeface="Source Sans Pro"/>
              <a:cs typeface="Source Sans Pro"/>
              <a:sym typeface="Source Sans Pro"/>
              <a:hlinkClick r:id="" action="ppaction://noaction"/>
            </a:endParaRPr>
          </a:p>
          <a:p>
            <a:pPr algn="just"/>
            <a:r>
              <a:rPr lang="en-US" sz="1400" u="sng" dirty="0">
                <a:solidFill>
                  <a:srgbClr val="000000"/>
                </a:solidFill>
                <a:latin typeface="Source Sans Pro"/>
                <a:ea typeface="Source Sans Pro"/>
                <a:cs typeface="Source Sans Pro"/>
                <a:sym typeface="Source Sans Pro"/>
                <a:hlinkClick r:id="" action="ppaction://noaction"/>
              </a:rPr>
              <a:t>https://woodcircles.eu/</a:t>
            </a:r>
          </a:p>
          <a:p>
            <a:pPr algn="just"/>
            <a:endParaRPr lang="en-US" sz="3195" u="sng" dirty="0">
              <a:solidFill>
                <a:srgbClr val="000000"/>
              </a:solidFill>
              <a:latin typeface="Source Sans Pro"/>
              <a:ea typeface="Source Sans Pro"/>
              <a:cs typeface="Source Sans Pro"/>
              <a:sym typeface="Source Sans Pro"/>
              <a:hlinkClick r:id="" action="ppaction://noaction"/>
            </a:endParaRPr>
          </a:p>
          <a:p>
            <a:pPr algn="just">
              <a:lnSpc>
                <a:spcPts val="4474"/>
              </a:lnSpc>
            </a:pPr>
            <a:endParaRPr lang="en-US" sz="3195" u="sng" dirty="0">
              <a:solidFill>
                <a:srgbClr val="000000"/>
              </a:solidFill>
              <a:latin typeface="Source Sans Pro"/>
              <a:ea typeface="Source Sans Pro"/>
              <a:cs typeface="Source Sans Pro"/>
              <a:sym typeface="Source Sans Pro"/>
              <a:hlinkClick r:id="" action="ppaction://noaction"/>
            </a:endParaRPr>
          </a:p>
        </p:txBody>
      </p:sp>
      <p:sp>
        <p:nvSpPr>
          <p:cNvPr id="5" name="TextBox 7">
            <a:extLst>
              <a:ext uri="{FF2B5EF4-FFF2-40B4-BE49-F238E27FC236}">
                <a16:creationId xmlns:a16="http://schemas.microsoft.com/office/drawing/2014/main" id="{DF70259D-42DA-91C7-10A8-76845AF6C7EC}"/>
              </a:ext>
            </a:extLst>
          </p:cNvPr>
          <p:cNvSpPr txBox="1"/>
          <p:nvPr/>
        </p:nvSpPr>
        <p:spPr>
          <a:xfrm>
            <a:off x="1160780" y="5504892"/>
            <a:ext cx="3710684" cy="422680"/>
          </a:xfrm>
          <a:prstGeom prst="rect">
            <a:avLst/>
          </a:prstGeom>
        </p:spPr>
        <p:txBody>
          <a:bodyPr wrap="square" lIns="0" tIns="0" rIns="0" bIns="0" rtlCol="0" anchor="t">
            <a:spAutoFit/>
          </a:bodyPr>
          <a:lstStyle/>
          <a:p>
            <a:pPr algn="ctr">
              <a:lnSpc>
                <a:spcPts val="3738"/>
              </a:lnSpc>
            </a:pPr>
            <a:r>
              <a:rPr lang="en-US" sz="2000" b="1" dirty="0">
                <a:solidFill>
                  <a:srgbClr val="000000"/>
                </a:solidFill>
                <a:latin typeface="Source Sans Pro SemiBold" panose="020B0603030403020204" pitchFamily="34" charset="0"/>
                <a:ea typeface="Source Sans Pro SemiBold" panose="020B0603030403020204" pitchFamily="34" charset="0"/>
                <a:cs typeface="Open Sans Bold"/>
                <a:sym typeface="Open Sans Bold"/>
              </a:rPr>
              <a:t>Horizon Europe Funding Program</a:t>
            </a:r>
          </a:p>
        </p:txBody>
      </p:sp>
      <p:sp>
        <p:nvSpPr>
          <p:cNvPr id="6" name="TextBox 5">
            <a:extLst>
              <a:ext uri="{FF2B5EF4-FFF2-40B4-BE49-F238E27FC236}">
                <a16:creationId xmlns:a16="http://schemas.microsoft.com/office/drawing/2014/main" id="{79EEDD7C-B0C2-C326-7015-FB40792712CF}"/>
              </a:ext>
            </a:extLst>
          </p:cNvPr>
          <p:cNvSpPr txBox="1"/>
          <p:nvPr/>
        </p:nvSpPr>
        <p:spPr>
          <a:xfrm>
            <a:off x="1160780" y="438282"/>
            <a:ext cx="7647940" cy="804772"/>
          </a:xfrm>
          <a:prstGeom prst="rect">
            <a:avLst/>
          </a:prstGeom>
        </p:spPr>
        <p:txBody>
          <a:bodyPr wrap="square" lIns="0" tIns="0" rIns="0" bIns="0" rtlCol="0" anchor="t">
            <a:spAutoFit/>
          </a:bodyPr>
          <a:lstStyle/>
          <a:p>
            <a:pPr>
              <a:lnSpc>
                <a:spcPts val="6719"/>
              </a:lnSpc>
            </a:pPr>
            <a:r>
              <a:rPr lang="en-US"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rPr>
              <a:t>POTEN</a:t>
            </a:r>
            <a:r>
              <a:rPr lang="sl-SI"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rPr>
              <a:t>CIALNE</a:t>
            </a:r>
            <a:r>
              <a:rPr lang="en-US"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rPr>
              <a:t> EU S</a:t>
            </a:r>
            <a:r>
              <a:rPr lang="sl-SI"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rPr>
              <a:t>I</a:t>
            </a:r>
            <a:r>
              <a:rPr lang="en-US"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rPr>
              <a:t>NERG</a:t>
            </a:r>
            <a:r>
              <a:rPr lang="sl-SI"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rPr>
              <a:t>IJE</a:t>
            </a:r>
            <a:endParaRPr lang="en-US"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endParaRPr>
          </a:p>
        </p:txBody>
      </p:sp>
      <p:pic>
        <p:nvPicPr>
          <p:cNvPr id="7" name="Picture 2">
            <a:extLst>
              <a:ext uri="{FF2B5EF4-FFF2-40B4-BE49-F238E27FC236}">
                <a16:creationId xmlns:a16="http://schemas.microsoft.com/office/drawing/2014/main" id="{3A92995D-60A6-5FEA-25CC-49EF2D55C0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20912" y="1334105"/>
            <a:ext cx="1645274" cy="34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168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BF17E044-9EAE-B1DD-65DD-BEEA86C67BBD}"/>
              </a:ext>
            </a:extLst>
          </p:cNvPr>
          <p:cNvSpPr>
            <a:spLocks noGrp="1"/>
          </p:cNvSpPr>
          <p:nvPr>
            <p:ph idx="1"/>
          </p:nvPr>
        </p:nvSpPr>
        <p:spPr/>
        <p:txBody>
          <a:bodyPr>
            <a:normAutofit/>
          </a:bodyPr>
          <a:lstStyle/>
          <a:p>
            <a:pPr marL="0" indent="0">
              <a:lnSpc>
                <a:spcPct val="100000"/>
              </a:lnSpc>
              <a:spcBef>
                <a:spcPts val="0"/>
              </a:spcBef>
              <a:spcAft>
                <a:spcPts val="500"/>
              </a:spcAft>
              <a:buClr>
                <a:srgbClr val="034EA2"/>
              </a:buClr>
              <a:buFontTx/>
              <a:buNone/>
              <a:defRPr/>
            </a:pPr>
            <a:r>
              <a:rPr lang="sl-SI" altLang="sl-SI" sz="1300" b="1" kern="1000" dirty="0">
                <a:solidFill>
                  <a:schemeClr val="accent1">
                    <a:lumMod val="50000"/>
                  </a:schemeClr>
                </a:solidFill>
                <a:latin typeface="Source Sans Pro" panose="020B0503030403020204" pitchFamily="34" charset="0"/>
              </a:rPr>
              <a:t>Vrsta: </a:t>
            </a:r>
            <a:r>
              <a:rPr lang="en-GB" sz="1300" kern="1000" dirty="0">
                <a:solidFill>
                  <a:schemeClr val="accent1">
                    <a:lumMod val="50000"/>
                  </a:schemeClr>
                </a:solidFill>
                <a:latin typeface="Source Sans Pro" panose="020B0503030403020204" pitchFamily="34" charset="0"/>
                <a:hlinkClick r:id="rId2">
                  <a:extLst>
                    <a:ext uri="{A12FA001-AC4F-418D-AE19-62706E023703}">
                      <ahyp:hlinkClr xmlns:ahyp="http://schemas.microsoft.com/office/drawing/2018/hyperlinkcolor" val="tx"/>
                    </a:ext>
                  </a:extLst>
                </a:hlinkClick>
              </a:rPr>
              <a:t>Interregional Innovation Investments Instrument </a:t>
            </a:r>
            <a:r>
              <a:rPr lang="en-GB" sz="1300" kern="1000" dirty="0">
                <a:solidFill>
                  <a:schemeClr val="accent1">
                    <a:lumMod val="50000"/>
                  </a:schemeClr>
                </a:solidFill>
                <a:latin typeface="Source Sans Pro" panose="020B0503030403020204" pitchFamily="34" charset="0"/>
              </a:rPr>
              <a:t>- I3 Project Grants- I3-2022-CAP2b</a:t>
            </a:r>
            <a:r>
              <a:rPr lang="sl-SI" sz="1300" kern="1000" dirty="0">
                <a:solidFill>
                  <a:schemeClr val="accent1">
                    <a:lumMod val="50000"/>
                  </a:schemeClr>
                </a:solidFill>
                <a:latin typeface="Source Sans Pro" panose="020B0503030403020204" pitchFamily="34" charset="0"/>
              </a:rPr>
              <a:t> </a:t>
            </a:r>
          </a:p>
          <a:p>
            <a:pPr marL="0" indent="0">
              <a:lnSpc>
                <a:spcPct val="100000"/>
              </a:lnSpc>
              <a:spcBef>
                <a:spcPts val="0"/>
              </a:spcBef>
              <a:spcAft>
                <a:spcPts val="500"/>
              </a:spcAft>
              <a:buClr>
                <a:srgbClr val="034EA2"/>
              </a:buClr>
              <a:buFontTx/>
              <a:buNone/>
              <a:defRPr/>
            </a:pPr>
            <a:r>
              <a:rPr lang="sl-SI" altLang="sl-SI" sz="1300" b="1" kern="1000" dirty="0">
                <a:solidFill>
                  <a:schemeClr val="accent1">
                    <a:lumMod val="50000"/>
                  </a:schemeClr>
                </a:solidFill>
                <a:latin typeface="Source Sans Pro" panose="020B0503030403020204" pitchFamily="34" charset="0"/>
              </a:rPr>
              <a:t>Trajanje</a:t>
            </a:r>
            <a:r>
              <a:rPr lang="en-GB" altLang="sl-SI" sz="1300" kern="1000" dirty="0">
                <a:solidFill>
                  <a:schemeClr val="accent1">
                    <a:lumMod val="50000"/>
                  </a:schemeClr>
                </a:solidFill>
                <a:latin typeface="Source Sans Pro" panose="020B0503030403020204" pitchFamily="34" charset="0"/>
              </a:rPr>
              <a:t>: </a:t>
            </a:r>
            <a:r>
              <a:rPr lang="sl-SI" altLang="sl-SI" sz="1300" kern="1000" dirty="0">
                <a:solidFill>
                  <a:schemeClr val="accent1">
                    <a:lumMod val="50000"/>
                  </a:schemeClr>
                </a:solidFill>
                <a:latin typeface="Source Sans Pro" panose="020B0503030403020204" pitchFamily="34" charset="0"/>
              </a:rPr>
              <a:t>24 mesecev (20. november 2023 - 19. november 2025)</a:t>
            </a:r>
            <a:endParaRPr lang="en-GB" sz="1300" kern="1000" dirty="0">
              <a:solidFill>
                <a:schemeClr val="accent1">
                  <a:lumMod val="50000"/>
                </a:schemeClr>
              </a:solidFill>
              <a:latin typeface="Source Sans Pro" panose="020B0503030403020204" pitchFamily="34" charset="0"/>
            </a:endParaRPr>
          </a:p>
          <a:p>
            <a:pPr marL="0" indent="0">
              <a:lnSpc>
                <a:spcPct val="100000"/>
              </a:lnSpc>
              <a:spcBef>
                <a:spcPts val="0"/>
              </a:spcBef>
              <a:spcAft>
                <a:spcPts val="500"/>
              </a:spcAft>
              <a:buClr>
                <a:srgbClr val="034EA2"/>
              </a:buClr>
              <a:buFontTx/>
              <a:buNone/>
              <a:defRPr/>
            </a:pPr>
            <a:r>
              <a:rPr lang="sl-SI" altLang="sl-SI" sz="1300" b="1" kern="1000" dirty="0">
                <a:solidFill>
                  <a:schemeClr val="accent1">
                    <a:lumMod val="50000"/>
                  </a:schemeClr>
                </a:solidFill>
                <a:latin typeface="Source Sans Pro" panose="020B0503030403020204" pitchFamily="34" charset="0"/>
              </a:rPr>
              <a:t>Koordinator projekta (LP)</a:t>
            </a:r>
            <a:r>
              <a:rPr lang="en-GB" altLang="sl-SI" sz="1300" kern="1000" dirty="0">
                <a:solidFill>
                  <a:schemeClr val="accent1">
                    <a:lumMod val="50000"/>
                  </a:schemeClr>
                </a:solidFill>
                <a:latin typeface="Source Sans Pro" panose="020B0503030403020204" pitchFamily="34" charset="0"/>
              </a:rPr>
              <a:t>:</a:t>
            </a:r>
            <a:r>
              <a:rPr lang="sl-SI" altLang="sl-SI" sz="1300" kern="1000" dirty="0">
                <a:solidFill>
                  <a:schemeClr val="accent1">
                    <a:lumMod val="50000"/>
                  </a:schemeClr>
                </a:solidFill>
                <a:latin typeface="Source Sans Pro" panose="020B0503030403020204" pitchFamily="34" charset="0"/>
              </a:rPr>
              <a:t> KSSENA </a:t>
            </a:r>
          </a:p>
          <a:p>
            <a:pPr marL="0" indent="0">
              <a:lnSpc>
                <a:spcPct val="100000"/>
              </a:lnSpc>
              <a:spcBef>
                <a:spcPts val="0"/>
              </a:spcBef>
              <a:spcAft>
                <a:spcPts val="500"/>
              </a:spcAft>
              <a:buClr>
                <a:srgbClr val="034EA2"/>
              </a:buClr>
              <a:buNone/>
              <a:defRPr/>
            </a:pPr>
            <a:r>
              <a:rPr lang="sl-SI" altLang="sl-SI" sz="1300" b="1" kern="1000" dirty="0">
                <a:solidFill>
                  <a:schemeClr val="accent1">
                    <a:lumMod val="50000"/>
                  </a:schemeClr>
                </a:solidFill>
                <a:latin typeface="Source Sans Pro" panose="020B0503030403020204" pitchFamily="34" charset="0"/>
              </a:rPr>
              <a:t>Program: </a:t>
            </a:r>
            <a:r>
              <a:rPr lang="sl-SI" altLang="sl-SI" sz="1300" kern="1000" dirty="0">
                <a:solidFill>
                  <a:schemeClr val="accent1">
                    <a:lumMod val="50000"/>
                  </a:schemeClr>
                </a:solidFill>
                <a:latin typeface="Source Sans Pro" panose="020B0503030403020204" pitchFamily="34" charset="0"/>
              </a:rPr>
              <a:t>Instrument za </a:t>
            </a:r>
            <a:r>
              <a:rPr lang="sl-SI" altLang="sl-SI" sz="1300" kern="1000" dirty="0" err="1">
                <a:solidFill>
                  <a:schemeClr val="accent1">
                    <a:lumMod val="50000"/>
                  </a:schemeClr>
                </a:solidFill>
                <a:latin typeface="Source Sans Pro" panose="020B0503030403020204" pitchFamily="34" charset="0"/>
              </a:rPr>
              <a:t>medregionalne</a:t>
            </a:r>
            <a:r>
              <a:rPr lang="sl-SI" altLang="sl-SI" sz="1300" kern="1000" dirty="0">
                <a:solidFill>
                  <a:schemeClr val="accent1">
                    <a:lumMod val="50000"/>
                  </a:schemeClr>
                </a:solidFill>
                <a:latin typeface="Source Sans Pro" panose="020B0503030403020204" pitchFamily="34" charset="0"/>
              </a:rPr>
              <a:t> naložbe v inovacije (I3)</a:t>
            </a:r>
          </a:p>
          <a:p>
            <a:pPr marL="0" indent="0">
              <a:lnSpc>
                <a:spcPct val="100000"/>
              </a:lnSpc>
              <a:spcBef>
                <a:spcPts val="0"/>
              </a:spcBef>
              <a:spcAft>
                <a:spcPts val="500"/>
              </a:spcAft>
              <a:buClr>
                <a:srgbClr val="034EA2"/>
              </a:buClr>
              <a:buNone/>
              <a:defRPr/>
            </a:pPr>
            <a:r>
              <a:rPr lang="sl-SI" altLang="sl-SI" sz="1300" b="1" kern="1000" dirty="0">
                <a:solidFill>
                  <a:schemeClr val="accent1">
                    <a:lumMod val="50000"/>
                  </a:schemeClr>
                </a:solidFill>
                <a:latin typeface="Source Sans Pro" panose="020B0503030403020204" pitchFamily="34" charset="0"/>
              </a:rPr>
              <a:t>Organ za upravljanje</a:t>
            </a:r>
            <a:r>
              <a:rPr lang="en-GB" altLang="sl-SI" sz="1300" kern="1000" dirty="0">
                <a:solidFill>
                  <a:schemeClr val="accent1">
                    <a:lumMod val="50000"/>
                  </a:schemeClr>
                </a:solidFill>
                <a:latin typeface="Source Sans Pro" panose="020B0503030403020204" pitchFamily="34" charset="0"/>
              </a:rPr>
              <a:t>: </a:t>
            </a:r>
            <a:r>
              <a:rPr lang="en-US" altLang="sl-SI" sz="1300" kern="1000" dirty="0" err="1">
                <a:solidFill>
                  <a:schemeClr val="accent1">
                    <a:lumMod val="50000"/>
                  </a:schemeClr>
                </a:solidFill>
                <a:latin typeface="Source Sans Pro" panose="020B0503030403020204" pitchFamily="34" charset="0"/>
              </a:rPr>
              <a:t>Izvajalska</a:t>
            </a:r>
            <a:r>
              <a:rPr lang="en-US" altLang="sl-SI" sz="1300" kern="1000" dirty="0">
                <a:solidFill>
                  <a:schemeClr val="accent1">
                    <a:lumMod val="50000"/>
                  </a:schemeClr>
                </a:solidFill>
                <a:latin typeface="Source Sans Pro" panose="020B0503030403020204" pitchFamily="34" charset="0"/>
              </a:rPr>
              <a:t> </a:t>
            </a:r>
            <a:r>
              <a:rPr lang="en-US" altLang="sl-SI" sz="1300" kern="1000" dirty="0" err="1">
                <a:solidFill>
                  <a:schemeClr val="accent1">
                    <a:lumMod val="50000"/>
                  </a:schemeClr>
                </a:solidFill>
                <a:latin typeface="Source Sans Pro" panose="020B0503030403020204" pitchFamily="34" charset="0"/>
              </a:rPr>
              <a:t>agencija</a:t>
            </a:r>
            <a:r>
              <a:rPr lang="en-US" altLang="sl-SI" sz="1300" kern="1000" dirty="0">
                <a:solidFill>
                  <a:schemeClr val="accent1">
                    <a:lumMod val="50000"/>
                  </a:schemeClr>
                </a:solidFill>
                <a:latin typeface="Source Sans Pro" panose="020B0503030403020204" pitchFamily="34" charset="0"/>
              </a:rPr>
              <a:t> </a:t>
            </a:r>
            <a:r>
              <a:rPr lang="sl-SI" altLang="sl-SI" sz="1300" kern="1000" dirty="0">
                <a:solidFill>
                  <a:schemeClr val="accent1">
                    <a:lumMod val="50000"/>
                  </a:schemeClr>
                </a:solidFill>
                <a:latin typeface="Source Sans Pro" panose="020B0503030403020204" pitchFamily="34" charset="0"/>
              </a:rPr>
              <a:t>EISMEA (</a:t>
            </a:r>
            <a:r>
              <a:rPr lang="en-US" altLang="sl-SI" sz="1300" kern="1000" dirty="0" err="1">
                <a:solidFill>
                  <a:schemeClr val="accent1">
                    <a:lumMod val="50000"/>
                  </a:schemeClr>
                </a:solidFill>
                <a:latin typeface="Source Sans Pro" panose="020B0503030403020204" pitchFamily="34" charset="0"/>
              </a:rPr>
              <a:t>Evropski</a:t>
            </a:r>
            <a:r>
              <a:rPr lang="en-US" altLang="sl-SI" sz="1300" kern="1000" dirty="0">
                <a:solidFill>
                  <a:schemeClr val="accent1">
                    <a:lumMod val="50000"/>
                  </a:schemeClr>
                </a:solidFill>
                <a:latin typeface="Source Sans Pro" panose="020B0503030403020204" pitchFamily="34" charset="0"/>
              </a:rPr>
              <a:t> </a:t>
            </a:r>
            <a:r>
              <a:rPr lang="en-US" altLang="sl-SI" sz="1300" kern="1000" dirty="0" err="1">
                <a:solidFill>
                  <a:schemeClr val="accent1">
                    <a:lumMod val="50000"/>
                  </a:schemeClr>
                </a:solidFill>
                <a:latin typeface="Source Sans Pro" panose="020B0503030403020204" pitchFamily="34" charset="0"/>
              </a:rPr>
              <a:t>svet</a:t>
            </a:r>
            <a:r>
              <a:rPr lang="en-US" altLang="sl-SI" sz="1300" kern="1000" dirty="0">
                <a:solidFill>
                  <a:schemeClr val="accent1">
                    <a:lumMod val="50000"/>
                  </a:schemeClr>
                </a:solidFill>
                <a:latin typeface="Source Sans Pro" panose="020B0503030403020204" pitchFamily="34" charset="0"/>
              </a:rPr>
              <a:t> za </a:t>
            </a:r>
            <a:r>
              <a:rPr lang="en-US" altLang="sl-SI" sz="1300" kern="1000" dirty="0" err="1">
                <a:solidFill>
                  <a:schemeClr val="accent1">
                    <a:lumMod val="50000"/>
                  </a:schemeClr>
                </a:solidFill>
                <a:latin typeface="Source Sans Pro" panose="020B0503030403020204" pitchFamily="34" charset="0"/>
              </a:rPr>
              <a:t>inovacije</a:t>
            </a:r>
            <a:r>
              <a:rPr lang="en-US" altLang="sl-SI" sz="1300" kern="1000" dirty="0">
                <a:solidFill>
                  <a:schemeClr val="accent1">
                    <a:lumMod val="50000"/>
                  </a:schemeClr>
                </a:solidFill>
                <a:latin typeface="Source Sans Pro" panose="020B0503030403020204" pitchFamily="34" charset="0"/>
              </a:rPr>
              <a:t> </a:t>
            </a:r>
            <a:r>
              <a:rPr lang="en-US" altLang="sl-SI" sz="1300" kern="1000" dirty="0" err="1">
                <a:solidFill>
                  <a:schemeClr val="accent1">
                    <a:lumMod val="50000"/>
                  </a:schemeClr>
                </a:solidFill>
                <a:latin typeface="Source Sans Pro" panose="020B0503030403020204" pitchFamily="34" charset="0"/>
              </a:rPr>
              <a:t>ter</a:t>
            </a:r>
            <a:r>
              <a:rPr lang="en-US" altLang="sl-SI" sz="1300" kern="1000" dirty="0">
                <a:solidFill>
                  <a:schemeClr val="accent1">
                    <a:lumMod val="50000"/>
                  </a:schemeClr>
                </a:solidFill>
                <a:latin typeface="Source Sans Pro" panose="020B0503030403020204" pitchFamily="34" charset="0"/>
              </a:rPr>
              <a:t> </a:t>
            </a:r>
            <a:r>
              <a:rPr lang="en-US" altLang="sl-SI" sz="1300" kern="1000" dirty="0" err="1">
                <a:solidFill>
                  <a:schemeClr val="accent1">
                    <a:lumMod val="50000"/>
                  </a:schemeClr>
                </a:solidFill>
                <a:latin typeface="Source Sans Pro" panose="020B0503030403020204" pitchFamily="34" charset="0"/>
              </a:rPr>
              <a:t>Izvajalska</a:t>
            </a:r>
            <a:r>
              <a:rPr lang="en-US" altLang="sl-SI" sz="1300" kern="1000" dirty="0">
                <a:solidFill>
                  <a:schemeClr val="accent1">
                    <a:lumMod val="50000"/>
                  </a:schemeClr>
                </a:solidFill>
                <a:latin typeface="Source Sans Pro" panose="020B0503030403020204" pitchFamily="34" charset="0"/>
              </a:rPr>
              <a:t> </a:t>
            </a:r>
            <a:r>
              <a:rPr lang="en-US" altLang="sl-SI" sz="1300" kern="1000" dirty="0" err="1">
                <a:solidFill>
                  <a:schemeClr val="accent1">
                    <a:lumMod val="50000"/>
                  </a:schemeClr>
                </a:solidFill>
                <a:latin typeface="Source Sans Pro" panose="020B0503030403020204" pitchFamily="34" charset="0"/>
              </a:rPr>
              <a:t>agencija</a:t>
            </a:r>
            <a:r>
              <a:rPr lang="en-US" altLang="sl-SI" sz="1300" kern="1000" dirty="0">
                <a:solidFill>
                  <a:schemeClr val="accent1">
                    <a:lumMod val="50000"/>
                  </a:schemeClr>
                </a:solidFill>
                <a:latin typeface="Source Sans Pro" panose="020B0503030403020204" pitchFamily="34" charset="0"/>
              </a:rPr>
              <a:t> za MSP</a:t>
            </a:r>
            <a:r>
              <a:rPr lang="sl-SI" altLang="sl-SI" sz="1300" kern="1000" dirty="0">
                <a:solidFill>
                  <a:schemeClr val="accent1">
                    <a:lumMod val="50000"/>
                  </a:schemeClr>
                </a:solidFill>
                <a:latin typeface="Source Sans Pro" panose="020B0503030403020204" pitchFamily="34" charset="0"/>
              </a:rPr>
              <a:t>)</a:t>
            </a:r>
          </a:p>
          <a:p>
            <a:pPr marL="0" indent="0">
              <a:lnSpc>
                <a:spcPct val="100000"/>
              </a:lnSpc>
              <a:spcBef>
                <a:spcPts val="0"/>
              </a:spcBef>
              <a:spcAft>
                <a:spcPts val="500"/>
              </a:spcAft>
              <a:buClr>
                <a:srgbClr val="034EA2"/>
              </a:buClr>
              <a:buNone/>
              <a:defRPr/>
            </a:pPr>
            <a:r>
              <a:rPr lang="sl-SI" sz="1300" b="1" kern="1000" dirty="0">
                <a:solidFill>
                  <a:schemeClr val="accent1">
                    <a:lumMod val="50000"/>
                  </a:schemeClr>
                </a:solidFill>
                <a:latin typeface="Source Sans Pro" panose="020B0503030403020204" pitchFamily="34" charset="0"/>
              </a:rPr>
              <a:t>Več o projektu:               </a:t>
            </a:r>
            <a:r>
              <a:rPr lang="sl-SI" sz="1300" b="1" kern="1000" dirty="0">
                <a:solidFill>
                  <a:srgbClr val="368033"/>
                </a:solidFill>
                <a:latin typeface="Source Sans Pro" panose="020B0503030403020204" pitchFamily="34" charset="0"/>
                <a:hlinkClick r:id="rId3">
                  <a:extLst>
                    <a:ext uri="{A12FA001-AC4F-418D-AE19-62706E023703}">
                      <ahyp:hlinkClr xmlns:ahyp="http://schemas.microsoft.com/office/drawing/2018/hyperlinkcolor" val="tx"/>
                    </a:ext>
                  </a:extLst>
                </a:hlinkClick>
              </a:rPr>
              <a:t>www.greetce.eu</a:t>
            </a:r>
            <a:r>
              <a:rPr lang="sl-SI" sz="1300" b="1" kern="1000" dirty="0">
                <a:solidFill>
                  <a:srgbClr val="368033"/>
                </a:solidFill>
                <a:latin typeface="Source Sans Pro" panose="020B0503030403020204" pitchFamily="34" charset="0"/>
              </a:rPr>
              <a:t> </a:t>
            </a:r>
            <a:r>
              <a:rPr lang="sl-SI" sz="1300" kern="1000" dirty="0">
                <a:solidFill>
                  <a:srgbClr val="368033"/>
                </a:solidFill>
                <a:latin typeface="Source Sans Pro" panose="020B0503030403020204" pitchFamily="34" charset="0"/>
                <a:ea typeface="Source Sans Pro" panose="020B0503030403020204" pitchFamily="34" charset="0"/>
              </a:rPr>
              <a:t>    </a:t>
            </a:r>
            <a:r>
              <a:rPr lang="sl-SI" sz="1300" b="1" kern="1000" dirty="0">
                <a:solidFill>
                  <a:schemeClr val="accent1">
                    <a:lumMod val="50000"/>
                  </a:schemeClr>
                </a:solidFill>
                <a:latin typeface="Source Sans Pro Light" panose="020B0403030403020204" pitchFamily="34" charset="0"/>
                <a:ea typeface="Source Sans Pro Light" panose="020B0403030403020204" pitchFamily="34" charset="0"/>
              </a:rPr>
              <a:t>Sofinancer</a:t>
            </a:r>
            <a:r>
              <a:rPr lang="sl-SI" sz="1300" kern="1000" dirty="0">
                <a:solidFill>
                  <a:schemeClr val="accent1">
                    <a:lumMod val="50000"/>
                  </a:schemeClr>
                </a:solidFill>
                <a:latin typeface="Source Sans Pro Light" panose="020B0403030403020204" pitchFamily="34" charset="0"/>
                <a:ea typeface="Source Sans Pro Light" panose="020B0403030403020204" pitchFamily="34" charset="0"/>
              </a:rPr>
              <a:t> projekta je EUROPIAN INNOVATION COUNCIL AND SMES EXECUTIVE AGENCY (EISMEA)</a:t>
            </a:r>
            <a:endParaRPr lang="en-US" sz="1300" b="0" i="0" kern="1000" dirty="0">
              <a:solidFill>
                <a:srgbClr val="000000"/>
              </a:solidFill>
              <a:effectLst/>
              <a:latin typeface="Source Sans Pro Light" panose="020B0403030403020204" pitchFamily="34" charset="0"/>
              <a:ea typeface="Source Sans Pro Light" panose="020B0403030403020204" pitchFamily="34" charset="0"/>
            </a:endParaRPr>
          </a:p>
          <a:p>
            <a:pPr marL="0" indent="0">
              <a:lnSpc>
                <a:spcPct val="100000"/>
              </a:lnSpc>
              <a:spcBef>
                <a:spcPts val="0"/>
              </a:spcBef>
              <a:spcAft>
                <a:spcPts val="500"/>
              </a:spcAft>
              <a:buClr>
                <a:srgbClr val="034EA2"/>
              </a:buClr>
              <a:buFontTx/>
              <a:buNone/>
              <a:defRPr/>
            </a:pPr>
            <a:endParaRPr lang="sl-SI" sz="1400" b="1" dirty="0">
              <a:solidFill>
                <a:srgbClr val="92D050"/>
              </a:solidFill>
              <a:latin typeface="Source Sans Pro" panose="020B0503030403020204" pitchFamily="34" charset="0"/>
            </a:endParaRPr>
          </a:p>
          <a:p>
            <a:pPr marL="0" indent="0" algn="just" fontAlgn="base">
              <a:lnSpc>
                <a:spcPct val="100000"/>
              </a:lnSpc>
              <a:spcBef>
                <a:spcPts val="0"/>
              </a:spcBef>
              <a:spcAft>
                <a:spcPts val="500"/>
              </a:spcAft>
              <a:buClr>
                <a:srgbClr val="034EA2"/>
              </a:buClr>
              <a:buNone/>
              <a:defRPr/>
            </a:pPr>
            <a:r>
              <a:rPr lang="sl-SI" sz="1600" b="1" kern="1000" cap="all" dirty="0">
                <a:solidFill>
                  <a:srgbClr val="368033"/>
                </a:solidFill>
                <a:latin typeface="Source Sans Pro" panose="020B0503030403020204" pitchFamily="34" charset="0"/>
              </a:rPr>
              <a:t>Projektni konzorcij: </a:t>
            </a:r>
            <a:r>
              <a:rPr lang="sl-SI" sz="1300" b="1" kern="1000" dirty="0">
                <a:solidFill>
                  <a:schemeClr val="accent1">
                    <a:lumMod val="50000"/>
                  </a:schemeClr>
                </a:solidFill>
                <a:latin typeface="Source Sans Pro" panose="020B0503030403020204" pitchFamily="34" charset="0"/>
              </a:rPr>
              <a:t>8 organizacij iz 6 držav z </a:t>
            </a:r>
            <a:r>
              <a:rPr lang="sl-SI" altLang="sl-SI" sz="1300" b="1" kern="1000" dirty="0">
                <a:solidFill>
                  <a:schemeClr val="accent1">
                    <a:lumMod val="50000"/>
                  </a:schemeClr>
                </a:solidFill>
                <a:latin typeface="Source Sans Pro" panose="020B0503030403020204" pitchFamily="34" charset="0"/>
              </a:rPr>
              <a:t>dokazanimi izkušnjami na področju poslovnih, socialnih in tehnoloških inovacij, projektov in financiranja EU ter inovacij na področju trajnostne politike</a:t>
            </a:r>
            <a:r>
              <a:rPr lang="sl-SI" altLang="sl-SI" sz="1300" kern="1000" dirty="0">
                <a:solidFill>
                  <a:schemeClr val="accent1">
                    <a:lumMod val="50000"/>
                  </a:schemeClr>
                </a:solidFill>
                <a:latin typeface="Source Sans Pro" panose="020B0503030403020204" pitchFamily="34" charset="0"/>
              </a:rPr>
              <a:t>, s pridruženimi partnerji - </a:t>
            </a:r>
            <a:r>
              <a:rPr lang="sl-SI" sz="1300" kern="1000" dirty="0">
                <a:solidFill>
                  <a:schemeClr val="accent1">
                    <a:lumMod val="50000"/>
                  </a:schemeClr>
                </a:solidFill>
                <a:latin typeface="Source Sans Pro" panose="020B0503030403020204" pitchFamily="34" charset="0"/>
              </a:rPr>
              <a:t>21 organizacij iz 6 držav, vključno s 5 univerzami (iz 4 držav), 9 industrijskimi združenji / grozdi, 2 javnimi organi, 1  raziskovalnim inštitutom in 4 MSP. V projektnem konzorciju je združeno osem polnopravnih projektnih partnerjev: Energijska agencija za Savinjsko, Šaleško in Koroško regijo (</a:t>
            </a:r>
            <a:r>
              <a:rPr lang="sl-SI" sz="1300" b="1" kern="1000" dirty="0">
                <a:solidFill>
                  <a:srgbClr val="92D050"/>
                </a:solidFill>
                <a:latin typeface="Source Sans Pro" panose="020B0503030403020204" pitchFamily="34" charset="0"/>
              </a:rPr>
              <a:t>KSSENA</a:t>
            </a:r>
            <a:r>
              <a:rPr lang="sl-SI" sz="1300" kern="1000" dirty="0">
                <a:solidFill>
                  <a:schemeClr val="accent1">
                    <a:lumMod val="50000"/>
                  </a:schemeClr>
                </a:solidFill>
                <a:latin typeface="Source Sans Pro" panose="020B0503030403020204" pitchFamily="34" charset="0"/>
              </a:rPr>
              <a:t>)  - Slovenija, Gospodarska zbornica Slovenije (</a:t>
            </a:r>
            <a:r>
              <a:rPr lang="sl-SI" sz="1300" b="1" kern="1000" dirty="0">
                <a:solidFill>
                  <a:srgbClr val="92D050"/>
                </a:solidFill>
                <a:latin typeface="Source Sans Pro" panose="020B0503030403020204" pitchFamily="34" charset="0"/>
              </a:rPr>
              <a:t>GZS</a:t>
            </a:r>
            <a:r>
              <a:rPr lang="sl-SI" sz="1300" kern="1000" dirty="0">
                <a:solidFill>
                  <a:schemeClr val="accent1">
                    <a:lumMod val="50000"/>
                  </a:schemeClr>
                </a:solidFill>
                <a:latin typeface="Source Sans Pro" panose="020B0503030403020204" pitchFamily="34" charset="0"/>
              </a:rPr>
              <a:t>) – Slovenija, Energijski inštitut Hrvoje Požar (</a:t>
            </a:r>
            <a:r>
              <a:rPr lang="sl-SI" sz="1300" b="1" kern="1000" dirty="0">
                <a:solidFill>
                  <a:srgbClr val="92D050"/>
                </a:solidFill>
                <a:latin typeface="Source Sans Pro" panose="020B0503030403020204" pitchFamily="34" charset="0"/>
              </a:rPr>
              <a:t>EIHP</a:t>
            </a:r>
            <a:r>
              <a:rPr lang="sl-SI" sz="1300" kern="1000" dirty="0">
                <a:solidFill>
                  <a:schemeClr val="accent1">
                    <a:lumMod val="50000"/>
                  </a:schemeClr>
                </a:solidFill>
                <a:latin typeface="Source Sans Pro" panose="020B0503030403020204" pitchFamily="34" charset="0"/>
              </a:rPr>
              <a:t>) – Hrvaška, </a:t>
            </a:r>
            <a:r>
              <a:rPr lang="sl-SI" sz="1300" kern="1000" dirty="0" err="1">
                <a:solidFill>
                  <a:schemeClr val="accent1">
                    <a:lumMod val="50000"/>
                  </a:schemeClr>
                </a:solidFill>
                <a:latin typeface="Source Sans Pro" panose="020B0503030403020204" pitchFamily="34" charset="0"/>
              </a:rPr>
              <a:t>Bioekonomski</a:t>
            </a:r>
            <a:r>
              <a:rPr lang="sl-SI" sz="1300" kern="1000" dirty="0">
                <a:solidFill>
                  <a:schemeClr val="accent1">
                    <a:lumMod val="50000"/>
                  </a:schemeClr>
                </a:solidFill>
                <a:latin typeface="Source Sans Pro" panose="020B0503030403020204" pitchFamily="34" charset="0"/>
              </a:rPr>
              <a:t> grozd (</a:t>
            </a:r>
            <a:r>
              <a:rPr lang="sl-SI" sz="1300" b="1" kern="1000" dirty="0">
                <a:solidFill>
                  <a:srgbClr val="92D050"/>
                </a:solidFill>
                <a:latin typeface="Source Sans Pro" panose="020B0503030403020204" pitchFamily="34" charset="0"/>
              </a:rPr>
              <a:t>BEC</a:t>
            </a:r>
            <a:r>
              <a:rPr lang="sl-SI" sz="1300" kern="1000" dirty="0">
                <a:solidFill>
                  <a:schemeClr val="accent1">
                    <a:lumMod val="50000"/>
                  </a:schemeClr>
                </a:solidFill>
                <a:latin typeface="Source Sans Pro" panose="020B0503030403020204" pitchFamily="34" charset="0"/>
              </a:rPr>
              <a:t>) – Slovaška, Grozd za zeleno energijo in inovativno biomaso (</a:t>
            </a:r>
            <a:r>
              <a:rPr lang="sl-SI" sz="1300" b="1" kern="1000" dirty="0">
                <a:solidFill>
                  <a:srgbClr val="92D050"/>
                </a:solidFill>
                <a:latin typeface="Source Sans Pro" panose="020B0503030403020204" pitchFamily="34" charset="0"/>
              </a:rPr>
              <a:t>GEA</a:t>
            </a:r>
            <a:r>
              <a:rPr lang="sl-SI" sz="1300" kern="1000" dirty="0">
                <a:solidFill>
                  <a:schemeClr val="accent1">
                    <a:lumMod val="50000"/>
                  </a:schemeClr>
                </a:solidFill>
                <a:latin typeface="Source Sans Pro" panose="020B0503030403020204" pitchFamily="34" charset="0"/>
              </a:rPr>
              <a:t>) – Romunija, </a:t>
            </a:r>
            <a:r>
              <a:rPr lang="sl-SI" sz="1300" kern="1000" dirty="0" err="1">
                <a:solidFill>
                  <a:schemeClr val="accent1">
                    <a:lumMod val="50000"/>
                  </a:schemeClr>
                </a:solidFill>
                <a:latin typeface="Source Sans Pro" panose="020B0503030403020204" pitchFamily="34" charset="0"/>
              </a:rPr>
              <a:t>Delfy</a:t>
            </a:r>
            <a:r>
              <a:rPr lang="sl-SI" sz="1300" kern="1000" dirty="0">
                <a:solidFill>
                  <a:schemeClr val="accent1">
                    <a:lumMod val="50000"/>
                  </a:schemeClr>
                </a:solidFill>
                <a:latin typeface="Source Sans Pro" panose="020B0503030403020204" pitchFamily="34" charset="0"/>
              </a:rPr>
              <a:t> consulting Kft (DELFY) – Madžarska, Falcon </a:t>
            </a:r>
            <a:r>
              <a:rPr lang="sl-SI" sz="1300" kern="1000" dirty="0" err="1">
                <a:solidFill>
                  <a:schemeClr val="accent1">
                    <a:lumMod val="50000"/>
                  </a:schemeClr>
                </a:solidFill>
                <a:latin typeface="Source Sans Pro" panose="020B0503030403020204" pitchFamily="34" charset="0"/>
              </a:rPr>
              <a:t>Vision</a:t>
            </a:r>
            <a:r>
              <a:rPr lang="sl-SI" sz="1300" kern="1000" dirty="0">
                <a:solidFill>
                  <a:schemeClr val="accent1">
                    <a:lumMod val="50000"/>
                  </a:schemeClr>
                </a:solidFill>
                <a:latin typeface="Source Sans Pro" panose="020B0503030403020204" pitchFamily="34" charset="0"/>
              </a:rPr>
              <a:t> (</a:t>
            </a:r>
            <a:r>
              <a:rPr lang="sl-SI" sz="1300" b="1" kern="1000" dirty="0">
                <a:solidFill>
                  <a:srgbClr val="92D050"/>
                </a:solidFill>
                <a:latin typeface="Source Sans Pro" panose="020B0503030403020204" pitchFamily="34" charset="0"/>
              </a:rPr>
              <a:t>FALCON VISION</a:t>
            </a:r>
            <a:r>
              <a:rPr lang="sl-SI" sz="1300" kern="1000" dirty="0">
                <a:solidFill>
                  <a:schemeClr val="accent1">
                    <a:lumMod val="50000"/>
                  </a:schemeClr>
                </a:solidFill>
                <a:latin typeface="Source Sans Pro" panose="020B0503030403020204" pitchFamily="34" charset="0"/>
              </a:rPr>
              <a:t>) – Madžarska in Falcon </a:t>
            </a:r>
            <a:r>
              <a:rPr lang="sl-SI" sz="1300" kern="1000" dirty="0" err="1">
                <a:solidFill>
                  <a:schemeClr val="accent1">
                    <a:lumMod val="50000"/>
                  </a:schemeClr>
                </a:solidFill>
                <a:latin typeface="Source Sans Pro" panose="020B0503030403020204" pitchFamily="34" charset="0"/>
              </a:rPr>
              <a:t>Vision</a:t>
            </a:r>
            <a:r>
              <a:rPr lang="sl-SI" sz="1300" kern="1000" dirty="0">
                <a:solidFill>
                  <a:schemeClr val="accent1">
                    <a:lumMod val="50000"/>
                  </a:schemeClr>
                </a:solidFill>
                <a:latin typeface="Source Sans Pro" panose="020B0503030403020204" pitchFamily="34" charset="0"/>
              </a:rPr>
              <a:t> (</a:t>
            </a:r>
            <a:r>
              <a:rPr lang="sl-SI" sz="1300" b="1" kern="1000" dirty="0">
                <a:solidFill>
                  <a:srgbClr val="92D050"/>
                </a:solidFill>
                <a:latin typeface="Source Sans Pro" panose="020B0503030403020204" pitchFamily="34" charset="0"/>
              </a:rPr>
              <a:t>FALCON VISION</a:t>
            </a:r>
            <a:r>
              <a:rPr lang="sl-SI" sz="1300" kern="1000" dirty="0">
                <a:solidFill>
                  <a:schemeClr val="accent1">
                    <a:lumMod val="50000"/>
                  </a:schemeClr>
                </a:solidFill>
                <a:latin typeface="Source Sans Pro" panose="020B0503030403020204" pitchFamily="34" charset="0"/>
              </a:rPr>
              <a:t>) – Madžarska. </a:t>
            </a:r>
            <a:r>
              <a:rPr lang="sl-SI" sz="1300" dirty="0">
                <a:solidFill>
                  <a:schemeClr val="accent1">
                    <a:lumMod val="50000"/>
                  </a:schemeClr>
                </a:solidFill>
                <a:latin typeface="Source Sans Pro" panose="020B0503030403020204" pitchFamily="34" charset="0"/>
                <a:ea typeface="Source Sans Pro" panose="020B0503030403020204" pitchFamily="34" charset="0"/>
              </a:rPr>
              <a:t>Vse naštete organizacije nudijo v okviru GREET CE pobude brezplačno</a:t>
            </a:r>
            <a:r>
              <a:rPr lang="sl-SI" sz="1400" dirty="0">
                <a:solidFill>
                  <a:schemeClr val="accent1">
                    <a:lumMod val="50000"/>
                  </a:schemeClr>
                </a:solidFill>
                <a:latin typeface="Source Sans Pro" panose="020B0503030403020204" pitchFamily="34" charset="0"/>
                <a:ea typeface="Source Sans Pro" panose="020B0503030403020204" pitchFamily="34" charset="0"/>
              </a:rPr>
              <a:t> </a:t>
            </a:r>
            <a:r>
              <a:rPr lang="sl-SI" sz="1300" dirty="0">
                <a:solidFill>
                  <a:schemeClr val="accent1">
                    <a:lumMod val="50000"/>
                  </a:schemeClr>
                </a:solidFill>
                <a:latin typeface="Source Sans Pro" panose="020B0503030403020204" pitchFamily="34" charset="0"/>
                <a:ea typeface="Source Sans Pro" panose="020B0503030403020204" pitchFamily="34" charset="0"/>
              </a:rPr>
              <a:t>svetovanje zainteresiranim.</a:t>
            </a:r>
          </a:p>
          <a:p>
            <a:pPr marL="0" indent="0" algn="l" fontAlgn="base">
              <a:buNone/>
            </a:pPr>
            <a:endParaRPr lang="en-US" sz="1200" b="0" i="0" kern="1500" dirty="0">
              <a:solidFill>
                <a:srgbClr val="000000"/>
              </a:solidFill>
              <a:effectLst/>
              <a:latin typeface="Source Sans Pro" panose="020B0503030403020204" pitchFamily="34" charset="0"/>
            </a:endParaRPr>
          </a:p>
          <a:p>
            <a:pPr marL="0" indent="0">
              <a:buNone/>
            </a:pPr>
            <a:endParaRPr lang="sl-SI" dirty="0"/>
          </a:p>
        </p:txBody>
      </p:sp>
      <p:sp>
        <p:nvSpPr>
          <p:cNvPr id="4" name="Titolo 1">
            <a:extLst>
              <a:ext uri="{FF2B5EF4-FFF2-40B4-BE49-F238E27FC236}">
                <a16:creationId xmlns:a16="http://schemas.microsoft.com/office/drawing/2014/main" id="{308BB491-D782-6CB0-3DC7-AC39D12DA17E}"/>
              </a:ext>
            </a:extLst>
          </p:cNvPr>
          <p:cNvSpPr txBox="1">
            <a:spLocks/>
          </p:cNvSpPr>
          <p:nvPr/>
        </p:nvSpPr>
        <p:spPr>
          <a:xfrm>
            <a:off x="838200" y="365125"/>
            <a:ext cx="9462941" cy="13412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dirty="0">
                <a:solidFill>
                  <a:srgbClr val="002E00"/>
                </a:solidFill>
                <a:latin typeface="Source Sans Pro SemiBold" panose="020B0603030403020204" pitchFamily="34" charset="0"/>
                <a:ea typeface="Source Sans Pro SemiBold" panose="020B0603030403020204" pitchFamily="34" charset="0"/>
              </a:rPr>
              <a:t>O projektu </a:t>
            </a:r>
            <a:r>
              <a:rPr lang="sl-SI" dirty="0" err="1">
                <a:solidFill>
                  <a:srgbClr val="92D050"/>
                </a:solidFill>
                <a:latin typeface="Source Sans Pro SemiBold" panose="020B0603030403020204" pitchFamily="34" charset="0"/>
                <a:ea typeface="Source Sans Pro SemiBold" panose="020B0603030403020204" pitchFamily="34" charset="0"/>
              </a:rPr>
              <a:t>Greet</a:t>
            </a:r>
            <a:r>
              <a:rPr lang="sl-SI" dirty="0">
                <a:solidFill>
                  <a:srgbClr val="92D050"/>
                </a:solidFill>
                <a:latin typeface="Source Sans Pro SemiBold" panose="020B0603030403020204" pitchFamily="34" charset="0"/>
                <a:ea typeface="Source Sans Pro SemiBold" panose="020B0603030403020204" pitchFamily="34" charset="0"/>
              </a:rPr>
              <a:t> CE</a:t>
            </a:r>
            <a:endParaRPr lang="it-IT" dirty="0">
              <a:solidFill>
                <a:srgbClr val="92D050"/>
              </a:solidFill>
              <a:latin typeface="Source Sans Pro SemiBold" panose="020B0603030403020204" pitchFamily="34" charset="0"/>
              <a:ea typeface="Source Sans Pro SemiBold" panose="020B0603030403020204" pitchFamily="34" charset="0"/>
            </a:endParaRPr>
          </a:p>
        </p:txBody>
      </p:sp>
      <p:pic>
        <p:nvPicPr>
          <p:cNvPr id="5" name="Immagine 6" descr="Immagine che contiene Elementi grafici, Carattere, grafica, logo&#10;&#10;Descrizione generata automaticamente">
            <a:extLst>
              <a:ext uri="{FF2B5EF4-FFF2-40B4-BE49-F238E27FC236}">
                <a16:creationId xmlns:a16="http://schemas.microsoft.com/office/drawing/2014/main" id="{AAFA7F29-D478-D65A-96E5-9F3C60B4F693}"/>
              </a:ext>
            </a:extLst>
          </p:cNvPr>
          <p:cNvPicPr>
            <a:picLocks noChangeAspect="1"/>
          </p:cNvPicPr>
          <p:nvPr/>
        </p:nvPicPr>
        <p:blipFill>
          <a:blip r:embed="rId4"/>
          <a:stretch>
            <a:fillRect/>
          </a:stretch>
        </p:blipFill>
        <p:spPr>
          <a:xfrm>
            <a:off x="10494148" y="435059"/>
            <a:ext cx="1240973" cy="799448"/>
          </a:xfrm>
          <a:prstGeom prst="rect">
            <a:avLst/>
          </a:prstGeom>
        </p:spPr>
      </p:pic>
      <p:pic>
        <p:nvPicPr>
          <p:cNvPr id="26" name="Slika 25">
            <a:extLst>
              <a:ext uri="{FF2B5EF4-FFF2-40B4-BE49-F238E27FC236}">
                <a16:creationId xmlns:a16="http://schemas.microsoft.com/office/drawing/2014/main" id="{2509E957-79E0-16F8-1498-2359B9695AC8}"/>
              </a:ext>
            </a:extLst>
          </p:cNvPr>
          <p:cNvPicPr>
            <a:picLocks noChangeAspect="1"/>
          </p:cNvPicPr>
          <p:nvPr/>
        </p:nvPicPr>
        <p:blipFill>
          <a:blip r:embed="rId5"/>
          <a:stretch>
            <a:fillRect/>
          </a:stretch>
        </p:blipFill>
        <p:spPr>
          <a:xfrm>
            <a:off x="2149734" y="3202305"/>
            <a:ext cx="213784" cy="207240"/>
          </a:xfrm>
          <a:prstGeom prst="rect">
            <a:avLst/>
          </a:prstGeom>
        </p:spPr>
      </p:pic>
      <p:sp>
        <p:nvSpPr>
          <p:cNvPr id="27" name="Pravokotnik 26">
            <a:extLst>
              <a:ext uri="{FF2B5EF4-FFF2-40B4-BE49-F238E27FC236}">
                <a16:creationId xmlns:a16="http://schemas.microsoft.com/office/drawing/2014/main" id="{D2FA77AE-4A44-94F7-5169-E1E64AFACB6C}"/>
              </a:ext>
            </a:extLst>
          </p:cNvPr>
          <p:cNvSpPr/>
          <p:nvPr/>
        </p:nvSpPr>
        <p:spPr>
          <a:xfrm>
            <a:off x="-1" y="5377343"/>
            <a:ext cx="12192001" cy="14806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 descr="Falcon-Vision Hungary | LinkedIn">
            <a:extLst>
              <a:ext uri="{FF2B5EF4-FFF2-40B4-BE49-F238E27FC236}">
                <a16:creationId xmlns:a16="http://schemas.microsoft.com/office/drawing/2014/main" id="{86E39C0B-6184-D077-19F7-AD06A67AFD0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91538" y="5463124"/>
            <a:ext cx="657297" cy="65729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Gospodarska zbornica Slovenije">
            <a:extLst>
              <a:ext uri="{FF2B5EF4-FFF2-40B4-BE49-F238E27FC236}">
                <a16:creationId xmlns:a16="http://schemas.microsoft.com/office/drawing/2014/main" id="{B75F06B9-3EA3-EC1B-1F55-C9D9E2E253B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45241" y="5503762"/>
            <a:ext cx="777988" cy="58049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Bioeconomy Cluster (Slovakia)">
            <a:extLst>
              <a:ext uri="{FF2B5EF4-FFF2-40B4-BE49-F238E27FC236}">
                <a16:creationId xmlns:a16="http://schemas.microsoft.com/office/drawing/2014/main" id="{D1B63B07-CF8C-1564-D511-B84F52D188F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59806" y="5531974"/>
            <a:ext cx="1384425" cy="56402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Greencluster - Romanian Innovative Biomass Cluster -">
            <a:extLst>
              <a:ext uri="{FF2B5EF4-FFF2-40B4-BE49-F238E27FC236}">
                <a16:creationId xmlns:a16="http://schemas.microsoft.com/office/drawing/2014/main" id="{6F698632-0011-06F5-6FDE-DFF8DF4674C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23472" y="5573174"/>
            <a:ext cx="1784435" cy="47066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Mazowiecka Agencja Energetyczna | Warsaw">
            <a:extLst>
              <a:ext uri="{FF2B5EF4-FFF2-40B4-BE49-F238E27FC236}">
                <a16:creationId xmlns:a16="http://schemas.microsoft.com/office/drawing/2014/main" id="{BD80DCD2-4E4F-7E95-336D-E3F8D86BF1D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27516" b="16350"/>
          <a:stretch/>
        </p:blipFill>
        <p:spPr bwMode="auto">
          <a:xfrm>
            <a:off x="10686435" y="5522957"/>
            <a:ext cx="1117036" cy="627028"/>
          </a:xfrm>
          <a:prstGeom prst="rect">
            <a:avLst/>
          </a:prstGeom>
          <a:noFill/>
          <a:extLst>
            <a:ext uri="{909E8E84-426E-40DD-AFC4-6F175D3DCCD1}">
              <a14:hiddenFill xmlns:a14="http://schemas.microsoft.com/office/drawing/2010/main">
                <a:solidFill>
                  <a:srgbClr val="FFFFFF"/>
                </a:solidFill>
              </a14:hiddenFill>
            </a:ext>
          </a:extLst>
        </p:spPr>
      </p:pic>
      <p:pic>
        <p:nvPicPr>
          <p:cNvPr id="33" name="Slika 32">
            <a:extLst>
              <a:ext uri="{FF2B5EF4-FFF2-40B4-BE49-F238E27FC236}">
                <a16:creationId xmlns:a16="http://schemas.microsoft.com/office/drawing/2014/main" id="{E7B58057-FC39-9D7D-6A37-FC145D230D90}"/>
              </a:ext>
            </a:extLst>
          </p:cNvPr>
          <p:cNvPicPr>
            <a:picLocks noChangeAspect="1"/>
          </p:cNvPicPr>
          <p:nvPr/>
        </p:nvPicPr>
        <p:blipFill>
          <a:blip r:embed="rId11"/>
          <a:stretch>
            <a:fillRect/>
          </a:stretch>
        </p:blipFill>
        <p:spPr>
          <a:xfrm>
            <a:off x="222704" y="5274065"/>
            <a:ext cx="1832631" cy="1032061"/>
          </a:xfrm>
          <a:prstGeom prst="rect">
            <a:avLst/>
          </a:prstGeom>
        </p:spPr>
      </p:pic>
      <p:pic>
        <p:nvPicPr>
          <p:cNvPr id="34" name="Picture 16" descr="EIHP Customer Story">
            <a:extLst>
              <a:ext uri="{FF2B5EF4-FFF2-40B4-BE49-F238E27FC236}">
                <a16:creationId xmlns:a16="http://schemas.microsoft.com/office/drawing/2014/main" id="{B5C7D76A-C1F4-CF2B-B342-40702E8C4C0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149734" y="5457074"/>
            <a:ext cx="1061237" cy="60490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7">
            <a:extLst>
              <a:ext uri="{FF2B5EF4-FFF2-40B4-BE49-F238E27FC236}">
                <a16:creationId xmlns:a16="http://schemas.microsoft.com/office/drawing/2014/main" id="{0FC0449C-09AF-3F8C-F2A2-5C28AE70989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46228" y="6333018"/>
            <a:ext cx="749808" cy="445008"/>
          </a:xfrm>
          <a:prstGeom prst="rect">
            <a:avLst/>
          </a:prstGeom>
          <a:ln>
            <a:solidFill>
              <a:schemeClr val="bg1">
                <a:lumMod val="85000"/>
              </a:schemeClr>
            </a:solidFill>
          </a:ln>
        </p:spPr>
      </p:pic>
      <p:pic>
        <p:nvPicPr>
          <p:cNvPr id="36" name="Picture 25">
            <a:extLst>
              <a:ext uri="{FF2B5EF4-FFF2-40B4-BE49-F238E27FC236}">
                <a16:creationId xmlns:a16="http://schemas.microsoft.com/office/drawing/2014/main" id="{918FAF65-9A03-9ACB-0AD0-9FE7A37061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893050" y="6323759"/>
            <a:ext cx="749808" cy="438912"/>
          </a:xfrm>
          <a:prstGeom prst="rect">
            <a:avLst/>
          </a:prstGeom>
          <a:ln>
            <a:solidFill>
              <a:schemeClr val="bg1">
                <a:lumMod val="85000"/>
              </a:schemeClr>
            </a:solidFill>
          </a:ln>
        </p:spPr>
      </p:pic>
      <p:pic>
        <p:nvPicPr>
          <p:cNvPr id="37" name="Picture 27">
            <a:extLst>
              <a:ext uri="{FF2B5EF4-FFF2-40B4-BE49-F238E27FC236}">
                <a16:creationId xmlns:a16="http://schemas.microsoft.com/office/drawing/2014/main" id="{4B07827B-B45F-8BAF-3A2A-0FF54E1B10C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740523" y="6322868"/>
            <a:ext cx="749808" cy="445008"/>
          </a:xfrm>
          <a:prstGeom prst="rect">
            <a:avLst/>
          </a:prstGeom>
        </p:spPr>
      </p:pic>
      <p:pic>
        <p:nvPicPr>
          <p:cNvPr id="38" name="Picture 28">
            <a:extLst>
              <a:ext uri="{FF2B5EF4-FFF2-40B4-BE49-F238E27FC236}">
                <a16:creationId xmlns:a16="http://schemas.microsoft.com/office/drawing/2014/main" id="{9CA9B74B-7E78-1BC4-6C2A-10F8CF556E3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125659" y="6322290"/>
            <a:ext cx="749808" cy="445008"/>
          </a:xfrm>
          <a:prstGeom prst="rect">
            <a:avLst/>
          </a:prstGeom>
          <a:ln>
            <a:solidFill>
              <a:schemeClr val="bg1">
                <a:lumMod val="85000"/>
              </a:schemeClr>
            </a:solidFill>
          </a:ln>
        </p:spPr>
      </p:pic>
      <p:pic>
        <p:nvPicPr>
          <p:cNvPr id="39" name="Picture 29">
            <a:extLst>
              <a:ext uri="{FF2B5EF4-FFF2-40B4-BE49-F238E27FC236}">
                <a16:creationId xmlns:a16="http://schemas.microsoft.com/office/drawing/2014/main" id="{8624F69F-ABCD-FC3E-D53B-D616E749964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93890" y="6330370"/>
            <a:ext cx="749808" cy="445008"/>
          </a:xfrm>
          <a:prstGeom prst="rect">
            <a:avLst/>
          </a:prstGeom>
          <a:ln>
            <a:solidFill>
              <a:schemeClr val="bg1">
                <a:lumMod val="85000"/>
              </a:schemeClr>
            </a:solidFill>
          </a:ln>
        </p:spPr>
      </p:pic>
      <p:pic>
        <p:nvPicPr>
          <p:cNvPr id="40" name="Picture 29">
            <a:extLst>
              <a:ext uri="{FF2B5EF4-FFF2-40B4-BE49-F238E27FC236}">
                <a16:creationId xmlns:a16="http://schemas.microsoft.com/office/drawing/2014/main" id="{92709C82-20F6-AA4A-9961-0E8D17003B5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546197" y="6330370"/>
            <a:ext cx="749808" cy="445008"/>
          </a:xfrm>
          <a:prstGeom prst="rect">
            <a:avLst/>
          </a:prstGeom>
          <a:ln>
            <a:solidFill>
              <a:schemeClr val="bg1">
                <a:lumMod val="85000"/>
              </a:schemeClr>
            </a:solidFill>
          </a:ln>
        </p:spPr>
      </p:pic>
      <p:pic>
        <p:nvPicPr>
          <p:cNvPr id="41" name="Picture 17">
            <a:extLst>
              <a:ext uri="{FF2B5EF4-FFF2-40B4-BE49-F238E27FC236}">
                <a16:creationId xmlns:a16="http://schemas.microsoft.com/office/drawing/2014/main" id="{01AB294F-1D7C-BA48-C192-76E5A7345FAE}"/>
              </a:ext>
            </a:extLst>
          </p:cNvPr>
          <p:cNvPicPr>
            <a:picLocks noChangeAspect="1"/>
          </p:cNvPicPr>
          <p:nvPr/>
        </p:nvPicPr>
        <p:blipFill rotWithShape="1">
          <a:blip r:embed="rId18">
            <a:extLst>
              <a:ext uri="{28A0092B-C50C-407E-A947-70E740481C1C}">
                <a14:useLocalDpi xmlns:a14="http://schemas.microsoft.com/office/drawing/2010/main" val="0"/>
              </a:ext>
            </a:extLst>
          </a:blip>
          <a:srcRect t="1787"/>
          <a:stretch/>
        </p:blipFill>
        <p:spPr>
          <a:xfrm>
            <a:off x="4811363" y="6331137"/>
            <a:ext cx="749808" cy="437052"/>
          </a:xfrm>
          <a:prstGeom prst="rect">
            <a:avLst/>
          </a:prstGeom>
          <a:ln>
            <a:solidFill>
              <a:schemeClr val="bg1">
                <a:lumMod val="85000"/>
              </a:schemeClr>
            </a:solidFill>
          </a:ln>
        </p:spPr>
      </p:pic>
      <p:pic>
        <p:nvPicPr>
          <p:cNvPr id="42" name="Picture 17">
            <a:extLst>
              <a:ext uri="{FF2B5EF4-FFF2-40B4-BE49-F238E27FC236}">
                <a16:creationId xmlns:a16="http://schemas.microsoft.com/office/drawing/2014/main" id="{53C605B2-E757-3DE7-5976-71276074622A}"/>
              </a:ext>
            </a:extLst>
          </p:cNvPr>
          <p:cNvPicPr>
            <a:picLocks noChangeAspect="1"/>
          </p:cNvPicPr>
          <p:nvPr/>
        </p:nvPicPr>
        <p:blipFill rotWithShape="1">
          <a:blip r:embed="rId18">
            <a:extLst>
              <a:ext uri="{28A0092B-C50C-407E-A947-70E740481C1C}">
                <a14:useLocalDpi xmlns:a14="http://schemas.microsoft.com/office/drawing/2010/main" val="0"/>
              </a:ext>
            </a:extLst>
          </a:blip>
          <a:srcRect t="1787"/>
          <a:stretch/>
        </p:blipFill>
        <p:spPr>
          <a:xfrm>
            <a:off x="9410016" y="6317285"/>
            <a:ext cx="749808" cy="437052"/>
          </a:xfrm>
          <a:prstGeom prst="rect">
            <a:avLst/>
          </a:prstGeom>
          <a:ln>
            <a:solidFill>
              <a:schemeClr val="bg1">
                <a:lumMod val="85000"/>
              </a:schemeClr>
            </a:solidFill>
          </a:ln>
        </p:spPr>
      </p:pic>
      <p:pic>
        <p:nvPicPr>
          <p:cNvPr id="43" name="Slika 42" descr="Slika, ki vsebuje besede pisava, grafika, besedilo, grafično oblikovanje&#10;&#10;Opis je samodejno ustvarjen">
            <a:extLst>
              <a:ext uri="{FF2B5EF4-FFF2-40B4-BE49-F238E27FC236}">
                <a16:creationId xmlns:a16="http://schemas.microsoft.com/office/drawing/2014/main" id="{41F471AD-4F8F-A798-3A9A-DC49C6A57712}"/>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r="36099"/>
          <a:stretch/>
        </p:blipFill>
        <p:spPr>
          <a:xfrm>
            <a:off x="9340399" y="5785434"/>
            <a:ext cx="851351" cy="275672"/>
          </a:xfrm>
          <a:prstGeom prst="rect">
            <a:avLst/>
          </a:prstGeom>
        </p:spPr>
      </p:pic>
      <p:pic>
        <p:nvPicPr>
          <p:cNvPr id="1026" name="Picture 2">
            <a:extLst>
              <a:ext uri="{FF2B5EF4-FFF2-40B4-BE49-F238E27FC236}">
                <a16:creationId xmlns:a16="http://schemas.microsoft.com/office/drawing/2014/main" id="{0C7FD2C8-D289-CB9D-3685-004B8079A541}"/>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0520912" y="1334105"/>
            <a:ext cx="1645274" cy="34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587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6" descr="Immagine che contiene Elementi grafici, Carattere, grafica, logo&#10;&#10;Descrizione generata automaticamente">
            <a:extLst>
              <a:ext uri="{FF2B5EF4-FFF2-40B4-BE49-F238E27FC236}">
                <a16:creationId xmlns:a16="http://schemas.microsoft.com/office/drawing/2014/main" id="{17DF25EC-C528-5173-711C-4979A2EFC5AB}"/>
              </a:ext>
            </a:extLst>
          </p:cNvPr>
          <p:cNvPicPr>
            <a:picLocks noChangeAspect="1"/>
          </p:cNvPicPr>
          <p:nvPr/>
        </p:nvPicPr>
        <p:blipFill>
          <a:blip r:embed="rId2"/>
          <a:stretch>
            <a:fillRect/>
          </a:stretch>
        </p:blipFill>
        <p:spPr>
          <a:xfrm>
            <a:off x="10494148" y="435059"/>
            <a:ext cx="1240973" cy="799448"/>
          </a:xfrm>
          <a:prstGeom prst="rect">
            <a:avLst/>
          </a:prstGeom>
        </p:spPr>
      </p:pic>
      <p:sp>
        <p:nvSpPr>
          <p:cNvPr id="3" name="TextBox 5">
            <a:extLst>
              <a:ext uri="{FF2B5EF4-FFF2-40B4-BE49-F238E27FC236}">
                <a16:creationId xmlns:a16="http://schemas.microsoft.com/office/drawing/2014/main" id="{24AB4D68-A3AB-3D4D-BB9B-9D6B4B0C9E5C}"/>
              </a:ext>
            </a:extLst>
          </p:cNvPr>
          <p:cNvSpPr txBox="1"/>
          <p:nvPr/>
        </p:nvSpPr>
        <p:spPr>
          <a:xfrm>
            <a:off x="1160780" y="438282"/>
            <a:ext cx="7647940" cy="804772"/>
          </a:xfrm>
          <a:prstGeom prst="rect">
            <a:avLst/>
          </a:prstGeom>
        </p:spPr>
        <p:txBody>
          <a:bodyPr wrap="square" lIns="0" tIns="0" rIns="0" bIns="0" rtlCol="0" anchor="t">
            <a:spAutoFit/>
          </a:bodyPr>
          <a:lstStyle/>
          <a:p>
            <a:pPr>
              <a:lnSpc>
                <a:spcPts val="6719"/>
              </a:lnSpc>
            </a:pPr>
            <a:r>
              <a:rPr lang="en-US"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rPr>
              <a:t>POTEN</a:t>
            </a:r>
            <a:r>
              <a:rPr lang="sl-SI"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rPr>
              <a:t>CIALNE</a:t>
            </a:r>
            <a:r>
              <a:rPr lang="en-US"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rPr>
              <a:t> EU S</a:t>
            </a:r>
            <a:r>
              <a:rPr lang="sl-SI"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rPr>
              <a:t>I</a:t>
            </a:r>
            <a:r>
              <a:rPr lang="en-US"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rPr>
              <a:t>NERG</a:t>
            </a:r>
            <a:r>
              <a:rPr lang="sl-SI"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rPr>
              <a:t>IJE</a:t>
            </a:r>
            <a:endParaRPr lang="en-US"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endParaRPr>
          </a:p>
        </p:txBody>
      </p:sp>
      <p:sp>
        <p:nvSpPr>
          <p:cNvPr id="4" name="Freeform 4">
            <a:extLst>
              <a:ext uri="{FF2B5EF4-FFF2-40B4-BE49-F238E27FC236}">
                <a16:creationId xmlns:a16="http://schemas.microsoft.com/office/drawing/2014/main" id="{32EC13E3-3AD5-6B15-19C6-F21FEF3CFF1D}"/>
              </a:ext>
            </a:extLst>
          </p:cNvPr>
          <p:cNvSpPr/>
          <p:nvPr/>
        </p:nvSpPr>
        <p:spPr>
          <a:xfrm>
            <a:off x="1160780" y="4033519"/>
            <a:ext cx="3058869" cy="1892151"/>
          </a:xfrm>
          <a:custGeom>
            <a:avLst/>
            <a:gdLst/>
            <a:ahLst/>
            <a:cxnLst/>
            <a:rect l="l" t="t" r="r" b="b"/>
            <a:pathLst>
              <a:path w="5943834" h="3603019">
                <a:moveTo>
                  <a:pt x="0" y="0"/>
                </a:moveTo>
                <a:lnTo>
                  <a:pt x="5943834" y="0"/>
                </a:lnTo>
                <a:lnTo>
                  <a:pt x="5943834" y="3603020"/>
                </a:lnTo>
                <a:lnTo>
                  <a:pt x="0" y="3603020"/>
                </a:lnTo>
                <a:lnTo>
                  <a:pt x="0" y="0"/>
                </a:lnTo>
                <a:close/>
              </a:path>
            </a:pathLst>
          </a:custGeom>
          <a:blipFill>
            <a:blip r:embed="rId3"/>
            <a:stretch>
              <a:fillRect/>
            </a:stretch>
          </a:blipFill>
        </p:spPr>
        <p:txBody>
          <a:bodyPr/>
          <a:lstStyle/>
          <a:p>
            <a:endParaRPr lang="sl-SI"/>
          </a:p>
        </p:txBody>
      </p:sp>
      <p:sp>
        <p:nvSpPr>
          <p:cNvPr id="9" name="TextBox 6">
            <a:extLst>
              <a:ext uri="{FF2B5EF4-FFF2-40B4-BE49-F238E27FC236}">
                <a16:creationId xmlns:a16="http://schemas.microsoft.com/office/drawing/2014/main" id="{CF433A37-0CF2-D1E1-E2CA-1007907E3B88}"/>
              </a:ext>
            </a:extLst>
          </p:cNvPr>
          <p:cNvSpPr txBox="1"/>
          <p:nvPr/>
        </p:nvSpPr>
        <p:spPr>
          <a:xfrm>
            <a:off x="4219649" y="1495557"/>
            <a:ext cx="5821162" cy="2909451"/>
          </a:xfrm>
          <a:prstGeom prst="rect">
            <a:avLst/>
          </a:prstGeom>
        </p:spPr>
        <p:txBody>
          <a:bodyPr wrap="square" lIns="0" tIns="0" rIns="0" bIns="0" rtlCol="0" anchor="t">
            <a:spAutoFit/>
          </a:bodyPr>
          <a:lstStyle/>
          <a:p>
            <a:pPr algn="just"/>
            <a:r>
              <a:rPr lang="en-US" sz="1400" b="1" dirty="0">
                <a:solidFill>
                  <a:srgbClr val="000000"/>
                </a:solidFill>
                <a:latin typeface="Source Sans Pro Bold"/>
                <a:ea typeface="Source Sans Pro Bold"/>
                <a:cs typeface="Source Sans Pro Bold"/>
                <a:sym typeface="Source Sans Pro Bold"/>
              </a:rPr>
              <a:t>BIO4EEB </a:t>
            </a:r>
            <a:r>
              <a:rPr lang="en-US" sz="1400" dirty="0">
                <a:solidFill>
                  <a:srgbClr val="000000"/>
                </a:solidFill>
                <a:latin typeface="Source Sans Pro"/>
                <a:ea typeface="Source Sans Pro"/>
                <a:cs typeface="Source Sans Pro"/>
                <a:sym typeface="Source Sans Pro"/>
              </a:rPr>
              <a:t>je </a:t>
            </a:r>
            <a:r>
              <a:rPr lang="en-US" sz="1400" dirty="0" err="1">
                <a:solidFill>
                  <a:srgbClr val="000000"/>
                </a:solidFill>
                <a:latin typeface="Source Sans Pro"/>
                <a:ea typeface="Source Sans Pro"/>
                <a:cs typeface="Source Sans Pro"/>
                <a:sym typeface="Source Sans Pro"/>
              </a:rPr>
              <a:t>namenjen</a:t>
            </a:r>
            <a:r>
              <a:rPr lang="en-US" sz="1400" dirty="0">
                <a:solidFill>
                  <a:srgbClr val="000000"/>
                </a:solidFill>
                <a:latin typeface="Source Sans Pro"/>
                <a:ea typeface="Source Sans Pro"/>
                <a:cs typeface="Source Sans Pro"/>
                <a:sym typeface="Source Sans Pro"/>
              </a:rPr>
              <a:t> </a:t>
            </a:r>
            <a:r>
              <a:rPr lang="en-US" sz="1400" dirty="0" err="1">
                <a:solidFill>
                  <a:srgbClr val="000000"/>
                </a:solidFill>
                <a:latin typeface="Source Sans Pro"/>
                <a:ea typeface="Source Sans Pro"/>
                <a:cs typeface="Source Sans Pro"/>
                <a:sym typeface="Source Sans Pro"/>
              </a:rPr>
              <a:t>izboljšanju</a:t>
            </a:r>
            <a:r>
              <a:rPr lang="en-US" sz="1400" dirty="0">
                <a:solidFill>
                  <a:srgbClr val="000000"/>
                </a:solidFill>
                <a:latin typeface="Source Sans Pro"/>
                <a:ea typeface="Source Sans Pro"/>
                <a:cs typeface="Source Sans Pro"/>
                <a:sym typeface="Source Sans Pro"/>
              </a:rPr>
              <a:t> </a:t>
            </a:r>
            <a:r>
              <a:rPr lang="en-US" sz="1400" dirty="0" err="1">
                <a:solidFill>
                  <a:srgbClr val="000000"/>
                </a:solidFill>
                <a:latin typeface="Source Sans Pro"/>
                <a:ea typeface="Source Sans Pro"/>
                <a:cs typeface="Source Sans Pro"/>
                <a:sym typeface="Source Sans Pro"/>
              </a:rPr>
              <a:t>uporabe</a:t>
            </a:r>
            <a:r>
              <a:rPr lang="en-US" sz="1400" dirty="0">
                <a:solidFill>
                  <a:srgbClr val="000000"/>
                </a:solidFill>
                <a:latin typeface="Source Sans Pro"/>
                <a:ea typeface="Source Sans Pro"/>
                <a:cs typeface="Source Sans Pro"/>
                <a:sym typeface="Source Sans Pro"/>
              </a:rPr>
              <a:t> </a:t>
            </a:r>
            <a:r>
              <a:rPr lang="en-US" sz="1400" dirty="0" err="1">
                <a:solidFill>
                  <a:srgbClr val="000000"/>
                </a:solidFill>
                <a:latin typeface="Source Sans Pro"/>
                <a:ea typeface="Source Sans Pro"/>
                <a:cs typeface="Source Sans Pro"/>
                <a:sym typeface="Source Sans Pro"/>
              </a:rPr>
              <a:t>generičnih</a:t>
            </a:r>
            <a:r>
              <a:rPr lang="en-US" sz="1400" dirty="0">
                <a:solidFill>
                  <a:srgbClr val="000000"/>
                </a:solidFill>
                <a:latin typeface="Source Sans Pro"/>
                <a:ea typeface="Source Sans Pro"/>
                <a:cs typeface="Source Sans Pro"/>
                <a:sym typeface="Source Sans Pro"/>
              </a:rPr>
              <a:t> </a:t>
            </a:r>
            <a:r>
              <a:rPr lang="en-US" sz="1400" dirty="0" err="1">
                <a:solidFill>
                  <a:srgbClr val="000000"/>
                </a:solidFill>
                <a:latin typeface="Source Sans Pro"/>
                <a:ea typeface="Source Sans Pro"/>
                <a:cs typeface="Source Sans Pro"/>
                <a:sym typeface="Source Sans Pro"/>
              </a:rPr>
              <a:t>materialov</a:t>
            </a:r>
            <a:r>
              <a:rPr lang="en-US" sz="1400" dirty="0">
                <a:solidFill>
                  <a:srgbClr val="000000"/>
                </a:solidFill>
                <a:latin typeface="Source Sans Pro"/>
                <a:ea typeface="Source Sans Pro"/>
                <a:cs typeface="Source Sans Pro"/>
                <a:sym typeface="Source Sans Pro"/>
              </a:rPr>
              <a:t> </a:t>
            </a:r>
            <a:r>
              <a:rPr lang="en-US" sz="1400" dirty="0" err="1">
                <a:solidFill>
                  <a:srgbClr val="000000"/>
                </a:solidFill>
                <a:latin typeface="Source Sans Pro"/>
                <a:ea typeface="Source Sans Pro"/>
                <a:cs typeface="Source Sans Pro"/>
                <a:sym typeface="Source Sans Pro"/>
              </a:rPr>
              <a:t>na</a:t>
            </a:r>
            <a:r>
              <a:rPr lang="en-US" sz="1400" dirty="0">
                <a:solidFill>
                  <a:srgbClr val="000000"/>
                </a:solidFill>
                <a:latin typeface="Source Sans Pro"/>
                <a:ea typeface="Source Sans Pro"/>
                <a:cs typeface="Source Sans Pro"/>
                <a:sym typeface="Source Sans Pro"/>
              </a:rPr>
              <a:t> </a:t>
            </a:r>
            <a:r>
              <a:rPr lang="en-US" sz="1400" dirty="0" err="1">
                <a:solidFill>
                  <a:srgbClr val="000000"/>
                </a:solidFill>
                <a:latin typeface="Source Sans Pro"/>
                <a:ea typeface="Source Sans Pro"/>
                <a:cs typeface="Source Sans Pro"/>
                <a:sym typeface="Source Sans Pro"/>
              </a:rPr>
              <a:t>biološki</a:t>
            </a:r>
            <a:r>
              <a:rPr lang="en-US" sz="1400" dirty="0">
                <a:solidFill>
                  <a:srgbClr val="000000"/>
                </a:solidFill>
                <a:latin typeface="Source Sans Pro"/>
                <a:ea typeface="Source Sans Pro"/>
                <a:cs typeface="Source Sans Pro"/>
                <a:sym typeface="Source Sans Pro"/>
              </a:rPr>
              <a:t> </a:t>
            </a:r>
            <a:r>
              <a:rPr lang="en-US" sz="1400" dirty="0" err="1">
                <a:solidFill>
                  <a:srgbClr val="000000"/>
                </a:solidFill>
                <a:latin typeface="Source Sans Pro"/>
                <a:ea typeface="Source Sans Pro"/>
                <a:cs typeface="Source Sans Pro"/>
                <a:sym typeface="Source Sans Pro"/>
              </a:rPr>
              <a:t>osnovi</a:t>
            </a:r>
            <a:r>
              <a:rPr lang="en-US" sz="1400" dirty="0">
                <a:solidFill>
                  <a:srgbClr val="000000"/>
                </a:solidFill>
                <a:latin typeface="Source Sans Pro"/>
                <a:ea typeface="Source Sans Pro"/>
                <a:cs typeface="Source Sans Pro"/>
                <a:sym typeface="Source Sans Pro"/>
              </a:rPr>
              <a:t> in </a:t>
            </a:r>
            <a:r>
              <a:rPr lang="en-US" sz="1400" dirty="0" err="1">
                <a:solidFill>
                  <a:srgbClr val="000000"/>
                </a:solidFill>
                <a:latin typeface="Source Sans Pro"/>
                <a:ea typeface="Source Sans Pro"/>
                <a:cs typeface="Source Sans Pro"/>
                <a:sym typeface="Source Sans Pro"/>
              </a:rPr>
              <a:t>opredelitvi</a:t>
            </a:r>
            <a:r>
              <a:rPr lang="en-US" sz="1400" dirty="0">
                <a:solidFill>
                  <a:srgbClr val="000000"/>
                </a:solidFill>
                <a:latin typeface="Source Sans Pro"/>
                <a:ea typeface="Source Sans Pro"/>
                <a:cs typeface="Source Sans Pro"/>
                <a:sym typeface="Source Sans Pro"/>
              </a:rPr>
              <a:t> </a:t>
            </a:r>
            <a:r>
              <a:rPr lang="en-US" sz="1400" dirty="0" err="1">
                <a:solidFill>
                  <a:srgbClr val="000000"/>
                </a:solidFill>
                <a:latin typeface="Source Sans Pro"/>
                <a:ea typeface="Source Sans Pro"/>
                <a:cs typeface="Source Sans Pro"/>
                <a:sym typeface="Source Sans Pro"/>
              </a:rPr>
              <a:t>njihove</a:t>
            </a:r>
            <a:r>
              <a:rPr lang="en-US" sz="1400" dirty="0">
                <a:solidFill>
                  <a:srgbClr val="000000"/>
                </a:solidFill>
                <a:latin typeface="Source Sans Pro"/>
                <a:ea typeface="Source Sans Pro"/>
                <a:cs typeface="Source Sans Pro"/>
                <a:sym typeface="Source Sans Pro"/>
              </a:rPr>
              <a:t> </a:t>
            </a:r>
            <a:r>
              <a:rPr lang="en-US" sz="1400" dirty="0" err="1">
                <a:solidFill>
                  <a:srgbClr val="000000"/>
                </a:solidFill>
                <a:latin typeface="Source Sans Pro"/>
                <a:ea typeface="Source Sans Pro"/>
                <a:cs typeface="Source Sans Pro"/>
                <a:sym typeface="Source Sans Pro"/>
              </a:rPr>
              <a:t>uporabe</a:t>
            </a:r>
            <a:r>
              <a:rPr lang="en-US" sz="1400" dirty="0">
                <a:solidFill>
                  <a:srgbClr val="000000"/>
                </a:solidFill>
                <a:latin typeface="Source Sans Pro"/>
                <a:ea typeface="Source Sans Pro"/>
                <a:cs typeface="Source Sans Pro"/>
                <a:sym typeface="Source Sans Pro"/>
              </a:rPr>
              <a:t> v </a:t>
            </a:r>
            <a:r>
              <a:rPr lang="en-US" sz="1400" dirty="0" err="1">
                <a:solidFill>
                  <a:srgbClr val="000000"/>
                </a:solidFill>
                <a:latin typeface="Source Sans Pro"/>
                <a:ea typeface="Source Sans Pro"/>
                <a:cs typeface="Source Sans Pro"/>
                <a:sym typeface="Source Sans Pro"/>
              </a:rPr>
              <a:t>okviru</a:t>
            </a:r>
            <a:r>
              <a:rPr lang="en-US" sz="1400" dirty="0">
                <a:solidFill>
                  <a:srgbClr val="000000"/>
                </a:solidFill>
                <a:latin typeface="Source Sans Pro"/>
                <a:ea typeface="Source Sans Pro"/>
                <a:cs typeface="Source Sans Pro"/>
                <a:sym typeface="Source Sans Pro"/>
              </a:rPr>
              <a:t> </a:t>
            </a:r>
            <a:r>
              <a:rPr lang="en-US" sz="1400" dirty="0" err="1">
                <a:solidFill>
                  <a:srgbClr val="000000"/>
                </a:solidFill>
                <a:latin typeface="Source Sans Pro"/>
                <a:ea typeface="Source Sans Pro"/>
                <a:cs typeface="Source Sans Pro"/>
                <a:sym typeface="Source Sans Pro"/>
              </a:rPr>
              <a:t>pristopa</a:t>
            </a:r>
            <a:r>
              <a:rPr lang="en-US" sz="1400" dirty="0">
                <a:solidFill>
                  <a:srgbClr val="000000"/>
                </a:solidFill>
                <a:latin typeface="Source Sans Pro"/>
                <a:ea typeface="Source Sans Pro"/>
                <a:cs typeface="Source Sans Pro"/>
                <a:sym typeface="Source Sans Pro"/>
              </a:rPr>
              <a:t> </a:t>
            </a:r>
            <a:r>
              <a:rPr lang="en-US" sz="1400" dirty="0" err="1">
                <a:solidFill>
                  <a:srgbClr val="000000"/>
                </a:solidFill>
                <a:latin typeface="Source Sans Pro"/>
                <a:ea typeface="Source Sans Pro"/>
                <a:cs typeface="Source Sans Pro"/>
                <a:sym typeface="Source Sans Pro"/>
              </a:rPr>
              <a:t>krožnega</a:t>
            </a:r>
            <a:r>
              <a:rPr lang="en-US" sz="1400" dirty="0">
                <a:solidFill>
                  <a:srgbClr val="000000"/>
                </a:solidFill>
                <a:latin typeface="Source Sans Pro"/>
                <a:ea typeface="Source Sans Pro"/>
                <a:cs typeface="Source Sans Pro"/>
                <a:sym typeface="Source Sans Pro"/>
              </a:rPr>
              <a:t> </a:t>
            </a:r>
            <a:r>
              <a:rPr lang="en-US" sz="1400" dirty="0" err="1">
                <a:solidFill>
                  <a:srgbClr val="000000"/>
                </a:solidFill>
                <a:latin typeface="Source Sans Pro"/>
                <a:ea typeface="Source Sans Pro"/>
                <a:cs typeface="Source Sans Pro"/>
                <a:sym typeface="Source Sans Pro"/>
              </a:rPr>
              <a:t>gospodarstva</a:t>
            </a:r>
            <a:r>
              <a:rPr lang="en-US" sz="1400" dirty="0">
                <a:solidFill>
                  <a:srgbClr val="000000"/>
                </a:solidFill>
                <a:latin typeface="Source Sans Pro"/>
                <a:ea typeface="Source Sans Pro"/>
                <a:cs typeface="Source Sans Pro"/>
                <a:sym typeface="Source Sans Pro"/>
              </a:rPr>
              <a:t> za </a:t>
            </a:r>
            <a:r>
              <a:rPr lang="en-US" sz="1400" dirty="0" err="1">
                <a:solidFill>
                  <a:srgbClr val="000000"/>
                </a:solidFill>
                <a:latin typeface="Source Sans Pro"/>
                <a:ea typeface="Source Sans Pro"/>
                <a:cs typeface="Source Sans Pro"/>
                <a:sym typeface="Source Sans Pro"/>
              </a:rPr>
              <a:t>ustvarjanje</a:t>
            </a:r>
            <a:r>
              <a:rPr lang="en-US" sz="1400" dirty="0">
                <a:solidFill>
                  <a:srgbClr val="000000"/>
                </a:solidFill>
                <a:latin typeface="Source Sans Pro"/>
                <a:ea typeface="Source Sans Pro"/>
                <a:cs typeface="Source Sans Pro"/>
                <a:sym typeface="Source Sans Pro"/>
              </a:rPr>
              <a:t> </a:t>
            </a:r>
            <a:r>
              <a:rPr lang="en-US" sz="1400" dirty="0" err="1">
                <a:solidFill>
                  <a:srgbClr val="000000"/>
                </a:solidFill>
                <a:latin typeface="Source Sans Pro"/>
                <a:ea typeface="Source Sans Pro"/>
                <a:cs typeface="Source Sans Pro"/>
                <a:sym typeface="Source Sans Pro"/>
              </a:rPr>
              <a:t>veliko</a:t>
            </a:r>
            <a:r>
              <a:rPr lang="en-US" sz="1400" dirty="0">
                <a:solidFill>
                  <a:srgbClr val="000000"/>
                </a:solidFill>
                <a:latin typeface="Source Sans Pro"/>
                <a:ea typeface="Source Sans Pro"/>
                <a:cs typeface="Source Sans Pro"/>
                <a:sym typeface="Source Sans Pro"/>
              </a:rPr>
              <a:t> </a:t>
            </a:r>
            <a:r>
              <a:rPr lang="en-US" sz="1400" dirty="0" err="1">
                <a:solidFill>
                  <a:srgbClr val="000000"/>
                </a:solidFill>
                <a:latin typeface="Source Sans Pro"/>
                <a:ea typeface="Source Sans Pro"/>
                <a:cs typeface="Source Sans Pro"/>
                <a:sym typeface="Source Sans Pro"/>
              </a:rPr>
              <a:t>bolj</a:t>
            </a:r>
            <a:r>
              <a:rPr lang="en-US" sz="1400" dirty="0">
                <a:solidFill>
                  <a:srgbClr val="000000"/>
                </a:solidFill>
                <a:latin typeface="Source Sans Pro"/>
                <a:ea typeface="Source Sans Pro"/>
                <a:cs typeface="Source Sans Pro"/>
                <a:sym typeface="Source Sans Pro"/>
              </a:rPr>
              <a:t> </a:t>
            </a:r>
            <a:r>
              <a:rPr lang="en-US" sz="1400" dirty="0" err="1">
                <a:solidFill>
                  <a:srgbClr val="000000"/>
                </a:solidFill>
                <a:latin typeface="Source Sans Pro"/>
                <a:ea typeface="Source Sans Pro"/>
                <a:cs typeface="Source Sans Pro"/>
                <a:sym typeface="Source Sans Pro"/>
              </a:rPr>
              <a:t>zelene</a:t>
            </a:r>
            <a:r>
              <a:rPr lang="en-US" sz="1400" dirty="0">
                <a:solidFill>
                  <a:srgbClr val="000000"/>
                </a:solidFill>
                <a:latin typeface="Source Sans Pro"/>
                <a:ea typeface="Source Sans Pro"/>
                <a:cs typeface="Source Sans Pro"/>
                <a:sym typeface="Source Sans Pro"/>
              </a:rPr>
              <a:t> </a:t>
            </a:r>
            <a:r>
              <a:rPr lang="en-US" sz="1400" dirty="0" err="1">
                <a:solidFill>
                  <a:srgbClr val="000000"/>
                </a:solidFill>
                <a:latin typeface="Source Sans Pro"/>
                <a:ea typeface="Source Sans Pro"/>
                <a:cs typeface="Source Sans Pro"/>
                <a:sym typeface="Source Sans Pro"/>
              </a:rPr>
              <a:t>gradbene</a:t>
            </a:r>
            <a:r>
              <a:rPr lang="en-US" sz="1400" dirty="0">
                <a:solidFill>
                  <a:srgbClr val="000000"/>
                </a:solidFill>
                <a:latin typeface="Source Sans Pro"/>
                <a:ea typeface="Source Sans Pro"/>
                <a:cs typeface="Source Sans Pro"/>
                <a:sym typeface="Source Sans Pro"/>
              </a:rPr>
              <a:t> </a:t>
            </a:r>
            <a:r>
              <a:rPr lang="en-US" sz="1400" dirty="0" err="1">
                <a:solidFill>
                  <a:srgbClr val="000000"/>
                </a:solidFill>
                <a:latin typeface="Source Sans Pro"/>
                <a:ea typeface="Source Sans Pro"/>
                <a:cs typeface="Source Sans Pro"/>
                <a:sym typeface="Source Sans Pro"/>
              </a:rPr>
              <a:t>industrije</a:t>
            </a:r>
            <a:r>
              <a:rPr lang="en-US" sz="1400" dirty="0">
                <a:solidFill>
                  <a:srgbClr val="000000"/>
                </a:solidFill>
                <a:latin typeface="Source Sans Pro"/>
                <a:ea typeface="Source Sans Pro"/>
                <a:cs typeface="Source Sans Pro"/>
                <a:sym typeface="Source Sans Pro"/>
              </a:rPr>
              <a:t> v EU.</a:t>
            </a:r>
          </a:p>
          <a:p>
            <a:pPr algn="just"/>
            <a:endParaRPr lang="en-US" sz="1400" b="1" dirty="0">
              <a:solidFill>
                <a:srgbClr val="000000"/>
              </a:solidFill>
              <a:latin typeface="Source Sans Pro Bold"/>
              <a:ea typeface="Source Sans Pro Bold"/>
              <a:cs typeface="Source Sans Pro Bold"/>
              <a:sym typeface="Source Sans Pro Bold"/>
            </a:endParaRPr>
          </a:p>
          <a:p>
            <a:pPr algn="just"/>
            <a:r>
              <a:rPr lang="en-US" sz="1400" b="1" dirty="0">
                <a:solidFill>
                  <a:srgbClr val="000000"/>
                </a:solidFill>
                <a:latin typeface="Source Sans Pro Bold"/>
                <a:ea typeface="Source Sans Pro Bold"/>
                <a:cs typeface="Source Sans Pro Bold"/>
                <a:sym typeface="Source Sans Pro Bold"/>
              </a:rPr>
              <a:t>15 partner</a:t>
            </a:r>
            <a:r>
              <a:rPr lang="sl-SI" sz="1400" b="1" dirty="0">
                <a:solidFill>
                  <a:srgbClr val="000000"/>
                </a:solidFill>
                <a:latin typeface="Source Sans Pro Bold"/>
                <a:ea typeface="Source Sans Pro Bold"/>
                <a:cs typeface="Source Sans Pro Bold"/>
                <a:sym typeface="Source Sans Pro Bold"/>
              </a:rPr>
              <a:t>jev</a:t>
            </a:r>
            <a:r>
              <a:rPr lang="en-US" sz="1400" b="1" dirty="0">
                <a:solidFill>
                  <a:srgbClr val="000000"/>
                </a:solidFill>
                <a:latin typeface="Source Sans Pro Bold"/>
                <a:ea typeface="Source Sans Pro Bold"/>
                <a:cs typeface="Source Sans Pro Bold"/>
                <a:sym typeface="Source Sans Pro Bold"/>
              </a:rPr>
              <a:t> - </a:t>
            </a:r>
            <a:r>
              <a:rPr lang="sl-SI" sz="1400" dirty="0">
                <a:solidFill>
                  <a:srgbClr val="000000"/>
                </a:solidFill>
                <a:latin typeface="Source Sans Pro"/>
                <a:ea typeface="Source Sans Pro"/>
                <a:cs typeface="Source Sans Pro"/>
                <a:sym typeface="Source Sans Pro"/>
              </a:rPr>
              <a:t>Nemčija</a:t>
            </a:r>
            <a:r>
              <a:rPr lang="en-US" sz="1400" dirty="0">
                <a:solidFill>
                  <a:srgbClr val="000000"/>
                </a:solidFill>
                <a:latin typeface="Source Sans Pro"/>
                <a:ea typeface="Source Sans Pro"/>
                <a:cs typeface="Source Sans Pro"/>
                <a:sym typeface="Source Sans Pro"/>
              </a:rPr>
              <a:t> (1), </a:t>
            </a:r>
            <a:r>
              <a:rPr lang="sl-SI" sz="1400" dirty="0">
                <a:solidFill>
                  <a:srgbClr val="000000"/>
                </a:solidFill>
                <a:latin typeface="Source Sans Pro"/>
                <a:ea typeface="Source Sans Pro"/>
                <a:cs typeface="Source Sans Pro"/>
                <a:sym typeface="Source Sans Pro"/>
              </a:rPr>
              <a:t>Španija</a:t>
            </a:r>
            <a:r>
              <a:rPr lang="en-US" sz="1400" dirty="0">
                <a:solidFill>
                  <a:srgbClr val="000000"/>
                </a:solidFill>
                <a:latin typeface="Source Sans Pro"/>
                <a:ea typeface="Source Sans Pro"/>
                <a:cs typeface="Source Sans Pro"/>
                <a:sym typeface="Source Sans Pro"/>
              </a:rPr>
              <a:t> (3), Franc</a:t>
            </a:r>
            <a:r>
              <a:rPr lang="sl-SI" sz="1400" dirty="0" err="1">
                <a:solidFill>
                  <a:srgbClr val="000000"/>
                </a:solidFill>
                <a:latin typeface="Source Sans Pro"/>
                <a:ea typeface="Source Sans Pro"/>
                <a:cs typeface="Source Sans Pro"/>
                <a:sym typeface="Source Sans Pro"/>
              </a:rPr>
              <a:t>ija</a:t>
            </a:r>
            <a:r>
              <a:rPr lang="en-US" sz="1400" dirty="0">
                <a:solidFill>
                  <a:srgbClr val="000000"/>
                </a:solidFill>
                <a:latin typeface="Source Sans Pro"/>
                <a:ea typeface="Source Sans Pro"/>
                <a:cs typeface="Source Sans Pro"/>
                <a:sym typeface="Source Sans Pro"/>
              </a:rPr>
              <a:t> (2), </a:t>
            </a:r>
            <a:r>
              <a:rPr lang="en-US" sz="1400" dirty="0" err="1">
                <a:solidFill>
                  <a:srgbClr val="000000"/>
                </a:solidFill>
                <a:latin typeface="Source Sans Pro"/>
                <a:ea typeface="Source Sans Pro"/>
                <a:cs typeface="Source Sans Pro"/>
                <a:sym typeface="Source Sans Pro"/>
              </a:rPr>
              <a:t>Belgi</a:t>
            </a:r>
            <a:r>
              <a:rPr lang="sl-SI" sz="1400" dirty="0">
                <a:solidFill>
                  <a:srgbClr val="000000"/>
                </a:solidFill>
                <a:latin typeface="Source Sans Pro"/>
                <a:ea typeface="Source Sans Pro"/>
                <a:cs typeface="Source Sans Pro"/>
                <a:sym typeface="Source Sans Pro"/>
              </a:rPr>
              <a:t>ja</a:t>
            </a:r>
            <a:r>
              <a:rPr lang="en-US" sz="1400" dirty="0">
                <a:solidFill>
                  <a:srgbClr val="000000"/>
                </a:solidFill>
                <a:latin typeface="Source Sans Pro"/>
                <a:ea typeface="Source Sans Pro"/>
                <a:cs typeface="Source Sans Pro"/>
                <a:sym typeface="Source Sans Pro"/>
              </a:rPr>
              <a:t> (1), </a:t>
            </a:r>
            <a:r>
              <a:rPr lang="sl-SI" sz="1400" dirty="0">
                <a:solidFill>
                  <a:srgbClr val="000000"/>
                </a:solidFill>
                <a:latin typeface="Source Sans Pro"/>
                <a:ea typeface="Source Sans Pro"/>
                <a:cs typeface="Source Sans Pro"/>
                <a:sym typeface="Source Sans Pro"/>
              </a:rPr>
              <a:t>Madžarska</a:t>
            </a:r>
            <a:r>
              <a:rPr lang="en-US" sz="1400" dirty="0">
                <a:solidFill>
                  <a:srgbClr val="000000"/>
                </a:solidFill>
                <a:latin typeface="Source Sans Pro"/>
                <a:ea typeface="Source Sans Pro"/>
                <a:cs typeface="Source Sans Pro"/>
                <a:sym typeface="Source Sans Pro"/>
              </a:rPr>
              <a:t> (1), </a:t>
            </a:r>
            <a:r>
              <a:rPr lang="sl-SI" sz="1400" dirty="0">
                <a:solidFill>
                  <a:srgbClr val="000000"/>
                </a:solidFill>
                <a:latin typeface="Source Sans Pro"/>
                <a:ea typeface="Source Sans Pro"/>
                <a:cs typeface="Source Sans Pro"/>
                <a:sym typeface="Source Sans Pro"/>
              </a:rPr>
              <a:t>Nizozemska</a:t>
            </a:r>
            <a:r>
              <a:rPr lang="en-US" sz="1400" dirty="0">
                <a:solidFill>
                  <a:srgbClr val="000000"/>
                </a:solidFill>
                <a:latin typeface="Source Sans Pro"/>
                <a:ea typeface="Source Sans Pro"/>
                <a:cs typeface="Source Sans Pro"/>
                <a:sym typeface="Source Sans Pro"/>
              </a:rPr>
              <a:t> (1), Ital</a:t>
            </a:r>
            <a:r>
              <a:rPr lang="sl-SI" sz="1400" dirty="0" err="1">
                <a:solidFill>
                  <a:srgbClr val="000000"/>
                </a:solidFill>
                <a:latin typeface="Source Sans Pro"/>
                <a:ea typeface="Source Sans Pro"/>
                <a:cs typeface="Source Sans Pro"/>
                <a:sym typeface="Source Sans Pro"/>
              </a:rPr>
              <a:t>ija</a:t>
            </a:r>
            <a:r>
              <a:rPr lang="en-US" sz="1400" dirty="0">
                <a:solidFill>
                  <a:srgbClr val="000000"/>
                </a:solidFill>
                <a:latin typeface="Source Sans Pro"/>
                <a:ea typeface="Source Sans Pro"/>
                <a:cs typeface="Source Sans Pro"/>
                <a:sym typeface="Source Sans Pro"/>
              </a:rPr>
              <a:t> (3), Lit</a:t>
            </a:r>
            <a:r>
              <a:rPr lang="sl-SI" sz="1400" dirty="0" err="1">
                <a:solidFill>
                  <a:srgbClr val="000000"/>
                </a:solidFill>
                <a:latin typeface="Source Sans Pro"/>
                <a:ea typeface="Source Sans Pro"/>
                <a:cs typeface="Source Sans Pro"/>
                <a:sym typeface="Source Sans Pro"/>
              </a:rPr>
              <a:t>vanija</a:t>
            </a:r>
            <a:r>
              <a:rPr lang="en-US" sz="1400" dirty="0">
                <a:solidFill>
                  <a:srgbClr val="000000"/>
                </a:solidFill>
                <a:latin typeface="Source Sans Pro"/>
                <a:ea typeface="Source Sans Pro"/>
                <a:cs typeface="Source Sans Pro"/>
                <a:sym typeface="Source Sans Pro"/>
              </a:rPr>
              <a:t> (1), </a:t>
            </a:r>
            <a:r>
              <a:rPr lang="sl-SI" sz="1400" dirty="0">
                <a:solidFill>
                  <a:srgbClr val="000000"/>
                </a:solidFill>
                <a:latin typeface="Source Sans Pro"/>
                <a:ea typeface="Source Sans Pro"/>
                <a:cs typeface="Source Sans Pro"/>
                <a:sym typeface="Source Sans Pro"/>
              </a:rPr>
              <a:t>Češka</a:t>
            </a:r>
            <a:r>
              <a:rPr lang="en-US" sz="1400" dirty="0">
                <a:solidFill>
                  <a:srgbClr val="000000"/>
                </a:solidFill>
                <a:latin typeface="Source Sans Pro"/>
                <a:ea typeface="Source Sans Pro"/>
                <a:cs typeface="Source Sans Pro"/>
                <a:sym typeface="Source Sans Pro"/>
              </a:rPr>
              <a:t> (1), </a:t>
            </a:r>
            <a:r>
              <a:rPr lang="en-US" sz="1400" dirty="0" err="1">
                <a:solidFill>
                  <a:srgbClr val="000000"/>
                </a:solidFill>
                <a:latin typeface="Source Sans Pro"/>
                <a:ea typeface="Source Sans Pro"/>
                <a:cs typeface="Source Sans Pro"/>
                <a:sym typeface="Source Sans Pro"/>
              </a:rPr>
              <a:t>Austri</a:t>
            </a:r>
            <a:r>
              <a:rPr lang="sl-SI" sz="1400" dirty="0">
                <a:solidFill>
                  <a:srgbClr val="000000"/>
                </a:solidFill>
                <a:latin typeface="Source Sans Pro"/>
                <a:ea typeface="Source Sans Pro"/>
                <a:cs typeface="Source Sans Pro"/>
                <a:sym typeface="Source Sans Pro"/>
              </a:rPr>
              <a:t>ja</a:t>
            </a:r>
            <a:r>
              <a:rPr lang="en-US" sz="1400" dirty="0">
                <a:solidFill>
                  <a:srgbClr val="000000"/>
                </a:solidFill>
                <a:latin typeface="Source Sans Pro"/>
                <a:ea typeface="Source Sans Pro"/>
                <a:cs typeface="Source Sans Pro"/>
                <a:sym typeface="Source Sans Pro"/>
              </a:rPr>
              <a:t> (1), </a:t>
            </a:r>
            <a:r>
              <a:rPr lang="sl-SI" sz="1400" dirty="0">
                <a:solidFill>
                  <a:srgbClr val="000000"/>
                </a:solidFill>
                <a:latin typeface="Source Sans Pro"/>
                <a:ea typeface="Source Sans Pro"/>
                <a:cs typeface="Source Sans Pro"/>
                <a:sym typeface="Source Sans Pro"/>
              </a:rPr>
              <a:t>Kolumbija</a:t>
            </a:r>
            <a:r>
              <a:rPr lang="en-US" sz="1400" dirty="0">
                <a:solidFill>
                  <a:srgbClr val="000000"/>
                </a:solidFill>
                <a:latin typeface="Source Sans Pro"/>
                <a:ea typeface="Source Sans Pro"/>
                <a:cs typeface="Source Sans Pro"/>
                <a:sym typeface="Source Sans Pro"/>
              </a:rPr>
              <a:t> (1)</a:t>
            </a:r>
          </a:p>
          <a:p>
            <a:pPr algn="just"/>
            <a:endParaRPr lang="en-US" sz="1400" dirty="0">
              <a:solidFill>
                <a:srgbClr val="000000"/>
              </a:solidFill>
              <a:latin typeface="Source Sans Pro"/>
              <a:ea typeface="Source Sans Pro"/>
              <a:cs typeface="Source Sans Pro"/>
              <a:sym typeface="Source Sans Pro"/>
            </a:endParaRPr>
          </a:p>
          <a:p>
            <a:pPr algn="just"/>
            <a:r>
              <a:rPr lang="en-US" sz="1400" u="sng" dirty="0">
                <a:solidFill>
                  <a:srgbClr val="000000"/>
                </a:solidFill>
                <a:latin typeface="Source Sans Pro"/>
                <a:ea typeface="Source Sans Pro"/>
                <a:cs typeface="Source Sans Pro"/>
                <a:sym typeface="Source Sans Pro"/>
                <a:hlinkClick r:id="" action="ppaction://noaction"/>
              </a:rPr>
              <a:t>https://www.bio4eeb.eu/about/</a:t>
            </a:r>
          </a:p>
          <a:p>
            <a:pPr algn="just"/>
            <a:endParaRPr lang="en-US" sz="1400" u="sng" dirty="0">
              <a:solidFill>
                <a:srgbClr val="000000"/>
              </a:solidFill>
              <a:latin typeface="Source Sans Pro"/>
              <a:ea typeface="Source Sans Pro"/>
              <a:cs typeface="Source Sans Pro"/>
              <a:sym typeface="Source Sans Pro"/>
              <a:hlinkClick r:id="" action="ppaction://noaction"/>
            </a:endParaRPr>
          </a:p>
          <a:p>
            <a:pPr algn="just"/>
            <a:r>
              <a:rPr lang="en-US" sz="1400" u="sng" dirty="0">
                <a:solidFill>
                  <a:srgbClr val="000000"/>
                </a:solidFill>
                <a:latin typeface="Source Sans Pro"/>
                <a:ea typeface="Source Sans Pro"/>
                <a:cs typeface="Source Sans Pro"/>
                <a:sym typeface="Source Sans Pro"/>
                <a:hlinkClick r:id="" action="ppaction://noaction"/>
              </a:rPr>
              <a:t>https://www.bio4eeb.eu/consortium/</a:t>
            </a:r>
          </a:p>
          <a:p>
            <a:pPr algn="just"/>
            <a:endParaRPr lang="en-US" sz="1400" u="sng" dirty="0">
              <a:solidFill>
                <a:srgbClr val="000000"/>
              </a:solidFill>
              <a:latin typeface="Source Sans Pro"/>
              <a:ea typeface="Source Sans Pro"/>
              <a:cs typeface="Source Sans Pro"/>
              <a:sym typeface="Source Sans Pro"/>
              <a:hlinkClick r:id="" action="ppaction://noaction"/>
            </a:endParaRPr>
          </a:p>
          <a:p>
            <a:pPr algn="just">
              <a:lnSpc>
                <a:spcPts val="4474"/>
              </a:lnSpc>
            </a:pPr>
            <a:endParaRPr lang="en-US" sz="3195" u="sng" dirty="0">
              <a:solidFill>
                <a:srgbClr val="000000"/>
              </a:solidFill>
              <a:latin typeface="Source Sans Pro"/>
              <a:ea typeface="Source Sans Pro"/>
              <a:cs typeface="Source Sans Pro"/>
              <a:sym typeface="Source Sans Pro"/>
              <a:hlinkClick r:id="rId4" tooltip="https://www.bio4eeb.eu/consortium/"/>
            </a:endParaRPr>
          </a:p>
        </p:txBody>
      </p:sp>
      <p:pic>
        <p:nvPicPr>
          <p:cNvPr id="5" name="Picture 2">
            <a:extLst>
              <a:ext uri="{FF2B5EF4-FFF2-40B4-BE49-F238E27FC236}">
                <a16:creationId xmlns:a16="http://schemas.microsoft.com/office/drawing/2014/main" id="{CCC5A2BF-30C9-902D-0877-65FCD480F4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20912" y="1334105"/>
            <a:ext cx="1645274" cy="34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12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6" descr="Immagine che contiene Elementi grafici, Carattere, grafica, logo&#10;&#10;Descrizione generata automaticamente">
            <a:extLst>
              <a:ext uri="{FF2B5EF4-FFF2-40B4-BE49-F238E27FC236}">
                <a16:creationId xmlns:a16="http://schemas.microsoft.com/office/drawing/2014/main" id="{A7591CAE-CCC8-2394-FF95-233D25CC1413}"/>
              </a:ext>
            </a:extLst>
          </p:cNvPr>
          <p:cNvPicPr>
            <a:picLocks noChangeAspect="1"/>
          </p:cNvPicPr>
          <p:nvPr/>
        </p:nvPicPr>
        <p:blipFill>
          <a:blip r:embed="rId2"/>
          <a:stretch>
            <a:fillRect/>
          </a:stretch>
        </p:blipFill>
        <p:spPr>
          <a:xfrm>
            <a:off x="10494148" y="435059"/>
            <a:ext cx="1240973" cy="799448"/>
          </a:xfrm>
          <a:prstGeom prst="rect">
            <a:avLst/>
          </a:prstGeom>
        </p:spPr>
      </p:pic>
      <p:sp>
        <p:nvSpPr>
          <p:cNvPr id="3" name="TextBox 5">
            <a:extLst>
              <a:ext uri="{FF2B5EF4-FFF2-40B4-BE49-F238E27FC236}">
                <a16:creationId xmlns:a16="http://schemas.microsoft.com/office/drawing/2014/main" id="{9C36BB9D-AAE3-BDA1-5E55-B360240CD1E2}"/>
              </a:ext>
            </a:extLst>
          </p:cNvPr>
          <p:cNvSpPr txBox="1"/>
          <p:nvPr/>
        </p:nvSpPr>
        <p:spPr>
          <a:xfrm>
            <a:off x="1160780" y="438282"/>
            <a:ext cx="7647940" cy="804772"/>
          </a:xfrm>
          <a:prstGeom prst="rect">
            <a:avLst/>
          </a:prstGeom>
        </p:spPr>
        <p:txBody>
          <a:bodyPr wrap="square" lIns="0" tIns="0" rIns="0" bIns="0" rtlCol="0" anchor="t">
            <a:spAutoFit/>
          </a:bodyPr>
          <a:lstStyle/>
          <a:p>
            <a:pPr>
              <a:lnSpc>
                <a:spcPts val="6719"/>
              </a:lnSpc>
            </a:pPr>
            <a:r>
              <a:rPr lang="en-US"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rPr>
              <a:t>POTEN</a:t>
            </a:r>
            <a:r>
              <a:rPr lang="sl-SI"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rPr>
              <a:t>CIALNE</a:t>
            </a:r>
            <a:r>
              <a:rPr lang="en-US"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rPr>
              <a:t> EU S</a:t>
            </a:r>
            <a:r>
              <a:rPr lang="sl-SI"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rPr>
              <a:t>I</a:t>
            </a:r>
            <a:r>
              <a:rPr lang="en-US"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rPr>
              <a:t>NERG</a:t>
            </a:r>
            <a:r>
              <a:rPr lang="sl-SI"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rPr>
              <a:t>IJE</a:t>
            </a:r>
            <a:endParaRPr lang="en-US" sz="4200" dirty="0">
              <a:solidFill>
                <a:schemeClr val="accent5">
                  <a:lumMod val="50000"/>
                </a:schemeClr>
              </a:solidFill>
              <a:latin typeface="Source Sans Pro SemiBold" panose="020B0603030403020204" pitchFamily="34" charset="0"/>
              <a:ea typeface="Source Sans Pro SemiBold" panose="020B0603030403020204" pitchFamily="34" charset="0"/>
              <a:cs typeface="Source Sans Pro"/>
              <a:sym typeface="Source Sans Pro"/>
            </a:endParaRPr>
          </a:p>
        </p:txBody>
      </p:sp>
      <p:sp>
        <p:nvSpPr>
          <p:cNvPr id="7" name="TextBox 6">
            <a:extLst>
              <a:ext uri="{FF2B5EF4-FFF2-40B4-BE49-F238E27FC236}">
                <a16:creationId xmlns:a16="http://schemas.microsoft.com/office/drawing/2014/main" id="{C78BC774-1F38-4C89-7DC2-A7155311AF52}"/>
              </a:ext>
            </a:extLst>
          </p:cNvPr>
          <p:cNvSpPr txBox="1"/>
          <p:nvPr/>
        </p:nvSpPr>
        <p:spPr>
          <a:xfrm>
            <a:off x="5255968" y="1495557"/>
            <a:ext cx="4690672" cy="2694007"/>
          </a:xfrm>
          <a:prstGeom prst="rect">
            <a:avLst/>
          </a:prstGeom>
        </p:spPr>
        <p:txBody>
          <a:bodyPr wrap="square" lIns="0" tIns="0" rIns="0" bIns="0" rtlCol="0" anchor="t">
            <a:spAutoFit/>
          </a:bodyPr>
          <a:lstStyle/>
          <a:p>
            <a:pPr algn="just"/>
            <a:r>
              <a:rPr lang="en-US" sz="1400" b="1" dirty="0">
                <a:solidFill>
                  <a:srgbClr val="000000"/>
                </a:solidFill>
                <a:latin typeface="Source Sans Pro Bold"/>
                <a:ea typeface="Source Sans Pro Bold"/>
                <a:cs typeface="Source Sans Pro Bold"/>
                <a:sym typeface="Source Sans Pro Bold"/>
              </a:rPr>
              <a:t>ECOBUILD  PROJECT </a:t>
            </a:r>
            <a:r>
              <a:rPr lang="sl-SI" sz="1400" dirty="0">
                <a:solidFill>
                  <a:srgbClr val="000000"/>
                </a:solidFill>
                <a:latin typeface="Source Sans Pro"/>
                <a:ea typeface="Source Sans Pro"/>
                <a:cs typeface="Source Sans Pro"/>
                <a:sym typeface="Source Sans Pro"/>
              </a:rPr>
              <a:t>u</a:t>
            </a:r>
            <a:r>
              <a:rPr lang="en-US" sz="1400" dirty="0" err="1">
                <a:solidFill>
                  <a:srgbClr val="000000"/>
                </a:solidFill>
                <a:latin typeface="Source Sans Pro"/>
                <a:ea typeface="Source Sans Pro"/>
                <a:cs typeface="Source Sans Pro"/>
                <a:sym typeface="Source Sans Pro"/>
              </a:rPr>
              <a:t>čencem</a:t>
            </a:r>
            <a:r>
              <a:rPr lang="en-US" sz="1400" dirty="0">
                <a:solidFill>
                  <a:srgbClr val="000000"/>
                </a:solidFill>
                <a:latin typeface="Source Sans Pro"/>
                <a:ea typeface="Source Sans Pro"/>
                <a:cs typeface="Source Sans Pro"/>
                <a:sym typeface="Source Sans Pro"/>
              </a:rPr>
              <a:t>, </a:t>
            </a:r>
            <a:r>
              <a:rPr lang="en-US" sz="1400" dirty="0" err="1">
                <a:solidFill>
                  <a:srgbClr val="000000"/>
                </a:solidFill>
                <a:latin typeface="Source Sans Pro"/>
                <a:ea typeface="Source Sans Pro"/>
                <a:cs typeface="Source Sans Pro"/>
                <a:sym typeface="Source Sans Pro"/>
              </a:rPr>
              <a:t>starim</a:t>
            </a:r>
            <a:r>
              <a:rPr lang="en-US" sz="1400" dirty="0">
                <a:solidFill>
                  <a:srgbClr val="000000"/>
                </a:solidFill>
                <a:latin typeface="Source Sans Pro"/>
                <a:ea typeface="Source Sans Pro"/>
                <a:cs typeface="Source Sans Pro"/>
                <a:sym typeface="Source Sans Pro"/>
              </a:rPr>
              <a:t> od 12 do 16 let, </a:t>
            </a:r>
            <a:r>
              <a:rPr lang="en-US" sz="1400" dirty="0" err="1">
                <a:solidFill>
                  <a:srgbClr val="000000"/>
                </a:solidFill>
                <a:latin typeface="Source Sans Pro"/>
                <a:ea typeface="Source Sans Pro"/>
                <a:cs typeface="Source Sans Pro"/>
                <a:sym typeface="Source Sans Pro"/>
              </a:rPr>
              <a:t>omogoča</a:t>
            </a:r>
            <a:r>
              <a:rPr lang="en-US" sz="1400" dirty="0">
                <a:solidFill>
                  <a:srgbClr val="000000"/>
                </a:solidFill>
                <a:latin typeface="Source Sans Pro"/>
                <a:ea typeface="Source Sans Pro"/>
                <a:cs typeface="Source Sans Pro"/>
                <a:sym typeface="Source Sans Pro"/>
              </a:rPr>
              <a:t> </a:t>
            </a:r>
            <a:r>
              <a:rPr lang="en-US" sz="1400" dirty="0" err="1">
                <a:solidFill>
                  <a:srgbClr val="000000"/>
                </a:solidFill>
                <a:latin typeface="Source Sans Pro"/>
                <a:ea typeface="Source Sans Pro"/>
                <a:cs typeface="Source Sans Pro"/>
                <a:sym typeface="Source Sans Pro"/>
              </a:rPr>
              <a:t>okoljsko</a:t>
            </a:r>
            <a:r>
              <a:rPr lang="en-US" sz="1400" dirty="0">
                <a:solidFill>
                  <a:srgbClr val="000000"/>
                </a:solidFill>
                <a:latin typeface="Source Sans Pro"/>
                <a:ea typeface="Source Sans Pro"/>
                <a:cs typeface="Source Sans Pro"/>
                <a:sym typeface="Source Sans Pro"/>
              </a:rPr>
              <a:t> </a:t>
            </a:r>
            <a:r>
              <a:rPr lang="en-US" sz="1400" dirty="0" err="1">
                <a:solidFill>
                  <a:srgbClr val="000000"/>
                </a:solidFill>
                <a:latin typeface="Source Sans Pro"/>
                <a:ea typeface="Source Sans Pro"/>
                <a:cs typeface="Source Sans Pro"/>
                <a:sym typeface="Source Sans Pro"/>
              </a:rPr>
              <a:t>znanje</a:t>
            </a:r>
            <a:r>
              <a:rPr lang="en-US" sz="1400" dirty="0">
                <a:solidFill>
                  <a:srgbClr val="000000"/>
                </a:solidFill>
                <a:latin typeface="Source Sans Pro"/>
                <a:ea typeface="Source Sans Pro"/>
                <a:cs typeface="Source Sans Pro"/>
                <a:sym typeface="Source Sans Pro"/>
              </a:rPr>
              <a:t> z </a:t>
            </a:r>
            <a:r>
              <a:rPr lang="en-US" sz="1400" dirty="0" err="1">
                <a:solidFill>
                  <a:srgbClr val="000000"/>
                </a:solidFill>
                <a:latin typeface="Source Sans Pro"/>
                <a:ea typeface="Source Sans Pro"/>
                <a:cs typeface="Source Sans Pro"/>
                <a:sym typeface="Source Sans Pro"/>
              </a:rPr>
              <a:t>izobraževalno</a:t>
            </a:r>
            <a:r>
              <a:rPr lang="en-US" sz="1400" dirty="0">
                <a:solidFill>
                  <a:srgbClr val="000000"/>
                </a:solidFill>
                <a:latin typeface="Source Sans Pro"/>
                <a:ea typeface="Source Sans Pro"/>
                <a:cs typeface="Source Sans Pro"/>
                <a:sym typeface="Source Sans Pro"/>
              </a:rPr>
              <a:t> </a:t>
            </a:r>
            <a:r>
              <a:rPr lang="en-US" sz="1400" dirty="0" err="1">
                <a:solidFill>
                  <a:srgbClr val="000000"/>
                </a:solidFill>
                <a:latin typeface="Source Sans Pro"/>
                <a:ea typeface="Source Sans Pro"/>
                <a:cs typeface="Source Sans Pro"/>
                <a:sym typeface="Source Sans Pro"/>
              </a:rPr>
              <a:t>resno</a:t>
            </a:r>
            <a:r>
              <a:rPr lang="en-US" sz="1400" dirty="0">
                <a:solidFill>
                  <a:srgbClr val="000000"/>
                </a:solidFill>
                <a:latin typeface="Source Sans Pro"/>
                <a:ea typeface="Source Sans Pro"/>
                <a:cs typeface="Source Sans Pro"/>
                <a:sym typeface="Source Sans Pro"/>
              </a:rPr>
              <a:t> </a:t>
            </a:r>
            <a:r>
              <a:rPr lang="en-US" sz="1400" dirty="0" err="1">
                <a:solidFill>
                  <a:srgbClr val="000000"/>
                </a:solidFill>
                <a:latin typeface="Source Sans Pro"/>
                <a:ea typeface="Source Sans Pro"/>
                <a:cs typeface="Source Sans Pro"/>
                <a:sym typeface="Source Sans Pro"/>
              </a:rPr>
              <a:t>igro</a:t>
            </a:r>
            <a:r>
              <a:rPr lang="en-US" sz="1400" dirty="0">
                <a:solidFill>
                  <a:srgbClr val="000000"/>
                </a:solidFill>
                <a:latin typeface="Source Sans Pro"/>
                <a:ea typeface="Source Sans Pro"/>
                <a:cs typeface="Source Sans Pro"/>
                <a:sym typeface="Source Sans Pro"/>
              </a:rPr>
              <a:t>, </a:t>
            </a:r>
            <a:r>
              <a:rPr lang="en-US" sz="1400" dirty="0" err="1">
                <a:solidFill>
                  <a:srgbClr val="000000"/>
                </a:solidFill>
                <a:latin typeface="Source Sans Pro"/>
                <a:ea typeface="Source Sans Pro"/>
                <a:cs typeface="Source Sans Pro"/>
                <a:sym typeface="Source Sans Pro"/>
              </a:rPr>
              <a:t>spletnim</a:t>
            </a:r>
            <a:r>
              <a:rPr lang="en-US" sz="1400" dirty="0">
                <a:solidFill>
                  <a:srgbClr val="000000"/>
                </a:solidFill>
                <a:latin typeface="Source Sans Pro"/>
                <a:ea typeface="Source Sans Pro"/>
                <a:cs typeface="Source Sans Pro"/>
                <a:sym typeface="Source Sans Pro"/>
              </a:rPr>
              <a:t> </a:t>
            </a:r>
            <a:r>
              <a:rPr lang="en-US" sz="1400" dirty="0" err="1">
                <a:solidFill>
                  <a:srgbClr val="000000"/>
                </a:solidFill>
                <a:latin typeface="Source Sans Pro"/>
                <a:ea typeface="Source Sans Pro"/>
                <a:cs typeface="Source Sans Pro"/>
                <a:sym typeface="Source Sans Pro"/>
              </a:rPr>
              <a:t>centrom</a:t>
            </a:r>
            <a:r>
              <a:rPr lang="en-US" sz="1400" dirty="0">
                <a:solidFill>
                  <a:srgbClr val="000000"/>
                </a:solidFill>
                <a:latin typeface="Source Sans Pro"/>
                <a:ea typeface="Source Sans Pro"/>
                <a:cs typeface="Source Sans Pro"/>
                <a:sym typeface="Source Sans Pro"/>
              </a:rPr>
              <a:t> za </a:t>
            </a:r>
            <a:r>
              <a:rPr lang="en-US" sz="1400" dirty="0" err="1">
                <a:solidFill>
                  <a:srgbClr val="000000"/>
                </a:solidFill>
                <a:latin typeface="Source Sans Pro"/>
                <a:ea typeface="Source Sans Pro"/>
                <a:cs typeface="Source Sans Pro"/>
                <a:sym typeface="Source Sans Pro"/>
              </a:rPr>
              <a:t>vire</a:t>
            </a:r>
            <a:r>
              <a:rPr lang="en-US" sz="1400" dirty="0">
                <a:solidFill>
                  <a:srgbClr val="000000"/>
                </a:solidFill>
                <a:latin typeface="Source Sans Pro"/>
                <a:ea typeface="Source Sans Pro"/>
                <a:cs typeface="Source Sans Pro"/>
                <a:sym typeface="Source Sans Pro"/>
              </a:rPr>
              <a:t> in </a:t>
            </a:r>
            <a:r>
              <a:rPr lang="en-US" sz="1400" dirty="0" err="1">
                <a:solidFill>
                  <a:srgbClr val="000000"/>
                </a:solidFill>
                <a:latin typeface="Source Sans Pro"/>
                <a:ea typeface="Source Sans Pro"/>
                <a:cs typeface="Source Sans Pro"/>
                <a:sym typeface="Source Sans Pro"/>
              </a:rPr>
              <a:t>interaktivnimi</a:t>
            </a:r>
            <a:r>
              <a:rPr lang="en-US" sz="1400" dirty="0">
                <a:solidFill>
                  <a:srgbClr val="000000"/>
                </a:solidFill>
                <a:latin typeface="Source Sans Pro"/>
                <a:ea typeface="Source Sans Pro"/>
                <a:cs typeface="Source Sans Pro"/>
                <a:sym typeface="Source Sans Pro"/>
              </a:rPr>
              <a:t> </a:t>
            </a:r>
            <a:r>
              <a:rPr lang="en-US" sz="1400" dirty="0" err="1">
                <a:solidFill>
                  <a:srgbClr val="000000"/>
                </a:solidFill>
                <a:latin typeface="Source Sans Pro"/>
                <a:ea typeface="Source Sans Pro"/>
                <a:cs typeface="Source Sans Pro"/>
                <a:sym typeface="Source Sans Pro"/>
              </a:rPr>
              <a:t>dejavnostmi</a:t>
            </a:r>
            <a:r>
              <a:rPr lang="en-US" sz="1400" dirty="0">
                <a:solidFill>
                  <a:srgbClr val="000000"/>
                </a:solidFill>
                <a:latin typeface="Source Sans Pro"/>
                <a:ea typeface="Source Sans Pro"/>
                <a:cs typeface="Source Sans Pro"/>
                <a:sym typeface="Source Sans Pro"/>
              </a:rPr>
              <a:t>, ki </a:t>
            </a:r>
            <a:r>
              <a:rPr lang="en-US" sz="1400" dirty="0" err="1">
                <a:solidFill>
                  <a:srgbClr val="000000"/>
                </a:solidFill>
                <a:latin typeface="Source Sans Pro"/>
                <a:ea typeface="Source Sans Pro"/>
                <a:cs typeface="Source Sans Pro"/>
                <a:sym typeface="Source Sans Pro"/>
              </a:rPr>
              <a:t>spodbujajo</a:t>
            </a:r>
            <a:r>
              <a:rPr lang="en-US" sz="1400" dirty="0">
                <a:solidFill>
                  <a:srgbClr val="000000"/>
                </a:solidFill>
                <a:latin typeface="Source Sans Pro"/>
                <a:ea typeface="Source Sans Pro"/>
                <a:cs typeface="Source Sans Pro"/>
                <a:sym typeface="Source Sans Pro"/>
              </a:rPr>
              <a:t> </a:t>
            </a:r>
            <a:r>
              <a:rPr lang="en-US" sz="1400" dirty="0" err="1">
                <a:solidFill>
                  <a:srgbClr val="000000"/>
                </a:solidFill>
                <a:latin typeface="Source Sans Pro"/>
                <a:ea typeface="Source Sans Pro"/>
                <a:cs typeface="Source Sans Pro"/>
                <a:sym typeface="Source Sans Pro"/>
              </a:rPr>
              <a:t>ekološko</a:t>
            </a:r>
            <a:r>
              <a:rPr lang="en-US" sz="1400" dirty="0">
                <a:solidFill>
                  <a:srgbClr val="000000"/>
                </a:solidFill>
                <a:latin typeface="Source Sans Pro"/>
                <a:ea typeface="Source Sans Pro"/>
                <a:cs typeface="Source Sans Pro"/>
                <a:sym typeface="Source Sans Pro"/>
              </a:rPr>
              <a:t> </a:t>
            </a:r>
            <a:r>
              <a:rPr lang="en-US" sz="1400" dirty="0" err="1">
                <a:solidFill>
                  <a:srgbClr val="000000"/>
                </a:solidFill>
                <a:latin typeface="Source Sans Pro"/>
                <a:ea typeface="Source Sans Pro"/>
                <a:cs typeface="Source Sans Pro"/>
                <a:sym typeface="Source Sans Pro"/>
              </a:rPr>
              <a:t>ozaveščenost</a:t>
            </a:r>
            <a:r>
              <a:rPr lang="en-US" sz="1400" dirty="0">
                <a:solidFill>
                  <a:srgbClr val="000000"/>
                </a:solidFill>
                <a:latin typeface="Source Sans Pro"/>
                <a:ea typeface="Source Sans Pro"/>
                <a:cs typeface="Source Sans Pro"/>
                <a:sym typeface="Source Sans Pro"/>
              </a:rPr>
              <a:t> in </a:t>
            </a:r>
            <a:r>
              <a:rPr lang="en-US" sz="1400" dirty="0" err="1">
                <a:solidFill>
                  <a:srgbClr val="000000"/>
                </a:solidFill>
                <a:latin typeface="Source Sans Pro"/>
                <a:ea typeface="Source Sans Pro"/>
                <a:cs typeface="Source Sans Pro"/>
                <a:sym typeface="Source Sans Pro"/>
              </a:rPr>
              <a:t>trajnostne</a:t>
            </a:r>
            <a:r>
              <a:rPr lang="en-US" sz="1400" dirty="0">
                <a:solidFill>
                  <a:srgbClr val="000000"/>
                </a:solidFill>
                <a:latin typeface="Source Sans Pro"/>
                <a:ea typeface="Source Sans Pro"/>
                <a:cs typeface="Source Sans Pro"/>
                <a:sym typeface="Source Sans Pro"/>
              </a:rPr>
              <a:t> </a:t>
            </a:r>
            <a:r>
              <a:rPr lang="en-US" sz="1400" dirty="0" err="1">
                <a:solidFill>
                  <a:srgbClr val="000000"/>
                </a:solidFill>
                <a:latin typeface="Source Sans Pro"/>
                <a:ea typeface="Source Sans Pro"/>
                <a:cs typeface="Source Sans Pro"/>
                <a:sym typeface="Source Sans Pro"/>
              </a:rPr>
              <a:t>gradbene</a:t>
            </a:r>
            <a:r>
              <a:rPr lang="en-US" sz="1400" dirty="0">
                <a:solidFill>
                  <a:srgbClr val="000000"/>
                </a:solidFill>
                <a:latin typeface="Source Sans Pro"/>
                <a:ea typeface="Source Sans Pro"/>
                <a:cs typeface="Source Sans Pro"/>
                <a:sym typeface="Source Sans Pro"/>
              </a:rPr>
              <a:t> </a:t>
            </a:r>
            <a:r>
              <a:rPr lang="en-US" sz="1400" dirty="0" err="1">
                <a:solidFill>
                  <a:srgbClr val="000000"/>
                </a:solidFill>
                <a:latin typeface="Source Sans Pro"/>
                <a:ea typeface="Source Sans Pro"/>
                <a:cs typeface="Source Sans Pro"/>
                <a:sym typeface="Source Sans Pro"/>
              </a:rPr>
              <a:t>prakse</a:t>
            </a:r>
            <a:r>
              <a:rPr lang="en-US" sz="1400" dirty="0">
                <a:solidFill>
                  <a:srgbClr val="000000"/>
                </a:solidFill>
                <a:latin typeface="Source Sans Pro"/>
                <a:ea typeface="Source Sans Pro"/>
                <a:cs typeface="Source Sans Pro"/>
                <a:sym typeface="Source Sans Pro"/>
              </a:rPr>
              <a:t>.</a:t>
            </a:r>
          </a:p>
          <a:p>
            <a:pPr algn="just"/>
            <a:endParaRPr lang="en-US" sz="1400" b="1" dirty="0">
              <a:solidFill>
                <a:srgbClr val="000000"/>
              </a:solidFill>
              <a:latin typeface="Source Sans Pro Bold"/>
              <a:ea typeface="Source Sans Pro Bold"/>
              <a:cs typeface="Source Sans Pro Bold"/>
              <a:sym typeface="Source Sans Pro Bold"/>
            </a:endParaRPr>
          </a:p>
          <a:p>
            <a:pPr algn="just"/>
            <a:r>
              <a:rPr lang="en-US" sz="1400" b="1" dirty="0">
                <a:solidFill>
                  <a:srgbClr val="000000"/>
                </a:solidFill>
                <a:latin typeface="Source Sans Pro Bold"/>
                <a:ea typeface="Source Sans Pro Bold"/>
                <a:cs typeface="Source Sans Pro Bold"/>
                <a:sym typeface="Source Sans Pro Bold"/>
              </a:rPr>
              <a:t>6 partner</a:t>
            </a:r>
            <a:r>
              <a:rPr lang="sl-SI" sz="1400" b="1" dirty="0">
                <a:solidFill>
                  <a:srgbClr val="000000"/>
                </a:solidFill>
                <a:latin typeface="Source Sans Pro Bold"/>
                <a:ea typeface="Source Sans Pro Bold"/>
                <a:cs typeface="Source Sans Pro Bold"/>
                <a:sym typeface="Source Sans Pro Bold"/>
              </a:rPr>
              <a:t>jev</a:t>
            </a:r>
            <a:r>
              <a:rPr lang="en-US" sz="1400" b="1" dirty="0">
                <a:solidFill>
                  <a:srgbClr val="000000"/>
                </a:solidFill>
                <a:latin typeface="Source Sans Pro Bold"/>
                <a:ea typeface="Source Sans Pro Bold"/>
                <a:cs typeface="Source Sans Pro Bold"/>
                <a:sym typeface="Source Sans Pro Bold"/>
              </a:rPr>
              <a:t> - </a:t>
            </a:r>
            <a:r>
              <a:rPr lang="sl-SI" sz="1400" dirty="0">
                <a:solidFill>
                  <a:srgbClr val="000000"/>
                </a:solidFill>
                <a:latin typeface="Source Sans Pro"/>
                <a:ea typeface="Source Sans Pro"/>
                <a:cs typeface="Source Sans Pro"/>
                <a:sym typeface="Source Sans Pro"/>
              </a:rPr>
              <a:t>Španija</a:t>
            </a:r>
            <a:r>
              <a:rPr lang="en-US" sz="1400" dirty="0">
                <a:solidFill>
                  <a:srgbClr val="000000"/>
                </a:solidFill>
                <a:latin typeface="Source Sans Pro"/>
                <a:ea typeface="Source Sans Pro"/>
                <a:cs typeface="Source Sans Pro"/>
                <a:sym typeface="Source Sans Pro"/>
              </a:rPr>
              <a:t> (3), Rom</a:t>
            </a:r>
            <a:r>
              <a:rPr lang="sl-SI" sz="1400" dirty="0">
                <a:solidFill>
                  <a:srgbClr val="000000"/>
                </a:solidFill>
                <a:latin typeface="Source Sans Pro"/>
                <a:ea typeface="Source Sans Pro"/>
                <a:cs typeface="Source Sans Pro"/>
                <a:sym typeface="Source Sans Pro"/>
              </a:rPr>
              <a:t>unija</a:t>
            </a:r>
            <a:r>
              <a:rPr lang="en-US" sz="1400" dirty="0">
                <a:solidFill>
                  <a:srgbClr val="000000"/>
                </a:solidFill>
                <a:latin typeface="Source Sans Pro"/>
                <a:ea typeface="Source Sans Pro"/>
                <a:cs typeface="Source Sans Pro"/>
                <a:sym typeface="Source Sans Pro"/>
              </a:rPr>
              <a:t> (1), Tur</a:t>
            </a:r>
            <a:r>
              <a:rPr lang="sl-SI" sz="1400" dirty="0" err="1">
                <a:solidFill>
                  <a:srgbClr val="000000"/>
                </a:solidFill>
                <a:latin typeface="Source Sans Pro"/>
                <a:ea typeface="Source Sans Pro"/>
                <a:cs typeface="Source Sans Pro"/>
                <a:sym typeface="Source Sans Pro"/>
              </a:rPr>
              <a:t>čija</a:t>
            </a:r>
            <a:r>
              <a:rPr lang="en-US" sz="1400" dirty="0">
                <a:solidFill>
                  <a:srgbClr val="000000"/>
                </a:solidFill>
                <a:latin typeface="Source Sans Pro"/>
                <a:ea typeface="Source Sans Pro"/>
                <a:cs typeface="Source Sans Pro"/>
                <a:sym typeface="Source Sans Pro"/>
              </a:rPr>
              <a:t> (1), Ital</a:t>
            </a:r>
            <a:r>
              <a:rPr lang="sl-SI" sz="1400" dirty="0" err="1">
                <a:solidFill>
                  <a:srgbClr val="000000"/>
                </a:solidFill>
                <a:latin typeface="Source Sans Pro"/>
                <a:ea typeface="Source Sans Pro"/>
                <a:cs typeface="Source Sans Pro"/>
                <a:sym typeface="Source Sans Pro"/>
              </a:rPr>
              <a:t>ija</a:t>
            </a:r>
            <a:r>
              <a:rPr lang="en-US" sz="1400" dirty="0">
                <a:solidFill>
                  <a:srgbClr val="000000"/>
                </a:solidFill>
                <a:latin typeface="Source Sans Pro"/>
                <a:ea typeface="Source Sans Pro"/>
                <a:cs typeface="Source Sans Pro"/>
                <a:sym typeface="Source Sans Pro"/>
              </a:rPr>
              <a:t> (1)</a:t>
            </a:r>
          </a:p>
          <a:p>
            <a:pPr algn="just"/>
            <a:endParaRPr lang="en-US" sz="1400" dirty="0">
              <a:solidFill>
                <a:srgbClr val="000000"/>
              </a:solidFill>
              <a:latin typeface="Source Sans Pro"/>
              <a:ea typeface="Source Sans Pro"/>
              <a:cs typeface="Source Sans Pro"/>
              <a:sym typeface="Source Sans Pro"/>
            </a:endParaRPr>
          </a:p>
          <a:p>
            <a:pPr algn="just"/>
            <a:r>
              <a:rPr lang="en-US" sz="1400" u="sng" dirty="0">
                <a:solidFill>
                  <a:srgbClr val="000000"/>
                </a:solidFill>
                <a:latin typeface="Source Sans Pro"/>
                <a:ea typeface="Source Sans Pro"/>
                <a:cs typeface="Source Sans Pro"/>
                <a:sym typeface="Source Sans Pro"/>
                <a:hlinkClick r:id="" action="ppaction://noaction"/>
              </a:rPr>
              <a:t>https://ecobuildproject.com/about/</a:t>
            </a:r>
          </a:p>
          <a:p>
            <a:pPr algn="just"/>
            <a:endParaRPr lang="en-US" sz="1400" u="sng" dirty="0">
              <a:solidFill>
                <a:srgbClr val="000000"/>
              </a:solidFill>
              <a:latin typeface="Source Sans Pro"/>
              <a:ea typeface="Source Sans Pro"/>
              <a:cs typeface="Source Sans Pro"/>
              <a:sym typeface="Source Sans Pro"/>
              <a:hlinkClick r:id="" action="ppaction://noaction"/>
            </a:endParaRPr>
          </a:p>
          <a:p>
            <a:pPr algn="just"/>
            <a:endParaRPr lang="en-US" sz="1400" u="sng" dirty="0">
              <a:solidFill>
                <a:srgbClr val="000000"/>
              </a:solidFill>
              <a:latin typeface="Source Sans Pro"/>
              <a:ea typeface="Source Sans Pro"/>
              <a:cs typeface="Source Sans Pro"/>
              <a:sym typeface="Source Sans Pro"/>
              <a:hlinkClick r:id="" action="ppaction://noaction"/>
            </a:endParaRPr>
          </a:p>
          <a:p>
            <a:pPr algn="just">
              <a:lnSpc>
                <a:spcPts val="4474"/>
              </a:lnSpc>
            </a:pPr>
            <a:endParaRPr lang="en-US" sz="3195" u="sng" dirty="0">
              <a:solidFill>
                <a:srgbClr val="000000"/>
              </a:solidFill>
              <a:latin typeface="Source Sans Pro"/>
              <a:ea typeface="Source Sans Pro"/>
              <a:cs typeface="Source Sans Pro"/>
              <a:sym typeface="Source Sans Pro"/>
              <a:hlinkClick r:id="" action="ppaction://noaction"/>
            </a:endParaRPr>
          </a:p>
        </p:txBody>
      </p:sp>
      <p:sp>
        <p:nvSpPr>
          <p:cNvPr id="8" name="Freeform 4">
            <a:extLst>
              <a:ext uri="{FF2B5EF4-FFF2-40B4-BE49-F238E27FC236}">
                <a16:creationId xmlns:a16="http://schemas.microsoft.com/office/drawing/2014/main" id="{E06913F3-7093-BDE4-5943-7D60F0C65215}"/>
              </a:ext>
            </a:extLst>
          </p:cNvPr>
          <p:cNvSpPr/>
          <p:nvPr/>
        </p:nvSpPr>
        <p:spPr>
          <a:xfrm>
            <a:off x="1160779" y="4033519"/>
            <a:ext cx="3058869" cy="1892151"/>
          </a:xfrm>
          <a:custGeom>
            <a:avLst/>
            <a:gdLst/>
            <a:ahLst/>
            <a:cxnLst/>
            <a:rect l="l" t="t" r="r" b="b"/>
            <a:pathLst>
              <a:path w="6799040" h="4068717">
                <a:moveTo>
                  <a:pt x="0" y="0"/>
                </a:moveTo>
                <a:lnTo>
                  <a:pt x="6799039" y="0"/>
                </a:lnTo>
                <a:lnTo>
                  <a:pt x="6799039" y="4068717"/>
                </a:lnTo>
                <a:lnTo>
                  <a:pt x="0" y="4068717"/>
                </a:lnTo>
                <a:lnTo>
                  <a:pt x="0" y="0"/>
                </a:lnTo>
                <a:close/>
              </a:path>
            </a:pathLst>
          </a:custGeom>
          <a:blipFill>
            <a:blip r:embed="rId3"/>
            <a:stretch>
              <a:fillRect/>
            </a:stretch>
          </a:blipFill>
        </p:spPr>
        <p:txBody>
          <a:bodyPr/>
          <a:lstStyle/>
          <a:p>
            <a:endParaRPr lang="sl-SI"/>
          </a:p>
        </p:txBody>
      </p:sp>
      <p:pic>
        <p:nvPicPr>
          <p:cNvPr id="4" name="Picture 2">
            <a:extLst>
              <a:ext uri="{FF2B5EF4-FFF2-40B4-BE49-F238E27FC236}">
                <a16:creationId xmlns:a16="http://schemas.microsoft.com/office/drawing/2014/main" id="{5FE4AE38-C189-E4D1-9DDF-84D8B00BDBC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20912" y="1334105"/>
            <a:ext cx="1645274" cy="34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097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descr="Immagine che contiene Elementi grafici, Carattere, grafica, logo&#10;&#10;Descrizione generata automaticamente">
            <a:extLst>
              <a:ext uri="{FF2B5EF4-FFF2-40B4-BE49-F238E27FC236}">
                <a16:creationId xmlns:a16="http://schemas.microsoft.com/office/drawing/2014/main" id="{B26B3F39-79F5-6BA5-60B5-DC38F48FED82}"/>
              </a:ext>
            </a:extLst>
          </p:cNvPr>
          <p:cNvPicPr>
            <a:picLocks noChangeAspect="1"/>
          </p:cNvPicPr>
          <p:nvPr/>
        </p:nvPicPr>
        <p:blipFill>
          <a:blip r:embed="rId3"/>
          <a:srcRect l="13770" t="9091" r="10965"/>
          <a:stretch/>
        </p:blipFill>
        <p:spPr>
          <a:xfrm>
            <a:off x="13092" y="2046017"/>
            <a:ext cx="6135136" cy="4853751"/>
          </a:xfrm>
          <a:prstGeom prst="rect">
            <a:avLst/>
          </a:prstGeom>
        </p:spPr>
      </p:pic>
      <p:sp>
        <p:nvSpPr>
          <p:cNvPr id="25" name="Rectangle 24">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ravokotnik 2">
            <a:extLst>
              <a:ext uri="{FF2B5EF4-FFF2-40B4-BE49-F238E27FC236}">
                <a16:creationId xmlns:a16="http://schemas.microsoft.com/office/drawing/2014/main" id="{1EAA9170-5F18-5AC3-C33C-3F5DB815834A}"/>
              </a:ext>
            </a:extLst>
          </p:cNvPr>
          <p:cNvSpPr/>
          <p:nvPr/>
        </p:nvSpPr>
        <p:spPr>
          <a:xfrm>
            <a:off x="7848600" y="506896"/>
            <a:ext cx="1235765" cy="46713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l-SI">
              <a:solidFill>
                <a:schemeClr val="bg1"/>
              </a:solidFill>
            </a:endParaRPr>
          </a:p>
        </p:txBody>
      </p:sp>
      <p:sp>
        <p:nvSpPr>
          <p:cNvPr id="9" name="Naslov 4">
            <a:extLst>
              <a:ext uri="{FF2B5EF4-FFF2-40B4-BE49-F238E27FC236}">
                <a16:creationId xmlns:a16="http://schemas.microsoft.com/office/drawing/2014/main" id="{119C6069-28BB-622A-AEFB-EA756E25FC55}"/>
              </a:ext>
            </a:extLst>
          </p:cNvPr>
          <p:cNvSpPr>
            <a:spLocks noGrp="1"/>
          </p:cNvSpPr>
          <p:nvPr>
            <p:ph type="title"/>
          </p:nvPr>
        </p:nvSpPr>
        <p:spPr>
          <a:xfrm>
            <a:off x="838199" y="556728"/>
            <a:ext cx="11095103" cy="1325563"/>
          </a:xfrm>
        </p:spPr>
        <p:txBody>
          <a:bodyPr>
            <a:normAutofit fontScale="90000"/>
          </a:bodyPr>
          <a:lstStyle/>
          <a:p>
            <a:pPr algn="r"/>
            <a:r>
              <a:rPr lang="sl-SI" dirty="0">
                <a:solidFill>
                  <a:srgbClr val="002E00"/>
                </a:solidFill>
                <a:latin typeface="Source Sans Pro SemiBold" panose="020B0603030403020204" pitchFamily="34" charset="0"/>
                <a:ea typeface="Source Sans Pro SemiBold" panose="020B0603030403020204" pitchFamily="34" charset="0"/>
              </a:rPr>
              <a:t>Vzpostavitev PLATFORME za povezovanje</a:t>
            </a:r>
            <a:br>
              <a:rPr lang="sl-SI" dirty="0">
                <a:solidFill>
                  <a:srgbClr val="002E00"/>
                </a:solidFill>
                <a:latin typeface="Source Sans Pro SemiBold" panose="020B0603030403020204" pitchFamily="34" charset="0"/>
                <a:ea typeface="Source Sans Pro SemiBold" panose="020B0603030403020204" pitchFamily="34" charset="0"/>
              </a:rPr>
            </a:br>
            <a:r>
              <a:rPr lang="sl-SI" dirty="0">
                <a:solidFill>
                  <a:srgbClr val="002E00"/>
                </a:solidFill>
                <a:latin typeface="Source Sans Pro SemiBold" panose="020B0603030403020204" pitchFamily="34" charset="0"/>
                <a:ea typeface="Source Sans Pro SemiBold" panose="020B0603030403020204" pitchFamily="34" charset="0"/>
              </a:rPr>
              <a:t> v gradbeni verigi vrednosti </a:t>
            </a:r>
            <a:br>
              <a:rPr lang="sl-SI" dirty="0">
                <a:solidFill>
                  <a:srgbClr val="002E00"/>
                </a:solidFill>
                <a:latin typeface="Source Sans Pro SemiBold" panose="020B0603030403020204" pitchFamily="34" charset="0"/>
                <a:ea typeface="Source Sans Pro SemiBold" panose="020B0603030403020204" pitchFamily="34" charset="0"/>
              </a:rPr>
            </a:br>
            <a:r>
              <a:rPr lang="sl-SI" dirty="0">
                <a:solidFill>
                  <a:srgbClr val="7EAE63"/>
                </a:solidFill>
                <a:latin typeface="Source Sans Pro SemiBold" panose="020B0603030403020204" pitchFamily="34" charset="0"/>
                <a:ea typeface="Source Sans Pro SemiBold" panose="020B0603030403020204" pitchFamily="34" charset="0"/>
              </a:rPr>
              <a:t> </a:t>
            </a:r>
            <a:endParaRPr lang="sl-SI" dirty="0"/>
          </a:p>
        </p:txBody>
      </p:sp>
      <p:pic>
        <p:nvPicPr>
          <p:cNvPr id="11" name="Slika 10">
            <a:extLst>
              <a:ext uri="{FF2B5EF4-FFF2-40B4-BE49-F238E27FC236}">
                <a16:creationId xmlns:a16="http://schemas.microsoft.com/office/drawing/2014/main" id="{8CFA64F8-0F78-CC0C-16D4-81F05FD8725F}"/>
              </a:ext>
            </a:extLst>
          </p:cNvPr>
          <p:cNvPicPr>
            <a:picLocks noChangeAspect="1"/>
          </p:cNvPicPr>
          <p:nvPr/>
        </p:nvPicPr>
        <p:blipFill>
          <a:blip r:embed="rId4"/>
          <a:stretch>
            <a:fillRect/>
          </a:stretch>
        </p:blipFill>
        <p:spPr>
          <a:xfrm>
            <a:off x="3729184" y="1386392"/>
            <a:ext cx="8460542" cy="4256132"/>
          </a:xfrm>
          <a:prstGeom prst="rect">
            <a:avLst/>
          </a:prstGeom>
        </p:spPr>
      </p:pic>
      <p:pic>
        <p:nvPicPr>
          <p:cNvPr id="12" name="Immagine 5" descr="Immagine che contiene schermata, Rettangolo, Blu intenso, blu&#10;&#10;Descrizione generata automaticamente">
            <a:extLst>
              <a:ext uri="{FF2B5EF4-FFF2-40B4-BE49-F238E27FC236}">
                <a16:creationId xmlns:a16="http://schemas.microsoft.com/office/drawing/2014/main" id="{630258FC-8304-F3D4-2D1B-DB7AE6A09756}"/>
              </a:ext>
            </a:extLst>
          </p:cNvPr>
          <p:cNvPicPr>
            <a:picLocks noChangeAspect="1"/>
          </p:cNvPicPr>
          <p:nvPr/>
        </p:nvPicPr>
        <p:blipFill>
          <a:blip r:embed="rId5"/>
          <a:stretch>
            <a:fillRect/>
          </a:stretch>
        </p:blipFill>
        <p:spPr>
          <a:xfrm>
            <a:off x="8783459" y="6294782"/>
            <a:ext cx="3149844" cy="387158"/>
          </a:xfrm>
          <a:prstGeom prst="rect">
            <a:avLst/>
          </a:prstGeom>
        </p:spPr>
      </p:pic>
      <p:sp>
        <p:nvSpPr>
          <p:cNvPr id="13" name="Diagram poteka: povezovalnik 12">
            <a:extLst>
              <a:ext uri="{FF2B5EF4-FFF2-40B4-BE49-F238E27FC236}">
                <a16:creationId xmlns:a16="http://schemas.microsoft.com/office/drawing/2014/main" id="{7A95B854-E667-735F-C788-E5E1E203CE60}"/>
              </a:ext>
            </a:extLst>
          </p:cNvPr>
          <p:cNvSpPr/>
          <p:nvPr/>
        </p:nvSpPr>
        <p:spPr>
          <a:xfrm>
            <a:off x="5765948" y="3807310"/>
            <a:ext cx="188142" cy="118994"/>
          </a:xfrm>
          <a:prstGeom prst="flowChartConnector">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highlight>
                <a:srgbClr val="FF6600"/>
              </a:highlight>
            </a:endParaRPr>
          </a:p>
        </p:txBody>
      </p:sp>
      <p:sp>
        <p:nvSpPr>
          <p:cNvPr id="14" name="PoljeZBesedilom 13">
            <a:extLst>
              <a:ext uri="{FF2B5EF4-FFF2-40B4-BE49-F238E27FC236}">
                <a16:creationId xmlns:a16="http://schemas.microsoft.com/office/drawing/2014/main" id="{0CC9C726-D5C0-790E-8071-5847E93279DB}"/>
              </a:ext>
            </a:extLst>
          </p:cNvPr>
          <p:cNvSpPr txBox="1"/>
          <p:nvPr/>
        </p:nvSpPr>
        <p:spPr>
          <a:xfrm>
            <a:off x="4793866" y="3020729"/>
            <a:ext cx="2132306" cy="461665"/>
          </a:xfrm>
          <a:prstGeom prst="rect">
            <a:avLst/>
          </a:prstGeom>
          <a:noFill/>
        </p:spPr>
        <p:txBody>
          <a:bodyPr wrap="square">
            <a:spAutoFit/>
          </a:bodyPr>
          <a:lstStyle/>
          <a:p>
            <a:pPr algn="ctr"/>
            <a:r>
              <a:rPr lang="sl-SI" sz="1200" b="1" dirty="0">
                <a:solidFill>
                  <a:srgbClr val="FF6600"/>
                </a:solidFill>
                <a:latin typeface="Source Sans Pro" panose="020B0503030403020204" pitchFamily="34" charset="0"/>
                <a:ea typeface="Source Sans Pro" panose="020B0503030403020204" pitchFamily="34" charset="0"/>
              </a:rPr>
              <a:t> Informacijsko spletišče zelenih poslovnih idej</a:t>
            </a:r>
            <a:endParaRPr lang="sl-SI" sz="1200" dirty="0">
              <a:solidFill>
                <a:srgbClr val="FF6600"/>
              </a:solidFill>
            </a:endParaRPr>
          </a:p>
        </p:txBody>
      </p:sp>
      <p:sp>
        <p:nvSpPr>
          <p:cNvPr id="15" name="PoljeZBesedilom 14">
            <a:extLst>
              <a:ext uri="{FF2B5EF4-FFF2-40B4-BE49-F238E27FC236}">
                <a16:creationId xmlns:a16="http://schemas.microsoft.com/office/drawing/2014/main" id="{194EF255-3C19-DC43-16BE-D298E5CD263D}"/>
              </a:ext>
            </a:extLst>
          </p:cNvPr>
          <p:cNvSpPr txBox="1"/>
          <p:nvPr/>
        </p:nvSpPr>
        <p:spPr>
          <a:xfrm>
            <a:off x="6711236" y="2877789"/>
            <a:ext cx="2132306" cy="584775"/>
          </a:xfrm>
          <a:prstGeom prst="rect">
            <a:avLst/>
          </a:prstGeom>
          <a:noFill/>
        </p:spPr>
        <p:txBody>
          <a:bodyPr wrap="square">
            <a:spAutoFit/>
          </a:bodyPr>
          <a:lstStyle/>
          <a:p>
            <a:pPr algn="ctr"/>
            <a:r>
              <a:rPr lang="sl-SI" sz="2000" b="1" dirty="0">
                <a:solidFill>
                  <a:srgbClr val="FF5050"/>
                </a:solidFill>
                <a:latin typeface="Source Sans Pro" panose="020B0503030403020204" pitchFamily="34" charset="0"/>
                <a:ea typeface="Source Sans Pro" panose="020B0503030403020204" pitchFamily="34" charset="0"/>
              </a:rPr>
              <a:t> </a:t>
            </a:r>
            <a:r>
              <a:rPr lang="sl-SI" sz="1200" b="1" dirty="0">
                <a:solidFill>
                  <a:srgbClr val="FF5050"/>
                </a:solidFill>
                <a:latin typeface="Source Sans Pro" panose="020B0503030403020204" pitchFamily="34" charset="0"/>
                <a:ea typeface="Source Sans Pro" panose="020B0503030403020204" pitchFamily="34" charset="0"/>
              </a:rPr>
              <a:t>Spletišče potencialnih zelenih poslovnih partnerjev</a:t>
            </a:r>
            <a:endParaRPr lang="sl-SI" sz="1200" dirty="0">
              <a:solidFill>
                <a:srgbClr val="FF5050"/>
              </a:solidFill>
            </a:endParaRPr>
          </a:p>
        </p:txBody>
      </p:sp>
      <p:sp>
        <p:nvSpPr>
          <p:cNvPr id="16" name="Diagram poteka: povezovalnik 15">
            <a:extLst>
              <a:ext uri="{FF2B5EF4-FFF2-40B4-BE49-F238E27FC236}">
                <a16:creationId xmlns:a16="http://schemas.microsoft.com/office/drawing/2014/main" id="{6F645F59-26D5-435A-A0D1-4B2FE73FEDEB}"/>
              </a:ext>
            </a:extLst>
          </p:cNvPr>
          <p:cNvSpPr/>
          <p:nvPr/>
        </p:nvSpPr>
        <p:spPr>
          <a:xfrm>
            <a:off x="7683318" y="3805623"/>
            <a:ext cx="188142" cy="118994"/>
          </a:xfrm>
          <a:prstGeom prst="flowChartConnector">
            <a:avLst/>
          </a:prstGeom>
          <a:solidFill>
            <a:srgbClr val="FF5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7" name="Diagram poteka: povezovalnik 16">
            <a:extLst>
              <a:ext uri="{FF2B5EF4-FFF2-40B4-BE49-F238E27FC236}">
                <a16:creationId xmlns:a16="http://schemas.microsoft.com/office/drawing/2014/main" id="{00E280D7-49A2-EB3B-30AC-14C9D359353C}"/>
              </a:ext>
            </a:extLst>
          </p:cNvPr>
          <p:cNvSpPr/>
          <p:nvPr/>
        </p:nvSpPr>
        <p:spPr>
          <a:xfrm>
            <a:off x="9610559" y="3807310"/>
            <a:ext cx="188142" cy="118994"/>
          </a:xfrm>
          <a:prstGeom prst="flowChartConnector">
            <a:avLst/>
          </a:prstGeom>
          <a:solidFill>
            <a:srgbClr val="FF00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8" name="PoljeZBesedilom 17">
            <a:extLst>
              <a:ext uri="{FF2B5EF4-FFF2-40B4-BE49-F238E27FC236}">
                <a16:creationId xmlns:a16="http://schemas.microsoft.com/office/drawing/2014/main" id="{CCAC8266-B333-7E03-086C-E470EF6D4607}"/>
              </a:ext>
            </a:extLst>
          </p:cNvPr>
          <p:cNvSpPr txBox="1"/>
          <p:nvPr/>
        </p:nvSpPr>
        <p:spPr>
          <a:xfrm>
            <a:off x="8639378" y="3008278"/>
            <a:ext cx="2132306" cy="646331"/>
          </a:xfrm>
          <a:prstGeom prst="rect">
            <a:avLst/>
          </a:prstGeom>
          <a:noFill/>
        </p:spPr>
        <p:txBody>
          <a:bodyPr wrap="square">
            <a:spAutoFit/>
          </a:bodyPr>
          <a:lstStyle/>
          <a:p>
            <a:pPr algn="ctr"/>
            <a:r>
              <a:rPr lang="sl-SI" sz="1200" b="1" dirty="0">
                <a:solidFill>
                  <a:srgbClr val="FF0066"/>
                </a:solidFill>
                <a:latin typeface="Source Sans Pro" panose="020B0503030403020204" pitchFamily="34" charset="0"/>
                <a:ea typeface="Source Sans Pro" panose="020B0503030403020204" pitchFamily="34" charset="0"/>
              </a:rPr>
              <a:t> Podporno spletišče procesiranja prijav na razpise za EU sredstva</a:t>
            </a:r>
            <a:endParaRPr lang="sl-SI" sz="1200" dirty="0">
              <a:solidFill>
                <a:srgbClr val="FF0066"/>
              </a:solidFill>
            </a:endParaRPr>
          </a:p>
        </p:txBody>
      </p:sp>
      <p:sp>
        <p:nvSpPr>
          <p:cNvPr id="19" name="PoljeZBesedilom 18">
            <a:extLst>
              <a:ext uri="{FF2B5EF4-FFF2-40B4-BE49-F238E27FC236}">
                <a16:creationId xmlns:a16="http://schemas.microsoft.com/office/drawing/2014/main" id="{B0AFDD50-C902-B246-7549-8AF7AC155A5A}"/>
              </a:ext>
            </a:extLst>
          </p:cNvPr>
          <p:cNvSpPr txBox="1"/>
          <p:nvPr/>
        </p:nvSpPr>
        <p:spPr>
          <a:xfrm>
            <a:off x="8084732" y="5070868"/>
            <a:ext cx="3911917" cy="1000274"/>
          </a:xfrm>
          <a:prstGeom prst="rect">
            <a:avLst/>
          </a:prstGeom>
          <a:noFill/>
        </p:spPr>
        <p:txBody>
          <a:bodyPr wrap="square">
            <a:spAutoFit/>
          </a:bodyPr>
          <a:lstStyle/>
          <a:p>
            <a:r>
              <a:rPr lang="sl-SI" sz="1300" b="1" dirty="0">
                <a:solidFill>
                  <a:srgbClr val="002E00"/>
                </a:solidFill>
                <a:latin typeface="Source Sans Pro" panose="020B0503030403020204" pitchFamily="34" charset="0"/>
                <a:ea typeface="Source Sans Pro" panose="020B0503030403020204" pitchFamily="34" charset="0"/>
                <a:cs typeface="Open Sans Bold"/>
                <a:sym typeface="Open Sans Bold"/>
              </a:rPr>
              <a:t>Pomoč pri prijavi na razpise, vključno s pismom podpore:</a:t>
            </a:r>
            <a:endParaRPr lang="en-US" sz="1300" dirty="0">
              <a:solidFill>
                <a:srgbClr val="002E00"/>
              </a:solidFill>
              <a:latin typeface="Source Sans Pro" panose="020B0503030403020204" pitchFamily="34" charset="0"/>
              <a:ea typeface="Source Sans Pro" panose="020B0503030403020204" pitchFamily="34" charset="0"/>
              <a:cs typeface="Open Sans"/>
              <a:sym typeface="Open Sans"/>
            </a:endParaRPr>
          </a:p>
          <a:p>
            <a:pPr marL="171450" indent="-171450">
              <a:buFont typeface="Arial" panose="020B0604020202020204" pitchFamily="34" charset="0"/>
              <a:buChar char="•"/>
            </a:pPr>
            <a:r>
              <a:rPr lang="sl-SI" sz="1100" b="1" dirty="0">
                <a:solidFill>
                  <a:schemeClr val="accent5">
                    <a:lumMod val="50000"/>
                  </a:schemeClr>
                </a:solidFill>
                <a:latin typeface="Source Sans Pro" panose="020B0503030403020204" pitchFamily="34" charset="0"/>
                <a:ea typeface="Source Sans Pro" panose="020B0503030403020204" pitchFamily="34" charset="0"/>
                <a:cs typeface="Open Sans Bold"/>
                <a:sym typeface="Open Sans"/>
              </a:rPr>
              <a:t>obveščanje o  razpisih, vključno za EKO pilot -</a:t>
            </a:r>
          </a:p>
          <a:p>
            <a:pPr marL="171450" indent="-171450">
              <a:buFont typeface="Arial" panose="020B0604020202020204" pitchFamily="34" charset="0"/>
              <a:buChar char="•"/>
            </a:pPr>
            <a:r>
              <a:rPr lang="sl-SI" sz="1100" b="1" dirty="0">
                <a:solidFill>
                  <a:schemeClr val="accent5">
                    <a:lumMod val="50000"/>
                  </a:schemeClr>
                </a:solidFill>
                <a:latin typeface="Source Sans Pro" panose="020B0503030403020204" pitchFamily="34" charset="0"/>
                <a:ea typeface="Source Sans Pro" panose="020B0503030403020204" pitchFamily="34" charset="0"/>
                <a:cs typeface="Open Sans Bold"/>
                <a:sym typeface="Open Sans"/>
              </a:rPr>
              <a:t>mreženje s potencialnimi partnerji -</a:t>
            </a:r>
            <a:endParaRPr lang="pl-PL" sz="1100" b="1" dirty="0">
              <a:solidFill>
                <a:schemeClr val="accent5">
                  <a:lumMod val="50000"/>
                </a:schemeClr>
              </a:solidFill>
              <a:latin typeface="Source Sans Pro" panose="020B0503030403020204" pitchFamily="34" charset="0"/>
              <a:ea typeface="Source Sans Pro" panose="020B0503030403020204" pitchFamily="34" charset="0"/>
              <a:cs typeface="Open Sans Bold"/>
              <a:sym typeface="Open Sans"/>
            </a:endParaRPr>
          </a:p>
          <a:p>
            <a:pPr marL="171450" indent="-171450">
              <a:buFont typeface="Arial" panose="020B0604020202020204" pitchFamily="34" charset="0"/>
              <a:buChar char="•"/>
            </a:pPr>
            <a:r>
              <a:rPr lang="sl-SI" sz="1100" b="1" dirty="0">
                <a:solidFill>
                  <a:schemeClr val="accent5">
                    <a:lumMod val="50000"/>
                  </a:schemeClr>
                </a:solidFill>
                <a:latin typeface="Source Sans Pro" panose="020B0503030403020204" pitchFamily="34" charset="0"/>
                <a:ea typeface="Source Sans Pro" panose="020B0503030403020204" pitchFamily="34" charset="0"/>
                <a:cs typeface="Open Sans Bold"/>
                <a:sym typeface="Open Sans Bold"/>
              </a:rPr>
              <a:t>pomoč pri prijavi na razpise, vključno s pismom podpore </a:t>
            </a:r>
            <a:r>
              <a:rPr lang="sl-SI" sz="1100" dirty="0">
                <a:solidFill>
                  <a:srgbClr val="002E00"/>
                </a:solidFill>
                <a:latin typeface="Source Sans Pro SemiBold" panose="020B0603030403020204" pitchFamily="34" charset="0"/>
                <a:ea typeface="Source Sans Pro SemiBold" panose="020B0603030403020204" pitchFamily="34" charset="0"/>
                <a:cs typeface="Open Sans"/>
                <a:sym typeface="Open Sans"/>
              </a:rPr>
              <a:t>-</a:t>
            </a:r>
          </a:p>
        </p:txBody>
      </p:sp>
    </p:spTree>
    <p:extLst>
      <p:ext uri="{BB962C8B-B14F-4D97-AF65-F5344CB8AC3E}">
        <p14:creationId xmlns:p14="http://schemas.microsoft.com/office/powerpoint/2010/main" val="1007185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a:extLst>
              <a:ext uri="{FF2B5EF4-FFF2-40B4-BE49-F238E27FC236}">
                <a16:creationId xmlns:a16="http://schemas.microsoft.com/office/drawing/2014/main" id="{ED314229-4546-AC18-FE74-86E2E495A954}"/>
              </a:ext>
            </a:extLst>
          </p:cNvPr>
          <p:cNvSpPr>
            <a:spLocks noGrp="1"/>
          </p:cNvSpPr>
          <p:nvPr>
            <p:ph type="body" sz="quarter" idx="17"/>
          </p:nvPr>
        </p:nvSpPr>
        <p:spPr/>
        <p:txBody>
          <a:bodyPr>
            <a:normAutofit/>
          </a:bodyPr>
          <a:lstStyle/>
          <a:p>
            <a:r>
              <a:rPr lang="sl-SI" sz="1800" dirty="0">
                <a:solidFill>
                  <a:schemeClr val="accent5">
                    <a:lumMod val="50000"/>
                  </a:schemeClr>
                </a:solidFill>
              </a:rPr>
              <a:t>1. Akcijski načrt in </a:t>
            </a:r>
            <a:r>
              <a:rPr lang="sl-SI" sz="1800" dirty="0" err="1">
                <a:solidFill>
                  <a:schemeClr val="accent5">
                    <a:lumMod val="50000"/>
                  </a:schemeClr>
                </a:solidFill>
              </a:rPr>
              <a:t>časovnica</a:t>
            </a:r>
            <a:r>
              <a:rPr lang="sl-SI" sz="1800" dirty="0">
                <a:solidFill>
                  <a:schemeClr val="accent5">
                    <a:lumMod val="50000"/>
                  </a:schemeClr>
                </a:solidFill>
              </a:rPr>
              <a:t> pilotnega projekta ekološke gradnje</a:t>
            </a:r>
          </a:p>
          <a:p>
            <a:r>
              <a:rPr lang="sl-SI" sz="1800" dirty="0">
                <a:solidFill>
                  <a:schemeClr val="accent5">
                    <a:lumMod val="50000"/>
                  </a:schemeClr>
                </a:solidFill>
              </a:rPr>
              <a:t>2. Opredelitev vrednostnih verig </a:t>
            </a:r>
          </a:p>
          <a:p>
            <a:r>
              <a:rPr lang="sl-SI" sz="1800" dirty="0">
                <a:solidFill>
                  <a:schemeClr val="accent5">
                    <a:lumMod val="50000"/>
                  </a:schemeClr>
                </a:solidFill>
              </a:rPr>
              <a:t>3. Analiza vrednostne verige - vsaj 2</a:t>
            </a:r>
          </a:p>
          <a:p>
            <a:r>
              <a:rPr lang="sl-SI" sz="1800" dirty="0">
                <a:solidFill>
                  <a:schemeClr val="accent5">
                    <a:lumMod val="50000"/>
                  </a:schemeClr>
                </a:solidFill>
              </a:rPr>
              <a:t>4. Izbira MSP iz vsaj 3 regij</a:t>
            </a:r>
          </a:p>
          <a:p>
            <a:r>
              <a:rPr lang="sl-SI" sz="1800" dirty="0">
                <a:solidFill>
                  <a:schemeClr val="accent5">
                    <a:lumMod val="50000"/>
                  </a:schemeClr>
                </a:solidFill>
              </a:rPr>
              <a:t>5. Razširjanje in sporočanje rezultatov</a:t>
            </a:r>
          </a:p>
          <a:p>
            <a:r>
              <a:rPr lang="sl-SI" sz="1800" dirty="0">
                <a:solidFill>
                  <a:schemeClr val="accent5">
                    <a:lumMod val="50000"/>
                  </a:schemeClr>
                </a:solidFill>
              </a:rPr>
              <a:t>6. Študija poslovnih primerov – vključenih vsaj 6 MSP</a:t>
            </a:r>
          </a:p>
          <a:p>
            <a:r>
              <a:rPr lang="sl-SI" sz="1800" dirty="0">
                <a:solidFill>
                  <a:schemeClr val="accent5">
                    <a:lumMod val="50000"/>
                  </a:schemeClr>
                </a:solidFill>
              </a:rPr>
              <a:t>7. Analiza politike</a:t>
            </a:r>
          </a:p>
          <a:p>
            <a:endParaRPr lang="sl-SI" dirty="0"/>
          </a:p>
          <a:p>
            <a:endParaRPr lang="sl-SI" dirty="0"/>
          </a:p>
          <a:p>
            <a:r>
              <a:rPr lang="sl-SI" dirty="0"/>
              <a:t>Spodbujanje trajnostnih inovacij v gradbeništvu! S projektom GREET CE lahko državljani po vsej Evropi zdaj podprejo projekte ekološke gradnje, ki združujejo </a:t>
            </a:r>
            <a:r>
              <a:rPr lang="sl-SI" dirty="0" err="1"/>
              <a:t>okoljske</a:t>
            </a:r>
            <a:r>
              <a:rPr lang="sl-SI" dirty="0"/>
              <a:t> inovacije s finančnimi donosi.</a:t>
            </a:r>
          </a:p>
          <a:p>
            <a:endParaRPr lang="sl-SI" dirty="0"/>
          </a:p>
        </p:txBody>
      </p:sp>
      <p:sp>
        <p:nvSpPr>
          <p:cNvPr id="3" name="Naslov 2">
            <a:extLst>
              <a:ext uri="{FF2B5EF4-FFF2-40B4-BE49-F238E27FC236}">
                <a16:creationId xmlns:a16="http://schemas.microsoft.com/office/drawing/2014/main" id="{0428A612-79BC-D3BA-4868-0E336C19D0D8}"/>
              </a:ext>
            </a:extLst>
          </p:cNvPr>
          <p:cNvSpPr>
            <a:spLocks noGrp="1"/>
          </p:cNvSpPr>
          <p:nvPr>
            <p:ph type="title"/>
          </p:nvPr>
        </p:nvSpPr>
        <p:spPr/>
        <p:txBody>
          <a:bodyPr/>
          <a:lstStyle/>
          <a:p>
            <a:r>
              <a:rPr lang="sl-SI" sz="3600" kern="1200" dirty="0">
                <a:solidFill>
                  <a:srgbClr val="92D050"/>
                </a:solidFill>
                <a:latin typeface="Source Sans Pro SemiBold" panose="020B0603030403020204" pitchFamily="34" charset="0"/>
                <a:ea typeface="Source Sans Pro SemiBold" panose="020B0603030403020204" pitchFamily="34" charset="0"/>
              </a:rPr>
              <a:t>Naslednji projektni koraki</a:t>
            </a:r>
            <a:r>
              <a:rPr lang="en-US" sz="3600" kern="1200" dirty="0">
                <a:solidFill>
                  <a:srgbClr val="92D050"/>
                </a:solidFill>
                <a:latin typeface="Source Sans Pro SemiBold" panose="020B0603030403020204" pitchFamily="34" charset="0"/>
                <a:ea typeface="Source Sans Pro SemiBold" panose="020B0603030403020204" pitchFamily="34" charset="0"/>
              </a:rPr>
              <a:t> </a:t>
            </a:r>
            <a:endParaRPr lang="sl-SI" dirty="0"/>
          </a:p>
        </p:txBody>
      </p:sp>
      <p:pic>
        <p:nvPicPr>
          <p:cNvPr id="4" name="Picture 2">
            <a:extLst>
              <a:ext uri="{FF2B5EF4-FFF2-40B4-BE49-F238E27FC236}">
                <a16:creationId xmlns:a16="http://schemas.microsoft.com/office/drawing/2014/main" id="{50BAEDC4-FFEE-3C18-D49F-E77DDF54B5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3256" y="359828"/>
            <a:ext cx="1645274" cy="344724"/>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6" descr="Immagine che contiene Elementi grafici, Carattere, grafica, logo&#10;&#10;Descrizione generata automaticamente">
            <a:extLst>
              <a:ext uri="{FF2B5EF4-FFF2-40B4-BE49-F238E27FC236}">
                <a16:creationId xmlns:a16="http://schemas.microsoft.com/office/drawing/2014/main" id="{ACE97F8F-764F-1D9E-BCF4-A2A5258A8F1A}"/>
              </a:ext>
            </a:extLst>
          </p:cNvPr>
          <p:cNvPicPr>
            <a:picLocks noChangeAspect="1"/>
          </p:cNvPicPr>
          <p:nvPr/>
        </p:nvPicPr>
        <p:blipFill>
          <a:blip r:embed="rId3"/>
          <a:stretch>
            <a:fillRect/>
          </a:stretch>
        </p:blipFill>
        <p:spPr>
          <a:xfrm>
            <a:off x="10363256" y="892516"/>
            <a:ext cx="1451858" cy="950967"/>
          </a:xfrm>
          <a:prstGeom prst="rect">
            <a:avLst/>
          </a:prstGeom>
        </p:spPr>
      </p:pic>
    </p:spTree>
    <p:extLst>
      <p:ext uri="{BB962C8B-B14F-4D97-AF65-F5344CB8AC3E}">
        <p14:creationId xmlns:p14="http://schemas.microsoft.com/office/powerpoint/2010/main" val="3908815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797EB-4BE3-8A0C-3B5C-C60545828EB9}"/>
            </a:ext>
          </a:extLst>
        </p:cNvPr>
        <p:cNvGrpSpPr/>
        <p:nvPr/>
      </p:nvGrpSpPr>
      <p:grpSpPr>
        <a:xfrm>
          <a:off x="0" y="0"/>
          <a:ext cx="0" cy="0"/>
          <a:chOff x="0" y="0"/>
          <a:chExt cx="0" cy="0"/>
        </a:xfrm>
      </p:grpSpPr>
      <p:sp>
        <p:nvSpPr>
          <p:cNvPr id="2" name="Označba mesta besedila 1">
            <a:extLst>
              <a:ext uri="{FF2B5EF4-FFF2-40B4-BE49-F238E27FC236}">
                <a16:creationId xmlns:a16="http://schemas.microsoft.com/office/drawing/2014/main" id="{20C26C1D-FA72-1BBE-380E-FE8FE1695ECF}"/>
              </a:ext>
            </a:extLst>
          </p:cNvPr>
          <p:cNvSpPr>
            <a:spLocks noGrp="1"/>
          </p:cNvSpPr>
          <p:nvPr>
            <p:ph type="body" sz="quarter" idx="17"/>
          </p:nvPr>
        </p:nvSpPr>
        <p:spPr>
          <a:xfrm>
            <a:off x="913750" y="1614085"/>
            <a:ext cx="10486869" cy="5304053"/>
          </a:xfrm>
        </p:spPr>
        <p:txBody>
          <a:bodyPr>
            <a:noAutofit/>
          </a:bodyPr>
          <a:lstStyle/>
          <a:p>
            <a:pPr fontAlgn="base">
              <a:lnSpc>
                <a:spcPts val="1600"/>
              </a:lnSpc>
              <a:spcBef>
                <a:spcPts val="0"/>
              </a:spcBef>
            </a:pPr>
            <a:r>
              <a:rPr lang="en-GB" sz="1200" b="0" i="0" dirty="0">
                <a:solidFill>
                  <a:srgbClr val="000000"/>
                </a:solidFill>
                <a:effectLst/>
                <a:latin typeface="Source Sans Pro" panose="020B0503030403020204" pitchFamily="34" charset="0"/>
                <a:hlinkClick r:id="rId2"/>
              </a:rPr>
              <a:t>https://greetce.eu/develop-and-fund-your-project/</a:t>
            </a:r>
            <a:r>
              <a:rPr lang="sl-SI" sz="1200" b="1" i="0" dirty="0">
                <a:solidFill>
                  <a:srgbClr val="77AB5A"/>
                </a:solidFill>
                <a:effectLst/>
                <a:latin typeface="Source Sans Pro" panose="020B0503030403020204" pitchFamily="34" charset="0"/>
              </a:rPr>
              <a:t> </a:t>
            </a:r>
            <a:endParaRPr lang="en-GB" sz="1200" b="0" i="0" dirty="0">
              <a:solidFill>
                <a:srgbClr val="000000"/>
              </a:solidFill>
              <a:effectLst/>
              <a:latin typeface="Source Sans Pro" panose="020B0503030403020204" pitchFamily="34" charset="0"/>
            </a:endParaRPr>
          </a:p>
          <a:p>
            <a:pPr algn="l" fontAlgn="base">
              <a:lnSpc>
                <a:spcPts val="1600"/>
              </a:lnSpc>
              <a:spcBef>
                <a:spcPts val="0"/>
              </a:spcBef>
            </a:pPr>
            <a:endParaRPr lang="sl-SI" sz="1200" b="1" i="0" dirty="0">
              <a:solidFill>
                <a:srgbClr val="000000"/>
              </a:solidFill>
              <a:effectLst/>
              <a:latin typeface="Source Sans Pro" panose="020B0503030403020204" pitchFamily="34" charset="0"/>
            </a:endParaRPr>
          </a:p>
          <a:p>
            <a:pPr algn="l" fontAlgn="base">
              <a:lnSpc>
                <a:spcPts val="1600"/>
              </a:lnSpc>
              <a:spcBef>
                <a:spcPts val="0"/>
              </a:spcBef>
              <a:buFont typeface="Arial" panose="020B0604020202020204" pitchFamily="34" charset="0"/>
              <a:buChar char="•"/>
            </a:pPr>
            <a:r>
              <a:rPr lang="en-GB" sz="1200" b="1" i="0" dirty="0">
                <a:solidFill>
                  <a:srgbClr val="000000"/>
                </a:solidFill>
                <a:effectLst/>
                <a:latin typeface="Source Sans Pro" panose="020B0503030403020204" pitchFamily="34" charset="0"/>
              </a:rPr>
              <a:t>HORIZON-CL5-2024-D4-02-04: Design for Adaptability, Re-use, and Deconstruction of Buildings</a:t>
            </a:r>
            <a:br>
              <a:rPr lang="en-GB" sz="1200" b="0" i="0" dirty="0">
                <a:solidFill>
                  <a:srgbClr val="000000"/>
                </a:solidFill>
                <a:effectLst/>
                <a:latin typeface="Source Sans Pro" panose="020B0503030403020204" pitchFamily="34" charset="0"/>
              </a:rPr>
            </a:br>
            <a:r>
              <a:rPr lang="en-GB" sz="1200" b="0" i="0" dirty="0">
                <a:solidFill>
                  <a:srgbClr val="000000"/>
                </a:solidFill>
                <a:effectLst/>
                <a:latin typeface="Source Sans Pro" panose="020B0503030403020204" pitchFamily="34" charset="0"/>
              </a:rPr>
              <a:t>This call focuses on integrating innovative tools and processes for construction and renovation that enable buildings to be adaptable, reusable, and </a:t>
            </a:r>
            <a:r>
              <a:rPr lang="en-GB" sz="1200" b="0" i="0" dirty="0" err="1">
                <a:solidFill>
                  <a:srgbClr val="000000"/>
                </a:solidFill>
                <a:effectLst/>
                <a:latin typeface="Source Sans Pro" panose="020B0503030403020204" pitchFamily="34" charset="0"/>
              </a:rPr>
              <a:t>deconstructable</a:t>
            </a:r>
            <a:r>
              <a:rPr lang="en-GB" sz="1200" b="0" i="0" dirty="0">
                <a:solidFill>
                  <a:srgbClr val="000000"/>
                </a:solidFill>
                <a:effectLst/>
                <a:latin typeface="Source Sans Pro" panose="020B0503030403020204" pitchFamily="34" charset="0"/>
              </a:rPr>
              <a:t>. Proposals are expected to develop solutions for improving the lifespan and recyclability of building elements, including the use of CO2-storing materials and sustainable bio-based products. It encourages projects that validate these solutions in diverse climatic conditions and involve local and regional value chains.</a:t>
            </a:r>
            <a:br>
              <a:rPr lang="en-GB" sz="1200" b="0" i="0" dirty="0">
                <a:solidFill>
                  <a:srgbClr val="000000"/>
                </a:solidFill>
                <a:effectLst/>
                <a:latin typeface="Source Sans Pro" panose="020B0503030403020204" pitchFamily="34" charset="0"/>
              </a:rPr>
            </a:br>
            <a:r>
              <a:rPr lang="en-GB" sz="1200" b="1" i="0" dirty="0">
                <a:solidFill>
                  <a:srgbClr val="000000"/>
                </a:solidFill>
                <a:effectLst/>
                <a:latin typeface="Source Sans Pro" panose="020B0503030403020204" pitchFamily="34" charset="0"/>
              </a:rPr>
              <a:t>Deadline:</a:t>
            </a:r>
            <a:r>
              <a:rPr lang="en-GB" sz="1200" b="0" i="0" dirty="0">
                <a:solidFill>
                  <a:srgbClr val="000000"/>
                </a:solidFill>
                <a:effectLst/>
                <a:latin typeface="Source Sans Pro" panose="020B0503030403020204" pitchFamily="34" charset="0"/>
              </a:rPr>
              <a:t> January 21, 2025</a:t>
            </a:r>
            <a:br>
              <a:rPr lang="en-GB" sz="1200" b="0" i="0" dirty="0">
                <a:solidFill>
                  <a:srgbClr val="000000"/>
                </a:solidFill>
                <a:effectLst/>
                <a:latin typeface="Source Sans Pro" panose="020B0503030403020204" pitchFamily="34" charset="0"/>
              </a:rPr>
            </a:br>
            <a:r>
              <a:rPr lang="en-GB" sz="1200" b="1" i="0" dirty="0">
                <a:solidFill>
                  <a:srgbClr val="000000"/>
                </a:solidFill>
                <a:effectLst/>
                <a:latin typeface="Source Sans Pro" panose="020B0503030403020204" pitchFamily="34" charset="0"/>
              </a:rPr>
              <a:t>Funding:</a:t>
            </a:r>
            <a:r>
              <a:rPr lang="en-GB" sz="1200" b="0" i="0" dirty="0">
                <a:solidFill>
                  <a:srgbClr val="000000"/>
                </a:solidFill>
                <a:effectLst/>
                <a:latin typeface="Source Sans Pro" panose="020B0503030403020204" pitchFamily="34" charset="0"/>
              </a:rPr>
              <a:t> Up to EUR 4 million per project (total budget: EUR 8 million).</a:t>
            </a:r>
            <a:br>
              <a:rPr lang="en-GB" sz="1200" b="0" i="0" dirty="0">
                <a:solidFill>
                  <a:srgbClr val="000000"/>
                </a:solidFill>
                <a:effectLst/>
                <a:latin typeface="Source Sans Pro" panose="020B0503030403020204" pitchFamily="34" charset="0"/>
              </a:rPr>
            </a:br>
            <a:r>
              <a:rPr lang="en-GB" sz="1200" b="1" i="0" dirty="0">
                <a:solidFill>
                  <a:srgbClr val="000000"/>
                </a:solidFill>
                <a:effectLst/>
                <a:latin typeface="Source Sans Pro" panose="020B0503030403020204" pitchFamily="34" charset="0"/>
              </a:rPr>
              <a:t>Details and Application:</a:t>
            </a:r>
            <a:r>
              <a:rPr lang="en-GB" sz="1200" b="0" i="0" dirty="0">
                <a:solidFill>
                  <a:srgbClr val="000000"/>
                </a:solidFill>
                <a:effectLst/>
                <a:latin typeface="Source Sans Pro" panose="020B0503030403020204" pitchFamily="34" charset="0"/>
              </a:rPr>
              <a:t> </a:t>
            </a:r>
            <a:r>
              <a:rPr lang="en-GB" sz="1200" b="1" i="0" u="none" strike="noStrike" dirty="0">
                <a:solidFill>
                  <a:srgbClr val="77AB5A"/>
                </a:solidFill>
                <a:effectLst/>
                <a:latin typeface="Source Sans Pro" panose="020B0503030403020204" pitchFamily="34" charset="0"/>
                <a:hlinkClick r:id="rId3" tooltip="Izvirni URL: https://ec.europa.eu/info/funding-tenders/opportunities/portal/screen/home. Kliknite ali tapnite, če zaupate tej povezavi."/>
              </a:rPr>
              <a:t>EU Funding Portal</a:t>
            </a:r>
            <a:r>
              <a:rPr lang="en-GB" sz="1200" b="0" i="0" dirty="0">
                <a:solidFill>
                  <a:srgbClr val="000000"/>
                </a:solidFill>
                <a:effectLst/>
                <a:latin typeface="Source Sans Pro" panose="020B0503030403020204" pitchFamily="34" charset="0"/>
              </a:rPr>
              <a:t>​</a:t>
            </a:r>
            <a:endParaRPr lang="sl-SI" sz="1200" b="0" i="0" dirty="0">
              <a:solidFill>
                <a:srgbClr val="000000"/>
              </a:solidFill>
              <a:effectLst/>
              <a:latin typeface="Source Sans Pro" panose="020B0503030403020204" pitchFamily="34" charset="0"/>
            </a:endParaRPr>
          </a:p>
          <a:p>
            <a:pPr algn="l" fontAlgn="base">
              <a:lnSpc>
                <a:spcPts val="1600"/>
              </a:lnSpc>
              <a:spcBef>
                <a:spcPts val="0"/>
              </a:spcBef>
              <a:buFont typeface="Arial" panose="020B0604020202020204" pitchFamily="34" charset="0"/>
              <a:buChar char="•"/>
            </a:pPr>
            <a:endParaRPr lang="en-GB" sz="1200" b="0" i="0" dirty="0">
              <a:solidFill>
                <a:srgbClr val="000000"/>
              </a:solidFill>
              <a:effectLst/>
              <a:latin typeface="Source Sans Pro" panose="020B0503030403020204" pitchFamily="34" charset="0"/>
            </a:endParaRPr>
          </a:p>
          <a:p>
            <a:pPr algn="l" fontAlgn="base">
              <a:lnSpc>
                <a:spcPts val="1600"/>
              </a:lnSpc>
              <a:spcBef>
                <a:spcPts val="0"/>
              </a:spcBef>
              <a:buFont typeface="Arial" panose="020B0604020202020204" pitchFamily="34" charset="0"/>
              <a:buChar char="•"/>
            </a:pPr>
            <a:r>
              <a:rPr lang="en-GB" sz="1200" b="1" i="0" dirty="0">
                <a:solidFill>
                  <a:srgbClr val="000000"/>
                </a:solidFill>
                <a:effectLst/>
                <a:latin typeface="Source Sans Pro" panose="020B0503030403020204" pitchFamily="34" charset="0"/>
              </a:rPr>
              <a:t>HORIZON-CL5-2025-05-D4-01</a:t>
            </a:r>
            <a:br>
              <a:rPr lang="en-GB" sz="1200" b="0" i="0" dirty="0">
                <a:solidFill>
                  <a:srgbClr val="000000"/>
                </a:solidFill>
                <a:effectLst/>
                <a:latin typeface="Source Sans Pro" panose="020B0503030403020204" pitchFamily="34" charset="0"/>
              </a:rPr>
            </a:br>
            <a:r>
              <a:rPr lang="en-GB" sz="1200" b="1" i="0" dirty="0">
                <a:solidFill>
                  <a:srgbClr val="000000"/>
                </a:solidFill>
                <a:effectLst/>
                <a:latin typeface="Source Sans Pro" panose="020B0503030403020204" pitchFamily="34" charset="0"/>
              </a:rPr>
              <a:t>Call:</a:t>
            </a:r>
            <a:r>
              <a:rPr lang="en-GB" sz="1200" b="0" i="0" dirty="0">
                <a:solidFill>
                  <a:srgbClr val="000000"/>
                </a:solidFill>
                <a:effectLst/>
                <a:latin typeface="Source Sans Pro" panose="020B0503030403020204" pitchFamily="34" charset="0"/>
              </a:rPr>
              <a:t> On-site innovative robotics and automated solutions for building renovation</a:t>
            </a:r>
            <a:br>
              <a:rPr lang="en-GB" sz="1200" b="0" i="0" dirty="0">
                <a:solidFill>
                  <a:srgbClr val="000000"/>
                </a:solidFill>
                <a:effectLst/>
                <a:latin typeface="Source Sans Pro" panose="020B0503030403020204" pitchFamily="34" charset="0"/>
              </a:rPr>
            </a:br>
            <a:r>
              <a:rPr lang="en-GB" sz="1200" b="1" i="0" dirty="0">
                <a:solidFill>
                  <a:srgbClr val="000000"/>
                </a:solidFill>
                <a:effectLst/>
                <a:latin typeface="Source Sans Pro" panose="020B0503030403020204" pitchFamily="34" charset="0"/>
              </a:rPr>
              <a:t>Deadline:</a:t>
            </a:r>
            <a:r>
              <a:rPr lang="en-GB" sz="1200" b="0" i="0" dirty="0">
                <a:solidFill>
                  <a:srgbClr val="000000"/>
                </a:solidFill>
                <a:effectLst/>
                <a:latin typeface="Source Sans Pro" panose="020B0503030403020204" pitchFamily="34" charset="0"/>
              </a:rPr>
              <a:t> February 17, 2026</a:t>
            </a:r>
            <a:br>
              <a:rPr lang="en-GB" sz="1200" b="0" i="0" dirty="0">
                <a:solidFill>
                  <a:srgbClr val="000000"/>
                </a:solidFill>
                <a:effectLst/>
                <a:latin typeface="Source Sans Pro" panose="020B0503030403020204" pitchFamily="34" charset="0"/>
              </a:rPr>
            </a:br>
            <a:r>
              <a:rPr lang="en-GB" sz="1200" b="1" i="0" dirty="0">
                <a:solidFill>
                  <a:srgbClr val="000000"/>
                </a:solidFill>
                <a:effectLst/>
                <a:latin typeface="Source Sans Pro" panose="020B0503030403020204" pitchFamily="34" charset="0"/>
              </a:rPr>
              <a:t>Details and Application:</a:t>
            </a:r>
            <a:r>
              <a:rPr lang="en-GB" sz="1200" b="0" i="0" dirty="0">
                <a:solidFill>
                  <a:srgbClr val="000000"/>
                </a:solidFill>
                <a:effectLst/>
                <a:latin typeface="Source Sans Pro" panose="020B0503030403020204" pitchFamily="34" charset="0"/>
              </a:rPr>
              <a:t> </a:t>
            </a:r>
            <a:r>
              <a:rPr lang="en-GB" sz="1200" b="1" i="0" u="none" strike="noStrike" dirty="0">
                <a:solidFill>
                  <a:srgbClr val="77AB5A"/>
                </a:solidFill>
                <a:effectLst/>
                <a:latin typeface="Source Sans Pro" panose="020B0503030403020204" pitchFamily="34" charset="0"/>
                <a:hlinkClick r:id="rId4" tooltip="Izvirni URL: https://ec.europa.eu/info/funding-tenders. Kliknite ali tapnite, če zaupate tej povezavi."/>
              </a:rPr>
              <a:t>EU Funding Portal</a:t>
            </a:r>
            <a:endParaRPr lang="sl-SI" sz="1200" b="1" i="0" u="none" strike="noStrike" dirty="0">
              <a:solidFill>
                <a:srgbClr val="77AB5A"/>
              </a:solidFill>
              <a:effectLst/>
              <a:latin typeface="Source Sans Pro" panose="020B0503030403020204" pitchFamily="34" charset="0"/>
            </a:endParaRPr>
          </a:p>
          <a:p>
            <a:pPr algn="l" fontAlgn="base">
              <a:lnSpc>
                <a:spcPts val="1600"/>
              </a:lnSpc>
              <a:spcBef>
                <a:spcPts val="0"/>
              </a:spcBef>
              <a:buFont typeface="Arial" panose="020B0604020202020204" pitchFamily="34" charset="0"/>
              <a:buChar char="•"/>
            </a:pPr>
            <a:endParaRPr lang="en-GB" sz="1200" b="0" i="0" dirty="0">
              <a:solidFill>
                <a:srgbClr val="000000"/>
              </a:solidFill>
              <a:effectLst/>
              <a:latin typeface="Source Sans Pro" panose="020B0503030403020204" pitchFamily="34" charset="0"/>
            </a:endParaRPr>
          </a:p>
          <a:p>
            <a:pPr algn="l" fontAlgn="base">
              <a:lnSpc>
                <a:spcPts val="1600"/>
              </a:lnSpc>
              <a:spcBef>
                <a:spcPts val="0"/>
              </a:spcBef>
              <a:buFont typeface="Arial" panose="020B0604020202020204" pitchFamily="34" charset="0"/>
              <a:buChar char="•"/>
            </a:pPr>
            <a:r>
              <a:rPr lang="en-GB" sz="1200" b="1" i="0" dirty="0">
                <a:solidFill>
                  <a:srgbClr val="000000"/>
                </a:solidFill>
                <a:effectLst/>
                <a:latin typeface="Source Sans Pro" panose="020B0503030403020204" pitchFamily="34" charset="0"/>
              </a:rPr>
              <a:t>HORIZON-CL5-2025-05-D4-03</a:t>
            </a:r>
            <a:endParaRPr lang="sl-SI" sz="1200" b="1" i="0" dirty="0">
              <a:solidFill>
                <a:srgbClr val="000000"/>
              </a:solidFill>
              <a:effectLst/>
              <a:latin typeface="Source Sans Pro" panose="020B0503030403020204" pitchFamily="34" charset="0"/>
            </a:endParaRPr>
          </a:p>
          <a:p>
            <a:pPr algn="l" fontAlgn="base">
              <a:lnSpc>
                <a:spcPts val="1600"/>
              </a:lnSpc>
              <a:spcBef>
                <a:spcPts val="0"/>
              </a:spcBef>
              <a:buFont typeface="Arial" panose="020B0604020202020204" pitchFamily="34" charset="0"/>
              <a:buChar char="•"/>
            </a:pPr>
            <a:r>
              <a:rPr lang="en-GB" sz="1200" b="1" i="0" dirty="0">
                <a:solidFill>
                  <a:srgbClr val="000000"/>
                </a:solidFill>
                <a:effectLst/>
                <a:latin typeface="Source Sans Pro" panose="020B0503030403020204" pitchFamily="34" charset="0"/>
              </a:rPr>
              <a:t>Call:</a:t>
            </a:r>
            <a:r>
              <a:rPr lang="en-GB" sz="1200" b="0" i="0" dirty="0">
                <a:solidFill>
                  <a:srgbClr val="000000"/>
                </a:solidFill>
                <a:effectLst/>
                <a:latin typeface="Source Sans Pro" panose="020B0503030403020204" pitchFamily="34" charset="0"/>
              </a:rPr>
              <a:t> Innovative pathways for low-carbon and climate-resilient buildings</a:t>
            </a:r>
            <a:br>
              <a:rPr lang="en-GB" sz="1200" b="0" i="0" dirty="0">
                <a:solidFill>
                  <a:srgbClr val="000000"/>
                </a:solidFill>
                <a:effectLst/>
                <a:latin typeface="Source Sans Pro" panose="020B0503030403020204" pitchFamily="34" charset="0"/>
              </a:rPr>
            </a:br>
            <a:r>
              <a:rPr lang="en-GB" sz="1200" b="1" i="0" dirty="0">
                <a:solidFill>
                  <a:srgbClr val="000000"/>
                </a:solidFill>
                <a:effectLst/>
                <a:latin typeface="Source Sans Pro" panose="020B0503030403020204" pitchFamily="34" charset="0"/>
              </a:rPr>
              <a:t>Deadline:</a:t>
            </a:r>
            <a:r>
              <a:rPr lang="en-GB" sz="1200" b="0" i="0" dirty="0">
                <a:solidFill>
                  <a:srgbClr val="000000"/>
                </a:solidFill>
                <a:effectLst/>
                <a:latin typeface="Source Sans Pro" panose="020B0503030403020204" pitchFamily="34" charset="0"/>
              </a:rPr>
              <a:t> February 17, 2026</a:t>
            </a:r>
            <a:br>
              <a:rPr lang="en-GB" sz="1200" b="0" i="0" dirty="0">
                <a:solidFill>
                  <a:srgbClr val="000000"/>
                </a:solidFill>
                <a:effectLst/>
                <a:latin typeface="Source Sans Pro" panose="020B0503030403020204" pitchFamily="34" charset="0"/>
              </a:rPr>
            </a:br>
            <a:r>
              <a:rPr lang="en-GB" sz="1200" b="1" i="0" dirty="0">
                <a:solidFill>
                  <a:srgbClr val="000000"/>
                </a:solidFill>
                <a:effectLst/>
                <a:latin typeface="Source Sans Pro" panose="020B0503030403020204" pitchFamily="34" charset="0"/>
              </a:rPr>
              <a:t>Details and Application:</a:t>
            </a:r>
            <a:r>
              <a:rPr lang="en-GB" sz="1200" b="0" i="0" dirty="0">
                <a:solidFill>
                  <a:srgbClr val="000000"/>
                </a:solidFill>
                <a:effectLst/>
                <a:latin typeface="Source Sans Pro" panose="020B0503030403020204" pitchFamily="34" charset="0"/>
              </a:rPr>
              <a:t> </a:t>
            </a:r>
            <a:r>
              <a:rPr lang="en-GB" sz="1200" b="1" i="0" u="none" strike="noStrike" dirty="0">
                <a:solidFill>
                  <a:srgbClr val="77AB5A"/>
                </a:solidFill>
                <a:effectLst/>
                <a:latin typeface="Source Sans Pro" panose="020B0503030403020204" pitchFamily="34" charset="0"/>
                <a:hlinkClick r:id="rId5" tooltip="Izvirni URL: https://ec.europa.eu/info/funding-tenders. Kliknite ali tapnite, če zaupate tej povezavi."/>
              </a:rPr>
              <a:t>Apply Here</a:t>
            </a:r>
            <a:endParaRPr lang="sl-SI" sz="1200" b="1" i="0" u="none" strike="noStrike" dirty="0">
              <a:solidFill>
                <a:srgbClr val="77AB5A"/>
              </a:solidFill>
              <a:effectLst/>
              <a:latin typeface="Source Sans Pro" panose="020B0503030403020204" pitchFamily="34" charset="0"/>
            </a:endParaRPr>
          </a:p>
          <a:p>
            <a:pPr algn="l" fontAlgn="base">
              <a:lnSpc>
                <a:spcPts val="1950"/>
              </a:lnSpc>
              <a:spcBef>
                <a:spcPts val="0"/>
              </a:spcBef>
              <a:buFont typeface="Arial" panose="020B0604020202020204" pitchFamily="34" charset="0"/>
              <a:buChar char="•"/>
            </a:pPr>
            <a:endParaRPr lang="sl-SI" sz="1200" b="1" dirty="0">
              <a:solidFill>
                <a:srgbClr val="77AB5A"/>
              </a:solidFill>
              <a:latin typeface="Source Sans Pro" panose="020B0503030403020204" pitchFamily="34" charset="0"/>
            </a:endParaRPr>
          </a:p>
          <a:p>
            <a:pPr>
              <a:spcBef>
                <a:spcPts val="0"/>
              </a:spcBef>
            </a:pPr>
            <a:endParaRPr lang="sl-SI" sz="1200" dirty="0"/>
          </a:p>
        </p:txBody>
      </p:sp>
      <p:sp>
        <p:nvSpPr>
          <p:cNvPr id="3" name="Naslov 2">
            <a:extLst>
              <a:ext uri="{FF2B5EF4-FFF2-40B4-BE49-F238E27FC236}">
                <a16:creationId xmlns:a16="http://schemas.microsoft.com/office/drawing/2014/main" id="{3BF82F3C-78B8-AE25-D0E3-AEB786782D80}"/>
              </a:ext>
            </a:extLst>
          </p:cNvPr>
          <p:cNvSpPr>
            <a:spLocks noGrp="1"/>
          </p:cNvSpPr>
          <p:nvPr>
            <p:ph type="title"/>
          </p:nvPr>
        </p:nvSpPr>
        <p:spPr>
          <a:xfrm>
            <a:off x="823834" y="817719"/>
            <a:ext cx="10515600" cy="473104"/>
          </a:xfrm>
        </p:spPr>
        <p:txBody>
          <a:bodyPr/>
          <a:lstStyle/>
          <a:p>
            <a:r>
              <a:rPr lang="sl-SI" sz="3600" kern="1200" dirty="0">
                <a:solidFill>
                  <a:srgbClr val="92D050"/>
                </a:solidFill>
                <a:latin typeface="Source Sans Pro SemiBold" panose="020B0603030403020204" pitchFamily="34" charset="0"/>
                <a:ea typeface="Source Sans Pro SemiBold" panose="020B0603030403020204" pitchFamily="34" charset="0"/>
              </a:rPr>
              <a:t>Razpisi primerni za eko gradbeni pilot - 2</a:t>
            </a:r>
            <a:endParaRPr lang="sl-SI" dirty="0"/>
          </a:p>
        </p:txBody>
      </p:sp>
      <p:pic>
        <p:nvPicPr>
          <p:cNvPr id="4" name="Picture 2">
            <a:extLst>
              <a:ext uri="{FF2B5EF4-FFF2-40B4-BE49-F238E27FC236}">
                <a16:creationId xmlns:a16="http://schemas.microsoft.com/office/drawing/2014/main" id="{872DA8F5-5C7D-A213-5456-16BC0AFD77F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77982" y="6327328"/>
            <a:ext cx="1645274" cy="344724"/>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6" descr="Immagine che contiene Elementi grafici, Carattere, grafica, logo&#10;&#10;Descrizione generata automaticamente">
            <a:extLst>
              <a:ext uri="{FF2B5EF4-FFF2-40B4-BE49-F238E27FC236}">
                <a16:creationId xmlns:a16="http://schemas.microsoft.com/office/drawing/2014/main" id="{B33F6329-1E89-A491-8539-BDB682614876}"/>
              </a:ext>
            </a:extLst>
          </p:cNvPr>
          <p:cNvPicPr>
            <a:picLocks noChangeAspect="1"/>
          </p:cNvPicPr>
          <p:nvPr/>
        </p:nvPicPr>
        <p:blipFill>
          <a:blip r:embed="rId7"/>
          <a:stretch>
            <a:fillRect/>
          </a:stretch>
        </p:blipFill>
        <p:spPr>
          <a:xfrm>
            <a:off x="10528626" y="292512"/>
            <a:ext cx="1451858" cy="950967"/>
          </a:xfrm>
          <a:prstGeom prst="rect">
            <a:avLst/>
          </a:prstGeom>
        </p:spPr>
      </p:pic>
    </p:spTree>
    <p:extLst>
      <p:ext uri="{BB962C8B-B14F-4D97-AF65-F5344CB8AC3E}">
        <p14:creationId xmlns:p14="http://schemas.microsoft.com/office/powerpoint/2010/main" val="3281183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F2622-0628-5AC8-5751-4C89386E8967}"/>
            </a:ext>
          </a:extLst>
        </p:cNvPr>
        <p:cNvGrpSpPr/>
        <p:nvPr/>
      </p:nvGrpSpPr>
      <p:grpSpPr>
        <a:xfrm>
          <a:off x="0" y="0"/>
          <a:ext cx="0" cy="0"/>
          <a:chOff x="0" y="0"/>
          <a:chExt cx="0" cy="0"/>
        </a:xfrm>
      </p:grpSpPr>
      <p:sp>
        <p:nvSpPr>
          <p:cNvPr id="2" name="Označba mesta besedila 1">
            <a:extLst>
              <a:ext uri="{FF2B5EF4-FFF2-40B4-BE49-F238E27FC236}">
                <a16:creationId xmlns:a16="http://schemas.microsoft.com/office/drawing/2014/main" id="{B9140725-DAC2-97B6-2FAC-3691997927CC}"/>
              </a:ext>
            </a:extLst>
          </p:cNvPr>
          <p:cNvSpPr>
            <a:spLocks noGrp="1"/>
          </p:cNvSpPr>
          <p:nvPr>
            <p:ph type="body" sz="quarter" idx="17"/>
          </p:nvPr>
        </p:nvSpPr>
        <p:spPr>
          <a:xfrm>
            <a:off x="640101" y="1501144"/>
            <a:ext cx="11551899" cy="5271763"/>
          </a:xfrm>
        </p:spPr>
        <p:txBody>
          <a:bodyPr>
            <a:noAutofit/>
          </a:bodyPr>
          <a:lstStyle/>
          <a:p>
            <a:pPr algn="l" fontAlgn="base">
              <a:lnSpc>
                <a:spcPts val="1700"/>
              </a:lnSpc>
              <a:spcBef>
                <a:spcPts val="0"/>
              </a:spcBef>
              <a:buFont typeface="Arial" panose="020B0604020202020204" pitchFamily="34" charset="0"/>
              <a:buChar char="•"/>
            </a:pPr>
            <a:r>
              <a:rPr lang="en-GB" sz="1200" b="1" i="0" dirty="0">
                <a:solidFill>
                  <a:srgbClr val="000000"/>
                </a:solidFill>
                <a:effectLst/>
                <a:latin typeface="Source Sans Pro" panose="020B0503030403020204" pitchFamily="34" charset="0"/>
              </a:rPr>
              <a:t>HORIZON-CL5-2024-D4-02-03: BIM-based Processes and Digital Twins for Circular Energy Renovation</a:t>
            </a:r>
            <a:br>
              <a:rPr lang="en-GB" sz="1200" b="0" i="0" dirty="0">
                <a:solidFill>
                  <a:srgbClr val="000000"/>
                </a:solidFill>
                <a:effectLst/>
                <a:latin typeface="Source Sans Pro" panose="020B0503030403020204" pitchFamily="34" charset="0"/>
              </a:rPr>
            </a:br>
            <a:r>
              <a:rPr lang="en-GB" sz="1200" b="0" i="0" dirty="0">
                <a:solidFill>
                  <a:srgbClr val="000000"/>
                </a:solidFill>
                <a:effectLst/>
                <a:latin typeface="Source Sans Pro" panose="020B0503030403020204" pitchFamily="34" charset="0"/>
              </a:rPr>
              <a:t>This call supports the use of digital tools such as Building Information </a:t>
            </a:r>
            <a:r>
              <a:rPr lang="en-GB" sz="1200" b="0" i="0" dirty="0" err="1">
                <a:solidFill>
                  <a:srgbClr val="000000"/>
                </a:solidFill>
                <a:effectLst/>
                <a:latin typeface="Source Sans Pro" panose="020B0503030403020204" pitchFamily="34" charset="0"/>
              </a:rPr>
              <a:t>Modeling</a:t>
            </a:r>
            <a:r>
              <a:rPr lang="en-GB" sz="1200" b="0" i="0" dirty="0">
                <a:solidFill>
                  <a:srgbClr val="000000"/>
                </a:solidFill>
                <a:effectLst/>
                <a:latin typeface="Source Sans Pro" panose="020B0503030403020204" pitchFamily="34" charset="0"/>
              </a:rPr>
              <a:t> (BIM) and digital twins to facilitate energy-efficient renovations and the integration of circular economy principles in building construction and renovation.</a:t>
            </a:r>
            <a:br>
              <a:rPr lang="en-GB" sz="1200" b="0" i="0" dirty="0">
                <a:solidFill>
                  <a:srgbClr val="000000"/>
                </a:solidFill>
                <a:effectLst/>
                <a:latin typeface="Source Sans Pro" panose="020B0503030403020204" pitchFamily="34" charset="0"/>
              </a:rPr>
            </a:br>
            <a:r>
              <a:rPr lang="en-GB" sz="1200" b="0" i="0" dirty="0">
                <a:solidFill>
                  <a:srgbClr val="000000"/>
                </a:solidFill>
                <a:effectLst/>
                <a:latin typeface="Source Sans Pro" panose="020B0503030403020204" pitchFamily="34" charset="0"/>
              </a:rPr>
              <a:t>Deadline: April 18, 2024</a:t>
            </a:r>
            <a:br>
              <a:rPr lang="en-GB" sz="1200" b="0" i="0" dirty="0">
                <a:solidFill>
                  <a:srgbClr val="000000"/>
                </a:solidFill>
                <a:effectLst/>
                <a:latin typeface="Source Sans Pro" panose="020B0503030403020204" pitchFamily="34" charset="0"/>
              </a:rPr>
            </a:br>
            <a:r>
              <a:rPr lang="en-GB" sz="1200" b="0" i="0" dirty="0">
                <a:solidFill>
                  <a:srgbClr val="000000"/>
                </a:solidFill>
                <a:effectLst/>
                <a:latin typeface="Source Sans Pro" panose="020B0503030403020204" pitchFamily="34" charset="0"/>
              </a:rPr>
              <a:t>Details and Application: </a:t>
            </a:r>
            <a:r>
              <a:rPr lang="en-GB" sz="1200" b="1" i="0" u="none" strike="noStrike" dirty="0">
                <a:solidFill>
                  <a:srgbClr val="77AB5A"/>
                </a:solidFill>
                <a:effectLst/>
                <a:latin typeface="Source Sans Pro" panose="020B0503030403020204" pitchFamily="34" charset="0"/>
                <a:hlinkClick r:id="rId2" tooltip="Izvirni URL: https://ec.europa.eu/info/funding-tenders/opportunities/portal/screen/home. Kliknite ali tapnite, če zaupate tej povezavi."/>
              </a:rPr>
              <a:t>EU Funding Portal</a:t>
            </a:r>
            <a:r>
              <a:rPr lang="en-GB" sz="1200" b="0" i="0" dirty="0">
                <a:solidFill>
                  <a:srgbClr val="000000"/>
                </a:solidFill>
                <a:effectLst/>
                <a:latin typeface="Source Sans Pro" panose="020B0503030403020204" pitchFamily="34" charset="0"/>
              </a:rPr>
              <a:t>​</a:t>
            </a:r>
            <a:br>
              <a:rPr lang="sl-SI" sz="1200" b="0" i="0" dirty="0">
                <a:solidFill>
                  <a:srgbClr val="000000"/>
                </a:solidFill>
                <a:effectLst/>
                <a:latin typeface="Source Sans Pro" panose="020B0503030403020204" pitchFamily="34" charset="0"/>
              </a:rPr>
            </a:br>
            <a:endParaRPr lang="en-GB" sz="1200" b="0" i="0" dirty="0">
              <a:solidFill>
                <a:srgbClr val="000000"/>
              </a:solidFill>
              <a:effectLst/>
              <a:latin typeface="Source Sans Pro" panose="020B0503030403020204" pitchFamily="34" charset="0"/>
            </a:endParaRPr>
          </a:p>
          <a:p>
            <a:pPr algn="l" fontAlgn="base">
              <a:lnSpc>
                <a:spcPts val="1700"/>
              </a:lnSpc>
              <a:spcBef>
                <a:spcPts val="0"/>
              </a:spcBef>
              <a:buFont typeface="Arial" panose="020B0604020202020204" pitchFamily="34" charset="0"/>
              <a:buChar char="•"/>
            </a:pPr>
            <a:r>
              <a:rPr lang="en-GB" sz="1200" b="1" i="0" dirty="0">
                <a:solidFill>
                  <a:srgbClr val="000000"/>
                </a:solidFill>
                <a:effectLst/>
                <a:latin typeface="Source Sans Pro" panose="020B0503030403020204" pitchFamily="34" charset="0"/>
              </a:rPr>
              <a:t>HORIZON-CL5-2024-D4-02-01: Industrialisation of Sustainable and Circular Deep Renovation Workflows</a:t>
            </a:r>
            <a:br>
              <a:rPr lang="en-GB" sz="1200" b="0" i="0" dirty="0">
                <a:solidFill>
                  <a:srgbClr val="000000"/>
                </a:solidFill>
                <a:effectLst/>
                <a:latin typeface="Source Sans Pro" panose="020B0503030403020204" pitchFamily="34" charset="0"/>
              </a:rPr>
            </a:br>
            <a:r>
              <a:rPr lang="en-GB" sz="1200" b="0" i="0" dirty="0">
                <a:solidFill>
                  <a:srgbClr val="000000"/>
                </a:solidFill>
                <a:effectLst/>
                <a:latin typeface="Source Sans Pro" panose="020B0503030403020204" pitchFamily="34" charset="0"/>
              </a:rPr>
              <a:t>This call focuses on streamlining renovation processes for sustainable and circular deep renovations, particularly in the building sector. It encourages the industrialization of renovation workflows to improve efficiency and minimize energy consumption during building renovation.</a:t>
            </a:r>
            <a:br>
              <a:rPr lang="en-GB" sz="1200" b="0" i="0" dirty="0">
                <a:solidFill>
                  <a:srgbClr val="000000"/>
                </a:solidFill>
                <a:effectLst/>
                <a:latin typeface="Source Sans Pro" panose="020B0503030403020204" pitchFamily="34" charset="0"/>
              </a:rPr>
            </a:br>
            <a:r>
              <a:rPr lang="en-GB" sz="1200" b="0" i="0" dirty="0">
                <a:solidFill>
                  <a:srgbClr val="000000"/>
                </a:solidFill>
                <a:effectLst/>
                <a:latin typeface="Source Sans Pro" panose="020B0503030403020204" pitchFamily="34" charset="0"/>
              </a:rPr>
              <a:t>Deadline: April 18, 2024</a:t>
            </a:r>
            <a:br>
              <a:rPr lang="en-GB" sz="1200" b="0" i="0" dirty="0">
                <a:solidFill>
                  <a:srgbClr val="000000"/>
                </a:solidFill>
                <a:effectLst/>
                <a:latin typeface="Source Sans Pro" panose="020B0503030403020204" pitchFamily="34" charset="0"/>
              </a:rPr>
            </a:br>
            <a:r>
              <a:rPr lang="en-GB" sz="1200" b="0" i="0" dirty="0">
                <a:solidFill>
                  <a:srgbClr val="000000"/>
                </a:solidFill>
                <a:effectLst/>
                <a:latin typeface="Source Sans Pro" panose="020B0503030403020204" pitchFamily="34" charset="0"/>
              </a:rPr>
              <a:t>Details and Application: </a:t>
            </a:r>
            <a:r>
              <a:rPr lang="en-GB" sz="1200" b="1" i="0" u="none" strike="noStrike" dirty="0">
                <a:solidFill>
                  <a:srgbClr val="77AB5A"/>
                </a:solidFill>
                <a:effectLst/>
                <a:latin typeface="Source Sans Pro" panose="020B0503030403020204" pitchFamily="34" charset="0"/>
                <a:hlinkClick r:id="rId3" tooltip="Izvirni URL: https://ec.europa.eu/info/funding-tenders/opportunities/portal/screen/home. Kliknite ali tapnite, če zaupate tej povezavi."/>
              </a:rPr>
              <a:t>EU Funding Portal</a:t>
            </a:r>
            <a:r>
              <a:rPr lang="en-GB" sz="1200" b="0" i="0" dirty="0">
                <a:solidFill>
                  <a:srgbClr val="000000"/>
                </a:solidFill>
                <a:effectLst/>
                <a:latin typeface="Source Sans Pro" panose="020B0503030403020204" pitchFamily="34" charset="0"/>
              </a:rPr>
              <a:t>​</a:t>
            </a:r>
            <a:br>
              <a:rPr lang="sl-SI" sz="1200" b="0" i="0" dirty="0">
                <a:solidFill>
                  <a:srgbClr val="000000"/>
                </a:solidFill>
                <a:effectLst/>
                <a:latin typeface="Source Sans Pro" panose="020B0503030403020204" pitchFamily="34" charset="0"/>
              </a:rPr>
            </a:br>
            <a:endParaRPr lang="en-GB" sz="1200" b="0" i="0" dirty="0">
              <a:solidFill>
                <a:srgbClr val="000000"/>
              </a:solidFill>
              <a:effectLst/>
              <a:latin typeface="Source Sans Pro" panose="020B0503030403020204" pitchFamily="34" charset="0"/>
            </a:endParaRPr>
          </a:p>
          <a:p>
            <a:pPr algn="l" fontAlgn="base">
              <a:lnSpc>
                <a:spcPts val="1700"/>
              </a:lnSpc>
              <a:spcBef>
                <a:spcPts val="0"/>
              </a:spcBef>
              <a:buFont typeface="Arial" panose="020B0604020202020204" pitchFamily="34" charset="0"/>
              <a:buChar char="•"/>
            </a:pPr>
            <a:r>
              <a:rPr lang="en-GB" sz="1200" b="1" i="0" dirty="0">
                <a:solidFill>
                  <a:srgbClr val="000000"/>
                </a:solidFill>
                <a:effectLst/>
                <a:latin typeface="Source Sans Pro" panose="020B0503030403020204" pitchFamily="34" charset="0"/>
              </a:rPr>
              <a:t>HORIZON-CL5-2024-D4-01-01: Low-disruptive renovation processes using prefabricated solutions for energy-efficient buildings.</a:t>
            </a:r>
            <a:br>
              <a:rPr lang="en-GB" sz="1200" b="0" i="0" dirty="0">
                <a:solidFill>
                  <a:srgbClr val="000000"/>
                </a:solidFill>
                <a:effectLst/>
                <a:latin typeface="Source Sans Pro" panose="020B0503030403020204" pitchFamily="34" charset="0"/>
              </a:rPr>
            </a:br>
            <a:r>
              <a:rPr lang="en-GB" sz="1200" b="0" i="0" dirty="0">
                <a:solidFill>
                  <a:srgbClr val="000000"/>
                </a:solidFill>
                <a:effectLst/>
                <a:latin typeface="Source Sans Pro" panose="020B0503030403020204" pitchFamily="34" charset="0"/>
              </a:rPr>
              <a:t>Deadline: April 18, 2024.</a:t>
            </a:r>
            <a:br>
              <a:rPr lang="en-GB" sz="1200" b="0" i="0" dirty="0">
                <a:solidFill>
                  <a:srgbClr val="000000"/>
                </a:solidFill>
                <a:effectLst/>
                <a:latin typeface="Source Sans Pro" panose="020B0503030403020204" pitchFamily="34" charset="0"/>
              </a:rPr>
            </a:br>
            <a:r>
              <a:rPr lang="en-GB" sz="1200" b="1" i="0" u="none" strike="noStrike" dirty="0">
                <a:solidFill>
                  <a:srgbClr val="77AB5A"/>
                </a:solidFill>
                <a:effectLst/>
                <a:latin typeface="Source Sans Pro" panose="020B0503030403020204" pitchFamily="34" charset="0"/>
                <a:hlinkClick r:id="rId4" tooltip="Izvirni URL: https://ec.europa.eu/info/funding-tenders/opportunities/portal/screen/home. Kliknite ali tapnite, če zaupate tej povezavi."/>
              </a:rPr>
              <a:t>Details and Application</a:t>
            </a:r>
            <a:r>
              <a:rPr lang="en-GB" sz="1200" b="0" i="0" dirty="0">
                <a:solidFill>
                  <a:srgbClr val="000000"/>
                </a:solidFill>
                <a:effectLst/>
                <a:latin typeface="Source Sans Pro" panose="020B0503030403020204" pitchFamily="34" charset="0"/>
              </a:rPr>
              <a:t>.</a:t>
            </a:r>
          </a:p>
          <a:p>
            <a:pPr algn="l" fontAlgn="base">
              <a:lnSpc>
                <a:spcPts val="1700"/>
              </a:lnSpc>
              <a:spcBef>
                <a:spcPts val="0"/>
              </a:spcBef>
              <a:buFont typeface="Arial" panose="020B0604020202020204" pitchFamily="34" charset="0"/>
              <a:buChar char="•"/>
            </a:pPr>
            <a:r>
              <a:rPr lang="en-GB" sz="1200" b="1" i="0" dirty="0">
                <a:solidFill>
                  <a:srgbClr val="000000"/>
                </a:solidFill>
                <a:effectLst/>
                <a:latin typeface="Source Sans Pro" panose="020B0503030403020204" pitchFamily="34" charset="0"/>
              </a:rPr>
              <a:t>LIFE Programme – Circular Economy and Quality of Life: Projects promoting eco-construction and low-carbon techniques.</a:t>
            </a:r>
            <a:br>
              <a:rPr lang="en-GB" sz="1200" b="1" i="0" dirty="0">
                <a:solidFill>
                  <a:srgbClr val="000000"/>
                </a:solidFill>
                <a:effectLst/>
                <a:latin typeface="Source Sans Pro" panose="020B0503030403020204" pitchFamily="34" charset="0"/>
              </a:rPr>
            </a:br>
            <a:r>
              <a:rPr lang="en-GB" sz="1200" b="0" i="0" dirty="0">
                <a:solidFill>
                  <a:srgbClr val="000000"/>
                </a:solidFill>
                <a:effectLst/>
                <a:latin typeface="Source Sans Pro" panose="020B0503030403020204" pitchFamily="34" charset="0"/>
              </a:rPr>
              <a:t>Deadline: September 17, 2024.</a:t>
            </a:r>
            <a:br>
              <a:rPr lang="en-GB" sz="1200" b="0" i="0" dirty="0">
                <a:solidFill>
                  <a:srgbClr val="000000"/>
                </a:solidFill>
                <a:effectLst/>
                <a:latin typeface="Source Sans Pro" panose="020B0503030403020204" pitchFamily="34" charset="0"/>
              </a:rPr>
            </a:br>
            <a:r>
              <a:rPr lang="en-GB" sz="1200" b="1" i="0" u="none" strike="noStrike" dirty="0">
                <a:solidFill>
                  <a:srgbClr val="77AB5A"/>
                </a:solidFill>
                <a:effectLst/>
                <a:latin typeface="Source Sans Pro" panose="020B0503030403020204" pitchFamily="34" charset="0"/>
                <a:hlinkClick r:id="rId5" tooltip="Izvirni URL: https://cinea.ec.europa.eu/programmes/life/life-calls-proposals_en. Kliknite ali tapnite, če zaupate tej povezavi."/>
              </a:rPr>
              <a:t>Apply Here</a:t>
            </a:r>
            <a:r>
              <a:rPr lang="en-GB" sz="1200" b="0" i="0" dirty="0">
                <a:solidFill>
                  <a:srgbClr val="000000"/>
                </a:solidFill>
                <a:effectLst/>
                <a:latin typeface="Source Sans Pro" panose="020B0503030403020204" pitchFamily="34" charset="0"/>
              </a:rPr>
              <a:t>.</a:t>
            </a:r>
            <a:br>
              <a:rPr lang="sl-SI" sz="1200" b="0" i="0" dirty="0">
                <a:solidFill>
                  <a:srgbClr val="000000"/>
                </a:solidFill>
                <a:effectLst/>
                <a:latin typeface="Source Sans Pro" panose="020B0503030403020204" pitchFamily="34" charset="0"/>
              </a:rPr>
            </a:br>
            <a:endParaRPr lang="en-GB" sz="1200" b="0" i="0" dirty="0">
              <a:solidFill>
                <a:srgbClr val="000000"/>
              </a:solidFill>
              <a:effectLst/>
              <a:latin typeface="Source Sans Pro" panose="020B0503030403020204" pitchFamily="34" charset="0"/>
            </a:endParaRPr>
          </a:p>
          <a:p>
            <a:pPr algn="l" fontAlgn="base">
              <a:lnSpc>
                <a:spcPts val="1700"/>
              </a:lnSpc>
              <a:spcBef>
                <a:spcPts val="0"/>
              </a:spcBef>
              <a:buFont typeface="Arial" panose="020B0604020202020204" pitchFamily="34" charset="0"/>
              <a:buChar char="•"/>
            </a:pPr>
            <a:r>
              <a:rPr lang="en-GB" sz="1200" b="1" i="0" dirty="0">
                <a:solidFill>
                  <a:srgbClr val="000000"/>
                </a:solidFill>
                <a:effectLst/>
                <a:latin typeface="Source Sans Pro" panose="020B0503030403020204" pitchFamily="34" charset="0"/>
              </a:rPr>
              <a:t>HORIZON-CL4-INDUSTRY-2025-01-TWIN-TRANSITION-31</a:t>
            </a:r>
            <a:br>
              <a:rPr lang="en-GB" sz="1200" b="0" i="0" dirty="0">
                <a:solidFill>
                  <a:srgbClr val="000000"/>
                </a:solidFill>
                <a:effectLst/>
                <a:latin typeface="Source Sans Pro" panose="020B0503030403020204" pitchFamily="34" charset="0"/>
              </a:rPr>
            </a:br>
            <a:r>
              <a:rPr lang="en-GB" sz="1200" b="1" i="0" dirty="0">
                <a:solidFill>
                  <a:srgbClr val="000000"/>
                </a:solidFill>
                <a:effectLst/>
                <a:latin typeface="Source Sans Pro" panose="020B0503030403020204" pitchFamily="34" charset="0"/>
              </a:rPr>
              <a:t>Call:</a:t>
            </a:r>
            <a:r>
              <a:rPr lang="en-GB" sz="1200" b="0" i="0" dirty="0">
                <a:solidFill>
                  <a:srgbClr val="000000"/>
                </a:solidFill>
                <a:effectLst/>
                <a:latin typeface="Source Sans Pro" panose="020B0503030403020204" pitchFamily="34" charset="0"/>
              </a:rPr>
              <a:t> From heat-driven processes to mechanical processes in industrial sites</a:t>
            </a:r>
            <a:br>
              <a:rPr lang="en-GB" sz="1200" b="0" i="0" dirty="0">
                <a:solidFill>
                  <a:srgbClr val="000000"/>
                </a:solidFill>
                <a:effectLst/>
                <a:latin typeface="Source Sans Pro" panose="020B0503030403020204" pitchFamily="34" charset="0"/>
              </a:rPr>
            </a:br>
            <a:r>
              <a:rPr lang="en-GB" sz="1200" b="1" i="0" dirty="0">
                <a:solidFill>
                  <a:srgbClr val="000000"/>
                </a:solidFill>
                <a:effectLst/>
                <a:latin typeface="Source Sans Pro" panose="020B0503030403020204" pitchFamily="34" charset="0"/>
              </a:rPr>
              <a:t>Deadline:</a:t>
            </a:r>
            <a:r>
              <a:rPr lang="en-GB" sz="1200" b="0" i="0" dirty="0">
                <a:solidFill>
                  <a:srgbClr val="000000"/>
                </a:solidFill>
                <a:effectLst/>
                <a:latin typeface="Source Sans Pro" panose="020B0503030403020204" pitchFamily="34" charset="0"/>
              </a:rPr>
              <a:t> September 23, 2025</a:t>
            </a:r>
            <a:br>
              <a:rPr lang="en-GB" sz="1200" b="0" i="0" dirty="0">
                <a:solidFill>
                  <a:srgbClr val="000000"/>
                </a:solidFill>
                <a:effectLst/>
                <a:latin typeface="Source Sans Pro" panose="020B0503030403020204" pitchFamily="34" charset="0"/>
              </a:rPr>
            </a:br>
            <a:r>
              <a:rPr lang="en-GB" sz="1200" b="1" i="0" dirty="0">
                <a:solidFill>
                  <a:srgbClr val="000000"/>
                </a:solidFill>
                <a:effectLst/>
                <a:latin typeface="Source Sans Pro" panose="020B0503030403020204" pitchFamily="34" charset="0"/>
              </a:rPr>
              <a:t>Details and Application:</a:t>
            </a:r>
            <a:r>
              <a:rPr lang="en-GB" sz="1200" b="0" i="0" dirty="0">
                <a:solidFill>
                  <a:srgbClr val="000000"/>
                </a:solidFill>
                <a:effectLst/>
                <a:latin typeface="Source Sans Pro" panose="020B0503030403020204" pitchFamily="34" charset="0"/>
              </a:rPr>
              <a:t> </a:t>
            </a:r>
            <a:r>
              <a:rPr lang="en-GB" sz="1200" b="1" i="0" u="none" strike="noStrike" dirty="0">
                <a:solidFill>
                  <a:srgbClr val="77AB5A"/>
                </a:solidFill>
                <a:effectLst/>
                <a:latin typeface="Source Sans Pro" panose="020B0503030403020204" pitchFamily="34" charset="0"/>
                <a:hlinkClick r:id="rId6" tooltip="Izvirni URL: https://ec.europa.eu/info/funding-tenders. Kliknite ali tapnite, če zaupate tej povezavi."/>
              </a:rPr>
              <a:t>EU Funding Portal</a:t>
            </a:r>
            <a:endParaRPr lang="en-GB" sz="1200" b="0" i="0" dirty="0">
              <a:solidFill>
                <a:srgbClr val="000000"/>
              </a:solidFill>
              <a:effectLst/>
              <a:latin typeface="Source Sans Pro" panose="020B0503030403020204" pitchFamily="34" charset="0"/>
            </a:endParaRPr>
          </a:p>
          <a:p>
            <a:pPr>
              <a:spcBef>
                <a:spcPts val="0"/>
              </a:spcBef>
            </a:pPr>
            <a:endParaRPr lang="sl-SI" sz="1200" dirty="0"/>
          </a:p>
        </p:txBody>
      </p:sp>
      <p:sp>
        <p:nvSpPr>
          <p:cNvPr id="3" name="Naslov 2">
            <a:extLst>
              <a:ext uri="{FF2B5EF4-FFF2-40B4-BE49-F238E27FC236}">
                <a16:creationId xmlns:a16="http://schemas.microsoft.com/office/drawing/2014/main" id="{39857620-2D7E-BEE0-58B2-FF750A2C3F2D}"/>
              </a:ext>
            </a:extLst>
          </p:cNvPr>
          <p:cNvSpPr>
            <a:spLocks noGrp="1"/>
          </p:cNvSpPr>
          <p:nvPr>
            <p:ph type="title"/>
          </p:nvPr>
        </p:nvSpPr>
        <p:spPr>
          <a:xfrm>
            <a:off x="640101" y="937874"/>
            <a:ext cx="10515600" cy="473104"/>
          </a:xfrm>
        </p:spPr>
        <p:txBody>
          <a:bodyPr/>
          <a:lstStyle/>
          <a:p>
            <a:r>
              <a:rPr lang="sl-SI" sz="3600" kern="1200" dirty="0">
                <a:solidFill>
                  <a:srgbClr val="92D050"/>
                </a:solidFill>
                <a:latin typeface="Source Sans Pro SemiBold" panose="020B0603030403020204" pitchFamily="34" charset="0"/>
                <a:ea typeface="Source Sans Pro SemiBold" panose="020B0603030403020204" pitchFamily="34" charset="0"/>
              </a:rPr>
              <a:t>Razpisi primerni za eko gradbeni pilot -2</a:t>
            </a:r>
            <a:endParaRPr lang="sl-SI" dirty="0"/>
          </a:p>
        </p:txBody>
      </p:sp>
      <p:pic>
        <p:nvPicPr>
          <p:cNvPr id="4" name="Picture 2">
            <a:extLst>
              <a:ext uri="{FF2B5EF4-FFF2-40B4-BE49-F238E27FC236}">
                <a16:creationId xmlns:a16="http://schemas.microsoft.com/office/drawing/2014/main" id="{AE6415CA-1E91-3BA6-E577-23F4F45460A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46726" y="6341941"/>
            <a:ext cx="1645274" cy="344724"/>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6" descr="Immagine che contiene Elementi grafici, Carattere, grafica, logo&#10;&#10;Descrizione generata automaticamente">
            <a:extLst>
              <a:ext uri="{FF2B5EF4-FFF2-40B4-BE49-F238E27FC236}">
                <a16:creationId xmlns:a16="http://schemas.microsoft.com/office/drawing/2014/main" id="{78D06292-73BC-6069-8D48-49CB2C4C2ECF}"/>
              </a:ext>
            </a:extLst>
          </p:cNvPr>
          <p:cNvPicPr>
            <a:picLocks noChangeAspect="1"/>
          </p:cNvPicPr>
          <p:nvPr/>
        </p:nvPicPr>
        <p:blipFill>
          <a:blip r:embed="rId8"/>
          <a:stretch>
            <a:fillRect/>
          </a:stretch>
        </p:blipFill>
        <p:spPr>
          <a:xfrm>
            <a:off x="10301033" y="411415"/>
            <a:ext cx="1451858" cy="950967"/>
          </a:xfrm>
          <a:prstGeom prst="rect">
            <a:avLst/>
          </a:prstGeom>
        </p:spPr>
      </p:pic>
    </p:spTree>
    <p:extLst>
      <p:ext uri="{BB962C8B-B14F-4D97-AF65-F5344CB8AC3E}">
        <p14:creationId xmlns:p14="http://schemas.microsoft.com/office/powerpoint/2010/main" val="3558825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DFC63-926C-E5E7-8CF6-D507419C248D}"/>
            </a:ext>
          </a:extLst>
        </p:cNvPr>
        <p:cNvGrpSpPr/>
        <p:nvPr/>
      </p:nvGrpSpPr>
      <p:grpSpPr>
        <a:xfrm>
          <a:off x="0" y="0"/>
          <a:ext cx="0" cy="0"/>
          <a:chOff x="0" y="0"/>
          <a:chExt cx="0" cy="0"/>
        </a:xfrm>
      </p:grpSpPr>
      <p:sp>
        <p:nvSpPr>
          <p:cNvPr id="3" name="Naslov 2">
            <a:extLst>
              <a:ext uri="{FF2B5EF4-FFF2-40B4-BE49-F238E27FC236}">
                <a16:creationId xmlns:a16="http://schemas.microsoft.com/office/drawing/2014/main" id="{CE347F64-45EA-4AD3-1EC3-2F3D41704C01}"/>
              </a:ext>
            </a:extLst>
          </p:cNvPr>
          <p:cNvSpPr>
            <a:spLocks noGrp="1"/>
          </p:cNvSpPr>
          <p:nvPr>
            <p:ph type="title"/>
          </p:nvPr>
        </p:nvSpPr>
        <p:spPr>
          <a:xfrm>
            <a:off x="359923" y="343697"/>
            <a:ext cx="10515600" cy="473104"/>
          </a:xfrm>
        </p:spPr>
        <p:txBody>
          <a:bodyPr/>
          <a:lstStyle/>
          <a:p>
            <a:r>
              <a:rPr lang="sl-SI" sz="3600" kern="1200" dirty="0">
                <a:solidFill>
                  <a:srgbClr val="92D050"/>
                </a:solidFill>
                <a:latin typeface="Source Sans Pro SemiBold" panose="020B0603030403020204" pitchFamily="34" charset="0"/>
                <a:ea typeface="Source Sans Pro SemiBold" panose="020B0603030403020204" pitchFamily="34" charset="0"/>
              </a:rPr>
              <a:t>Pridobite priznanje Bauhaus!</a:t>
            </a:r>
            <a:endParaRPr lang="sl-SI" dirty="0"/>
          </a:p>
        </p:txBody>
      </p:sp>
      <p:pic>
        <p:nvPicPr>
          <p:cNvPr id="4" name="Picture 2">
            <a:extLst>
              <a:ext uri="{FF2B5EF4-FFF2-40B4-BE49-F238E27FC236}">
                <a16:creationId xmlns:a16="http://schemas.microsoft.com/office/drawing/2014/main" id="{6DABBDE4-C5D1-8013-6EF6-9687E77F5B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6726" y="6341941"/>
            <a:ext cx="1645274" cy="344724"/>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6" descr="Immagine che contiene Elementi grafici, Carattere, grafica, logo&#10;&#10;Descrizione generata automaticamente">
            <a:extLst>
              <a:ext uri="{FF2B5EF4-FFF2-40B4-BE49-F238E27FC236}">
                <a16:creationId xmlns:a16="http://schemas.microsoft.com/office/drawing/2014/main" id="{C6710B04-B159-76C1-FF1A-A05B289F641E}"/>
              </a:ext>
            </a:extLst>
          </p:cNvPr>
          <p:cNvPicPr>
            <a:picLocks noChangeAspect="1"/>
          </p:cNvPicPr>
          <p:nvPr/>
        </p:nvPicPr>
        <p:blipFill>
          <a:blip r:embed="rId3"/>
          <a:stretch>
            <a:fillRect/>
          </a:stretch>
        </p:blipFill>
        <p:spPr>
          <a:xfrm>
            <a:off x="10556672" y="114775"/>
            <a:ext cx="1451858" cy="950967"/>
          </a:xfrm>
          <a:prstGeom prst="rect">
            <a:avLst/>
          </a:prstGeom>
        </p:spPr>
      </p:pic>
      <p:pic>
        <p:nvPicPr>
          <p:cNvPr id="9" name="Slika 8">
            <a:extLst>
              <a:ext uri="{FF2B5EF4-FFF2-40B4-BE49-F238E27FC236}">
                <a16:creationId xmlns:a16="http://schemas.microsoft.com/office/drawing/2014/main" id="{84806183-7C12-40B2-7498-C4DA54206294}"/>
              </a:ext>
            </a:extLst>
          </p:cNvPr>
          <p:cNvPicPr>
            <a:picLocks noChangeAspect="1"/>
          </p:cNvPicPr>
          <p:nvPr/>
        </p:nvPicPr>
        <p:blipFill>
          <a:blip r:embed="rId4"/>
          <a:stretch>
            <a:fillRect/>
          </a:stretch>
        </p:blipFill>
        <p:spPr>
          <a:xfrm>
            <a:off x="457200" y="749966"/>
            <a:ext cx="11277600" cy="5658810"/>
          </a:xfrm>
          <a:prstGeom prst="rect">
            <a:avLst/>
          </a:prstGeom>
        </p:spPr>
      </p:pic>
      <p:sp>
        <p:nvSpPr>
          <p:cNvPr id="16" name="PoljeZBesedilom 15">
            <a:extLst>
              <a:ext uri="{FF2B5EF4-FFF2-40B4-BE49-F238E27FC236}">
                <a16:creationId xmlns:a16="http://schemas.microsoft.com/office/drawing/2014/main" id="{116D74F8-F559-E224-DE00-FD79D4CED2DB}"/>
              </a:ext>
            </a:extLst>
          </p:cNvPr>
          <p:cNvSpPr txBox="1"/>
          <p:nvPr/>
        </p:nvSpPr>
        <p:spPr>
          <a:xfrm>
            <a:off x="457200" y="6414453"/>
            <a:ext cx="6094378" cy="369332"/>
          </a:xfrm>
          <a:prstGeom prst="rect">
            <a:avLst/>
          </a:prstGeom>
          <a:noFill/>
        </p:spPr>
        <p:txBody>
          <a:bodyPr wrap="square">
            <a:spAutoFit/>
          </a:bodyPr>
          <a:lstStyle/>
          <a:p>
            <a:r>
              <a:rPr lang="en-GB" dirty="0"/>
              <a:t>https://prizes.new-european-bauhaus.europa.eu/</a:t>
            </a:r>
          </a:p>
        </p:txBody>
      </p:sp>
    </p:spTree>
    <p:extLst>
      <p:ext uri="{BB962C8B-B14F-4D97-AF65-F5344CB8AC3E}">
        <p14:creationId xmlns:p14="http://schemas.microsoft.com/office/powerpoint/2010/main" val="2089308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81D5C-6C9F-3BFB-0D91-B79DBDFCCEA3}"/>
            </a:ext>
          </a:extLst>
        </p:cNvPr>
        <p:cNvGrpSpPr/>
        <p:nvPr/>
      </p:nvGrpSpPr>
      <p:grpSpPr>
        <a:xfrm>
          <a:off x="0" y="0"/>
          <a:ext cx="0" cy="0"/>
          <a:chOff x="0" y="0"/>
          <a:chExt cx="0" cy="0"/>
        </a:xfrm>
      </p:grpSpPr>
      <p:sp>
        <p:nvSpPr>
          <p:cNvPr id="3" name="Naslov 2">
            <a:extLst>
              <a:ext uri="{FF2B5EF4-FFF2-40B4-BE49-F238E27FC236}">
                <a16:creationId xmlns:a16="http://schemas.microsoft.com/office/drawing/2014/main" id="{FE344B15-68AD-278C-3EEB-96F2B1C5CDA6}"/>
              </a:ext>
            </a:extLst>
          </p:cNvPr>
          <p:cNvSpPr>
            <a:spLocks noGrp="1"/>
          </p:cNvSpPr>
          <p:nvPr>
            <p:ph type="title"/>
          </p:nvPr>
        </p:nvSpPr>
        <p:spPr>
          <a:xfrm>
            <a:off x="359923" y="343697"/>
            <a:ext cx="10515600" cy="473104"/>
          </a:xfrm>
        </p:spPr>
        <p:txBody>
          <a:bodyPr/>
          <a:lstStyle/>
          <a:p>
            <a:r>
              <a:rPr lang="sl-SI" sz="3600" kern="1200" dirty="0">
                <a:solidFill>
                  <a:srgbClr val="92D050"/>
                </a:solidFill>
                <a:latin typeface="Source Sans Pro SemiBold" panose="020B0603030403020204" pitchFamily="34" charset="0"/>
                <a:ea typeface="Source Sans Pro SemiBold" panose="020B0603030403020204" pitchFamily="34" charset="0"/>
              </a:rPr>
              <a:t>Pridobite priznanje Bauhaus!</a:t>
            </a:r>
            <a:endParaRPr lang="sl-SI" dirty="0"/>
          </a:p>
        </p:txBody>
      </p:sp>
      <p:pic>
        <p:nvPicPr>
          <p:cNvPr id="4" name="Picture 2">
            <a:extLst>
              <a:ext uri="{FF2B5EF4-FFF2-40B4-BE49-F238E27FC236}">
                <a16:creationId xmlns:a16="http://schemas.microsoft.com/office/drawing/2014/main" id="{F94E3236-2930-50B6-BD9B-7D52A9F3D3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6726" y="6341941"/>
            <a:ext cx="1645274" cy="344724"/>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6" descr="Immagine che contiene Elementi grafici, Carattere, grafica, logo&#10;&#10;Descrizione generata automaticamente">
            <a:extLst>
              <a:ext uri="{FF2B5EF4-FFF2-40B4-BE49-F238E27FC236}">
                <a16:creationId xmlns:a16="http://schemas.microsoft.com/office/drawing/2014/main" id="{98CC88F1-CA34-87BB-7275-6D2B5E30D51A}"/>
              </a:ext>
            </a:extLst>
          </p:cNvPr>
          <p:cNvPicPr>
            <a:picLocks noChangeAspect="1"/>
          </p:cNvPicPr>
          <p:nvPr/>
        </p:nvPicPr>
        <p:blipFill>
          <a:blip r:embed="rId3"/>
          <a:stretch>
            <a:fillRect/>
          </a:stretch>
        </p:blipFill>
        <p:spPr>
          <a:xfrm>
            <a:off x="10556672" y="114775"/>
            <a:ext cx="1451858" cy="950967"/>
          </a:xfrm>
          <a:prstGeom prst="rect">
            <a:avLst/>
          </a:prstGeom>
        </p:spPr>
      </p:pic>
      <p:sp>
        <p:nvSpPr>
          <p:cNvPr id="16" name="PoljeZBesedilom 15">
            <a:extLst>
              <a:ext uri="{FF2B5EF4-FFF2-40B4-BE49-F238E27FC236}">
                <a16:creationId xmlns:a16="http://schemas.microsoft.com/office/drawing/2014/main" id="{7794EC4D-B140-B518-3858-EDA6FE4BDE2C}"/>
              </a:ext>
            </a:extLst>
          </p:cNvPr>
          <p:cNvSpPr txBox="1"/>
          <p:nvPr/>
        </p:nvSpPr>
        <p:spPr>
          <a:xfrm>
            <a:off x="457200" y="6457939"/>
            <a:ext cx="6094378" cy="369332"/>
          </a:xfrm>
          <a:prstGeom prst="rect">
            <a:avLst/>
          </a:prstGeom>
          <a:noFill/>
        </p:spPr>
        <p:txBody>
          <a:bodyPr wrap="square">
            <a:spAutoFit/>
          </a:bodyPr>
          <a:lstStyle/>
          <a:p>
            <a:r>
              <a:rPr lang="en-GB" dirty="0"/>
              <a:t>https://prizes.new-european-bauhaus.europa.eu/</a:t>
            </a:r>
          </a:p>
        </p:txBody>
      </p:sp>
      <p:pic>
        <p:nvPicPr>
          <p:cNvPr id="6" name="Slika 5">
            <a:extLst>
              <a:ext uri="{FF2B5EF4-FFF2-40B4-BE49-F238E27FC236}">
                <a16:creationId xmlns:a16="http://schemas.microsoft.com/office/drawing/2014/main" id="{58F829FF-2B14-C10C-62D2-88782FF4A680}"/>
              </a:ext>
            </a:extLst>
          </p:cNvPr>
          <p:cNvPicPr>
            <a:picLocks noChangeAspect="1"/>
          </p:cNvPicPr>
          <p:nvPr/>
        </p:nvPicPr>
        <p:blipFill>
          <a:blip r:embed="rId4"/>
          <a:stretch>
            <a:fillRect/>
          </a:stretch>
        </p:blipFill>
        <p:spPr>
          <a:xfrm>
            <a:off x="457200" y="843930"/>
            <a:ext cx="9465013" cy="5674009"/>
          </a:xfrm>
          <a:prstGeom prst="rect">
            <a:avLst/>
          </a:prstGeom>
        </p:spPr>
      </p:pic>
    </p:spTree>
    <p:extLst>
      <p:ext uri="{BB962C8B-B14F-4D97-AF65-F5344CB8AC3E}">
        <p14:creationId xmlns:p14="http://schemas.microsoft.com/office/powerpoint/2010/main" val="3312999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5">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id="{29CF5A58-D4BD-B447-CFF5-9D2D6AA5C270}"/>
              </a:ext>
            </a:extLst>
          </p:cNvPr>
          <p:cNvSpPr>
            <a:spLocks noGrp="1"/>
          </p:cNvSpPr>
          <p:nvPr>
            <p:ph type="title"/>
          </p:nvPr>
        </p:nvSpPr>
        <p:spPr>
          <a:xfrm>
            <a:off x="7777317" y="659747"/>
            <a:ext cx="3808552" cy="5489009"/>
          </a:xfrm>
          <a:prstGeom prst="ellipse">
            <a:avLst/>
          </a:prstGeom>
        </p:spPr>
        <p:txBody>
          <a:bodyPr vert="horz" lIns="91440" tIns="45720" rIns="91440" bIns="45720" rtlCol="0" anchor="ctr">
            <a:normAutofit fontScale="90000"/>
          </a:bodyPr>
          <a:lstStyle/>
          <a:p>
            <a:pPr algn="r">
              <a:spcAft>
                <a:spcPts val="500"/>
              </a:spcAft>
              <a:buClr>
                <a:srgbClr val="034EA2"/>
              </a:buClr>
              <a:defRPr/>
            </a:pPr>
            <a:r>
              <a:rPr lang="en-US" sz="3600" kern="1200" dirty="0" err="1">
                <a:solidFill>
                  <a:srgbClr val="92D050"/>
                </a:solidFill>
                <a:latin typeface="Aptos" panose="020B0004020202020204" pitchFamily="34" charset="0"/>
                <a:ea typeface="Source Sans Pro SemiBold" panose="020B0603030403020204" pitchFamily="34" charset="0"/>
              </a:rPr>
              <a:t>Hvala</a:t>
            </a:r>
            <a:r>
              <a:rPr lang="en-US" sz="3600" kern="1200" dirty="0">
                <a:solidFill>
                  <a:srgbClr val="92D050"/>
                </a:solidFill>
                <a:latin typeface="Source Sans Pro SemiBold" panose="020B0603030403020204" pitchFamily="34" charset="0"/>
                <a:ea typeface="Source Sans Pro SemiBold" panose="020B0603030403020204" pitchFamily="34" charset="0"/>
              </a:rPr>
              <a:t> </a:t>
            </a:r>
            <a:br>
              <a:rPr lang="sl-SI" sz="3600" kern="1200" dirty="0">
                <a:solidFill>
                  <a:srgbClr val="92D050"/>
                </a:solidFill>
                <a:latin typeface="Source Sans Pro SemiBold" panose="020B0603030403020204" pitchFamily="34" charset="0"/>
                <a:ea typeface="Source Sans Pro SemiBold" panose="020B0603030403020204" pitchFamily="34" charset="0"/>
              </a:rPr>
            </a:br>
            <a:r>
              <a:rPr lang="en-US" sz="3600" kern="1200" dirty="0">
                <a:solidFill>
                  <a:srgbClr val="92D050"/>
                </a:solidFill>
                <a:latin typeface="Source Sans Pro SemiBold" panose="020B0603030403020204" pitchFamily="34" charset="0"/>
                <a:ea typeface="Source Sans Pro SemiBold" panose="020B0603030403020204" pitchFamily="34" charset="0"/>
              </a:rPr>
              <a:t>za</a:t>
            </a:r>
            <a:r>
              <a:rPr lang="sl-SI" sz="3600" kern="1200" dirty="0">
                <a:solidFill>
                  <a:srgbClr val="92D050"/>
                </a:solidFill>
                <a:latin typeface="Source Sans Pro SemiBold" panose="020B0603030403020204" pitchFamily="34" charset="0"/>
                <a:ea typeface="Source Sans Pro SemiBold" panose="020B0603030403020204" pitchFamily="34" charset="0"/>
              </a:rPr>
              <a:t> </a:t>
            </a:r>
            <a:r>
              <a:rPr lang="en-US" sz="3600" kern="1200" dirty="0" err="1">
                <a:solidFill>
                  <a:srgbClr val="92D050"/>
                </a:solidFill>
                <a:latin typeface="Source Sans Pro SemiBold" panose="020B0603030403020204" pitchFamily="34" charset="0"/>
                <a:ea typeface="Source Sans Pro SemiBold" panose="020B0603030403020204" pitchFamily="34" charset="0"/>
              </a:rPr>
              <a:t>pozornost</a:t>
            </a:r>
            <a:r>
              <a:rPr lang="en-US" sz="3600" kern="1200" dirty="0">
                <a:solidFill>
                  <a:srgbClr val="92D050"/>
                </a:solidFill>
                <a:latin typeface="Source Sans Pro SemiBold" panose="020B0603030403020204" pitchFamily="34" charset="0"/>
                <a:ea typeface="Source Sans Pro SemiBold" panose="020B0603030403020204" pitchFamily="34" charset="0"/>
              </a:rPr>
              <a:t>!</a:t>
            </a:r>
            <a:r>
              <a:rPr lang="sl-SI" sz="3100" kern="1200" dirty="0">
                <a:solidFill>
                  <a:schemeClr val="tx1"/>
                </a:solidFill>
                <a:latin typeface="Source Sans Pro SemiBold" panose="020B0603030403020204" pitchFamily="34" charset="0"/>
                <a:ea typeface="Source Sans Pro SemiBold" panose="020B0603030403020204" pitchFamily="34" charset="0"/>
              </a:rPr>
              <a:t> </a:t>
            </a:r>
            <a:br>
              <a:rPr lang="sl-SI" sz="3100" dirty="0">
                <a:latin typeface="Source Sans Pro SemiBold" panose="020B0603030403020204" pitchFamily="34" charset="0"/>
                <a:ea typeface="Source Sans Pro SemiBold" panose="020B0603030403020204" pitchFamily="34" charset="0"/>
              </a:rPr>
            </a:br>
            <a:br>
              <a:rPr lang="en-US" sz="1300" kern="1200" dirty="0">
                <a:solidFill>
                  <a:schemeClr val="tx1"/>
                </a:solidFill>
                <a:latin typeface="Source Sans Pro SemiBold" panose="020B0603030403020204" pitchFamily="34" charset="0"/>
                <a:ea typeface="Source Sans Pro SemiBold" panose="020B0603030403020204" pitchFamily="34" charset="0"/>
              </a:rPr>
            </a:br>
            <a:br>
              <a:rPr lang="en-US" sz="1300" kern="1200" dirty="0">
                <a:solidFill>
                  <a:schemeClr val="tx1"/>
                </a:solidFill>
                <a:latin typeface="Source Sans Pro SemiBold" panose="020B0603030403020204" pitchFamily="34" charset="0"/>
                <a:ea typeface="Source Sans Pro SemiBold" panose="020B0603030403020204" pitchFamily="34" charset="0"/>
              </a:rPr>
            </a:br>
            <a:r>
              <a:rPr lang="en-US" sz="1200" b="1" kern="1200" dirty="0" err="1">
                <a:solidFill>
                  <a:schemeClr val="tx1"/>
                </a:solidFill>
                <a:latin typeface="Source Sans Pro SemiBold" panose="020B0603030403020204" pitchFamily="34" charset="0"/>
                <a:ea typeface="Source Sans Pro SemiBold" panose="020B0603030403020204" pitchFamily="34" charset="0"/>
              </a:rPr>
              <a:t>Kontaktirajte</a:t>
            </a:r>
            <a:r>
              <a:rPr lang="en-US" sz="1200" b="1" kern="1200" dirty="0">
                <a:solidFill>
                  <a:schemeClr val="tx1"/>
                </a:solidFill>
                <a:latin typeface="Source Sans Pro SemiBold" panose="020B0603030403020204" pitchFamily="34" charset="0"/>
                <a:ea typeface="Source Sans Pro SemiBold" panose="020B0603030403020204" pitchFamily="34" charset="0"/>
              </a:rPr>
              <a:t> </a:t>
            </a:r>
            <a:r>
              <a:rPr lang="en-US" sz="1200" b="1" kern="1200" dirty="0" err="1">
                <a:solidFill>
                  <a:schemeClr val="tx1"/>
                </a:solidFill>
                <a:latin typeface="Source Sans Pro SemiBold" panose="020B0603030403020204" pitchFamily="34" charset="0"/>
                <a:ea typeface="Source Sans Pro SemiBold" panose="020B0603030403020204" pitchFamily="34" charset="0"/>
              </a:rPr>
              <a:t>nas</a:t>
            </a:r>
            <a:r>
              <a:rPr lang="sl-SI" sz="1200" b="1" kern="1200" dirty="0">
                <a:solidFill>
                  <a:schemeClr val="tx1"/>
                </a:solidFill>
                <a:latin typeface="Source Sans Pro SemiBold" panose="020B0603030403020204" pitchFamily="34" charset="0"/>
                <a:ea typeface="Source Sans Pro SemiBold" panose="020B0603030403020204" pitchFamily="34" charset="0"/>
              </a:rPr>
              <a:t>!</a:t>
            </a:r>
            <a:br>
              <a:rPr lang="en-US" sz="1200" b="1" kern="1200" dirty="0">
                <a:solidFill>
                  <a:schemeClr val="tx1"/>
                </a:solidFill>
                <a:latin typeface="Source Sans Pro SemiBold" panose="020B0603030403020204" pitchFamily="34" charset="0"/>
                <a:ea typeface="Source Sans Pro SemiBold" panose="020B0603030403020204" pitchFamily="34" charset="0"/>
              </a:rPr>
            </a:br>
            <a:br>
              <a:rPr lang="en-US" sz="1200" b="1" kern="1200" dirty="0">
                <a:solidFill>
                  <a:schemeClr val="tx1"/>
                </a:solidFill>
                <a:latin typeface="Source Sans Pro SemiBold" panose="020B0603030403020204" pitchFamily="34" charset="0"/>
                <a:ea typeface="Source Sans Pro SemiBold" panose="020B0603030403020204" pitchFamily="34" charset="0"/>
              </a:rPr>
            </a:br>
            <a:r>
              <a:rPr lang="sl-SI" sz="1200" b="1" kern="1200" dirty="0">
                <a:solidFill>
                  <a:schemeClr val="tx1"/>
                </a:solidFill>
                <a:latin typeface="Source Sans Pro SemiBold" panose="020B0603030403020204" pitchFamily="34" charset="0"/>
                <a:ea typeface="Source Sans Pro SemiBold" panose="020B0603030403020204" pitchFamily="34" charset="0"/>
              </a:rPr>
              <a:t>z</a:t>
            </a:r>
            <a:r>
              <a:rPr lang="en-US" sz="1200" b="1" kern="1200" dirty="0">
                <a:solidFill>
                  <a:schemeClr val="tx1"/>
                </a:solidFill>
                <a:latin typeface="Source Sans Pro SemiBold" panose="020B0603030403020204" pitchFamily="34" charset="0"/>
                <a:ea typeface="Source Sans Pro SemiBold" panose="020B0603030403020204" pitchFamily="34" charset="0"/>
              </a:rPr>
              <a:t>a </a:t>
            </a:r>
            <a:r>
              <a:rPr lang="en-US" sz="1200" b="1" kern="1200" dirty="0" err="1">
                <a:solidFill>
                  <a:schemeClr val="tx1"/>
                </a:solidFill>
                <a:latin typeface="Source Sans Pro SemiBold" panose="020B0603030403020204" pitchFamily="34" charset="0"/>
                <a:ea typeface="Source Sans Pro SemiBold" panose="020B0603030403020204" pitchFamily="34" charset="0"/>
              </a:rPr>
              <a:t>več</a:t>
            </a:r>
            <a:r>
              <a:rPr lang="en-US" sz="1200" b="1" kern="1200" dirty="0">
                <a:solidFill>
                  <a:schemeClr val="tx1"/>
                </a:solidFill>
                <a:latin typeface="Source Sans Pro SemiBold" panose="020B0603030403020204" pitchFamily="34" charset="0"/>
                <a:ea typeface="Source Sans Pro SemiBold" panose="020B0603030403020204" pitchFamily="34" charset="0"/>
              </a:rPr>
              <a:t> </a:t>
            </a:r>
            <a:r>
              <a:rPr lang="en-US" sz="1200" b="1" kern="1200" dirty="0" err="1">
                <a:solidFill>
                  <a:schemeClr val="tx1"/>
                </a:solidFill>
                <a:latin typeface="Source Sans Pro SemiBold" panose="020B0603030403020204" pitchFamily="34" charset="0"/>
                <a:ea typeface="Source Sans Pro SemiBold" panose="020B0603030403020204" pitchFamily="34" charset="0"/>
              </a:rPr>
              <a:t>informacij</a:t>
            </a:r>
            <a:r>
              <a:rPr lang="en-US" sz="1200" b="1" kern="1200" dirty="0">
                <a:solidFill>
                  <a:schemeClr val="tx1"/>
                </a:solidFill>
                <a:latin typeface="Source Sans Pro SemiBold" panose="020B0603030403020204" pitchFamily="34" charset="0"/>
                <a:ea typeface="Source Sans Pro SemiBold" panose="020B0603030403020204" pitchFamily="34" charset="0"/>
              </a:rPr>
              <a:t> </a:t>
            </a:r>
            <a:r>
              <a:rPr lang="en-US" sz="1200" b="1" kern="1200" dirty="0" err="1">
                <a:solidFill>
                  <a:schemeClr val="tx1"/>
                </a:solidFill>
                <a:latin typeface="Source Sans Pro SemiBold" panose="020B0603030403020204" pitchFamily="34" charset="0"/>
                <a:ea typeface="Source Sans Pro SemiBold" panose="020B0603030403020204" pitchFamily="34" charset="0"/>
              </a:rPr>
              <a:t>obiščite</a:t>
            </a:r>
            <a:r>
              <a:rPr lang="en-US" sz="1200" b="1" kern="1200" dirty="0">
                <a:solidFill>
                  <a:schemeClr val="tx1"/>
                </a:solidFill>
                <a:latin typeface="Source Sans Pro SemiBold" panose="020B0603030403020204" pitchFamily="34" charset="0"/>
                <a:ea typeface="Source Sans Pro SemiBold" panose="020B0603030403020204" pitchFamily="34" charset="0"/>
              </a:rPr>
              <a:t> </a:t>
            </a:r>
            <a:br>
              <a:rPr lang="sl-SI" sz="1200" b="1" kern="1200" dirty="0">
                <a:solidFill>
                  <a:schemeClr val="tx1"/>
                </a:solidFill>
                <a:latin typeface="Source Sans Pro SemiBold" panose="020B0603030403020204" pitchFamily="34" charset="0"/>
                <a:ea typeface="Source Sans Pro SemiBold" panose="020B0603030403020204" pitchFamily="34" charset="0"/>
              </a:rPr>
            </a:br>
            <a:r>
              <a:rPr lang="en-US" sz="1200" b="1" kern="1200" dirty="0">
                <a:solidFill>
                  <a:schemeClr val="tx1"/>
                </a:solidFill>
                <a:latin typeface="Source Sans Pro SemiBold" panose="020B0603030403020204" pitchFamily="34" charset="0"/>
                <a:ea typeface="Source Sans Pro SemiBold" panose="020B0603030403020204" pitchFamily="34" charset="0"/>
              </a:rPr>
              <a:t>    </a:t>
            </a:r>
            <a:r>
              <a:rPr lang="sl-SI" sz="1200" b="1" kern="1200" dirty="0">
                <a:solidFill>
                  <a:schemeClr val="tx1"/>
                </a:solidFill>
                <a:latin typeface="Source Sans Pro SemiBold" panose="020B0603030403020204" pitchFamily="34" charset="0"/>
                <a:ea typeface="Source Sans Pro SemiBold" panose="020B0603030403020204" pitchFamily="34" charset="0"/>
              </a:rPr>
              <a:t>        </a:t>
            </a:r>
            <a:br>
              <a:rPr lang="sl-SI" sz="1200" b="1" kern="1200" dirty="0">
                <a:solidFill>
                  <a:schemeClr val="tx1"/>
                </a:solidFill>
                <a:latin typeface="Source Sans Pro SemiBold" panose="020B0603030403020204" pitchFamily="34" charset="0"/>
                <a:ea typeface="Source Sans Pro SemiBold" panose="020B0603030403020204" pitchFamily="34" charset="0"/>
              </a:rPr>
            </a:br>
            <a:r>
              <a:rPr lang="sl-SI" sz="1200" b="1" dirty="0">
                <a:latin typeface="Source Sans Pro SemiBold" panose="020B0603030403020204" pitchFamily="34" charset="0"/>
                <a:ea typeface="Source Sans Pro SemiBold" panose="020B0603030403020204" pitchFamily="34" charset="0"/>
              </a:rPr>
              <a:t>                  </a:t>
            </a:r>
            <a:r>
              <a:rPr lang="en-US" sz="1200" b="1" kern="1200" dirty="0">
                <a:solidFill>
                  <a:srgbClr val="92D050"/>
                </a:solidFill>
                <a:latin typeface="Source Sans Pro SemiBold" panose="020B0603030403020204" pitchFamily="34" charset="0"/>
                <a:ea typeface="Source Sans Pro SemiBold" panose="020B0603030403020204" pitchFamily="34" charset="0"/>
              </a:rPr>
              <a:t>www.greetCE.eu </a:t>
            </a:r>
            <a:br>
              <a:rPr lang="en-US" sz="1200" b="1" kern="1200" dirty="0">
                <a:solidFill>
                  <a:schemeClr val="tx1"/>
                </a:solidFill>
                <a:latin typeface="Source Sans Pro SemiBold" panose="020B0603030403020204" pitchFamily="34" charset="0"/>
                <a:ea typeface="Source Sans Pro SemiBold" panose="020B0603030403020204" pitchFamily="34" charset="0"/>
              </a:rPr>
            </a:br>
            <a:br>
              <a:rPr lang="en-US" sz="1200" b="1" kern="1200" dirty="0">
                <a:solidFill>
                  <a:schemeClr val="tx1"/>
                </a:solidFill>
                <a:latin typeface="Source Sans Pro SemiBold" panose="020B0603030403020204" pitchFamily="34" charset="0"/>
                <a:ea typeface="Source Sans Pro SemiBold" panose="020B0603030403020204" pitchFamily="34" charset="0"/>
              </a:rPr>
            </a:br>
            <a:r>
              <a:rPr lang="sl-SI" altLang="sl-SI" sz="1200" b="1" kern="1200" dirty="0">
                <a:solidFill>
                  <a:schemeClr val="tx1"/>
                </a:solidFill>
                <a:latin typeface="Source Sans Pro SemiBold" panose="020B0603030403020204" pitchFamily="34" charset="0"/>
                <a:ea typeface="Source Sans Pro SemiBold" panose="020B0603030403020204" pitchFamily="34" charset="0"/>
              </a:rPr>
              <a:t>s</a:t>
            </a:r>
            <a:r>
              <a:rPr lang="en-US" altLang="sl-SI" sz="1200" b="1" kern="1200" dirty="0" err="1">
                <a:solidFill>
                  <a:schemeClr val="tx1"/>
                </a:solidFill>
                <a:latin typeface="Source Sans Pro SemiBold" panose="020B0603030403020204" pitchFamily="34" charset="0"/>
                <a:ea typeface="Source Sans Pro SemiBold" panose="020B0603030403020204" pitchFamily="34" charset="0"/>
              </a:rPr>
              <a:t>ledite</a:t>
            </a:r>
            <a:r>
              <a:rPr lang="en-US" altLang="sl-SI" sz="1200" b="1" kern="1200" dirty="0">
                <a:solidFill>
                  <a:schemeClr val="tx1"/>
                </a:solidFill>
                <a:latin typeface="Source Sans Pro SemiBold" panose="020B0603030403020204" pitchFamily="34" charset="0"/>
                <a:ea typeface="Source Sans Pro SemiBold" panose="020B0603030403020204" pitchFamily="34" charset="0"/>
              </a:rPr>
              <a:t> </a:t>
            </a:r>
            <a:r>
              <a:rPr lang="en-US" altLang="sl-SI" sz="1200" b="1" kern="1200" dirty="0" err="1">
                <a:solidFill>
                  <a:schemeClr val="tx1"/>
                </a:solidFill>
                <a:latin typeface="Source Sans Pro SemiBold" panose="020B0603030403020204" pitchFamily="34" charset="0"/>
                <a:ea typeface="Source Sans Pro SemiBold" panose="020B0603030403020204" pitchFamily="34" charset="0"/>
              </a:rPr>
              <a:t>nam</a:t>
            </a:r>
            <a:r>
              <a:rPr lang="en-US" altLang="sl-SI" sz="1200" b="1" kern="1200" dirty="0">
                <a:solidFill>
                  <a:schemeClr val="tx1"/>
                </a:solidFill>
                <a:latin typeface="Source Sans Pro SemiBold" panose="020B0603030403020204" pitchFamily="34" charset="0"/>
                <a:ea typeface="Source Sans Pro SemiBold" panose="020B0603030403020204" pitchFamily="34" charset="0"/>
              </a:rPr>
              <a:t> </a:t>
            </a:r>
            <a:r>
              <a:rPr lang="en-US" altLang="sl-SI" sz="1200" b="1" kern="1200" dirty="0" err="1">
                <a:solidFill>
                  <a:schemeClr val="tx1"/>
                </a:solidFill>
                <a:latin typeface="Source Sans Pro SemiBold" panose="020B0603030403020204" pitchFamily="34" charset="0"/>
                <a:ea typeface="Source Sans Pro SemiBold" panose="020B0603030403020204" pitchFamily="34" charset="0"/>
              </a:rPr>
              <a:t>na</a:t>
            </a:r>
            <a:r>
              <a:rPr lang="en-US" altLang="sl-SI" sz="1200" b="1" kern="1200" dirty="0">
                <a:solidFill>
                  <a:schemeClr val="tx1"/>
                </a:solidFill>
                <a:latin typeface="Source Sans Pro SemiBold" panose="020B0603030403020204" pitchFamily="34" charset="0"/>
                <a:ea typeface="Source Sans Pro SemiBold" panose="020B0603030403020204" pitchFamily="34" charset="0"/>
              </a:rPr>
              <a:t>   </a:t>
            </a:r>
            <a:r>
              <a:rPr lang="sl-SI" altLang="sl-SI" sz="1200" b="1" kern="1200" dirty="0">
                <a:solidFill>
                  <a:schemeClr val="tx1"/>
                </a:solidFill>
                <a:latin typeface="Source Sans Pro SemiBold" panose="020B0603030403020204" pitchFamily="34" charset="0"/>
                <a:ea typeface="Source Sans Pro SemiBold" panose="020B0603030403020204" pitchFamily="34" charset="0"/>
              </a:rPr>
              <a:t>X</a:t>
            </a:r>
            <a:r>
              <a:rPr lang="en-US" altLang="sl-SI" sz="1200" b="1" kern="1200" dirty="0">
                <a:solidFill>
                  <a:schemeClr val="tx1"/>
                </a:solidFill>
                <a:latin typeface="Source Sans Pro SemiBold" panose="020B0603030403020204" pitchFamily="34" charset="0"/>
                <a:ea typeface="Source Sans Pro SemiBold" panose="020B0603030403020204" pitchFamily="34" charset="0"/>
              </a:rPr>
              <a:t> </a:t>
            </a:r>
            <a:br>
              <a:rPr lang="sl-SI" altLang="sl-SI" sz="1200" b="1" kern="1200" dirty="0">
                <a:solidFill>
                  <a:schemeClr val="tx1"/>
                </a:solidFill>
                <a:latin typeface="Source Sans Pro SemiBold" panose="020B0603030403020204" pitchFamily="34" charset="0"/>
                <a:ea typeface="Source Sans Pro SemiBold" panose="020B0603030403020204" pitchFamily="34" charset="0"/>
              </a:rPr>
            </a:br>
            <a:r>
              <a:rPr lang="en-US" altLang="sl-SI" sz="1200" b="1" kern="1200" dirty="0">
                <a:solidFill>
                  <a:schemeClr val="tx1"/>
                </a:solidFill>
                <a:latin typeface="Source Sans Pro SemiBold" panose="020B0603030403020204" pitchFamily="34" charset="0"/>
                <a:ea typeface="Source Sans Pro SemiBold" panose="020B0603030403020204" pitchFamily="34" charset="0"/>
              </a:rPr>
              <a:t>    </a:t>
            </a:r>
            <a:r>
              <a:rPr lang="sl-SI" altLang="sl-SI" sz="1200" b="1" kern="1200" dirty="0">
                <a:solidFill>
                  <a:schemeClr val="tx1"/>
                </a:solidFill>
                <a:latin typeface="Source Sans Pro SemiBold" panose="020B0603030403020204" pitchFamily="34" charset="0"/>
                <a:ea typeface="Source Sans Pro SemiBold" panose="020B0603030403020204" pitchFamily="34" charset="0"/>
              </a:rPr>
              <a:t>      </a:t>
            </a:r>
            <a:br>
              <a:rPr lang="sl-SI" altLang="sl-SI" sz="1200" b="1" kern="1200" dirty="0">
                <a:solidFill>
                  <a:schemeClr val="tx1"/>
                </a:solidFill>
                <a:latin typeface="Source Sans Pro SemiBold" panose="020B0603030403020204" pitchFamily="34" charset="0"/>
                <a:ea typeface="Source Sans Pro SemiBold" panose="020B0603030403020204" pitchFamily="34" charset="0"/>
              </a:rPr>
            </a:br>
            <a:r>
              <a:rPr lang="sl-SI" altLang="sl-SI" sz="1200" b="1" dirty="0">
                <a:latin typeface="Source Sans Pro SemiBold" panose="020B0603030403020204" pitchFamily="34" charset="0"/>
                <a:ea typeface="Source Sans Pro SemiBold" panose="020B0603030403020204" pitchFamily="34" charset="0"/>
              </a:rPr>
              <a:t>                                 </a:t>
            </a:r>
            <a:r>
              <a:rPr lang="sl-SI" altLang="sl-SI" sz="1200" b="1" kern="1200" dirty="0">
                <a:solidFill>
                  <a:srgbClr val="92D050"/>
                </a:solidFill>
                <a:latin typeface="Source Sans Pro SemiBold" panose="020B0603030403020204" pitchFamily="34" charset="0"/>
                <a:ea typeface="Source Sans Pro SemiBold" panose="020B0603030403020204" pitchFamily="34" charset="0"/>
              </a:rPr>
              <a:t>X.com/GREET CE</a:t>
            </a:r>
            <a:br>
              <a:rPr lang="sl-SI" altLang="sl-SI" sz="1200" b="1" kern="1200" dirty="0">
                <a:solidFill>
                  <a:schemeClr val="tx1"/>
                </a:solidFill>
                <a:latin typeface="Source Sans Pro SemiBold" panose="020B0603030403020204" pitchFamily="34" charset="0"/>
                <a:ea typeface="Source Sans Pro SemiBold" panose="020B0603030403020204" pitchFamily="34" charset="0"/>
              </a:rPr>
            </a:br>
            <a:br>
              <a:rPr lang="en-US" altLang="sl-SI" sz="1200" b="1" kern="1200" dirty="0">
                <a:solidFill>
                  <a:schemeClr val="tx1"/>
                </a:solidFill>
                <a:latin typeface="Source Sans Pro SemiBold" panose="020B0603030403020204" pitchFamily="34" charset="0"/>
                <a:ea typeface="Source Sans Pro SemiBold" panose="020B0603030403020204" pitchFamily="34" charset="0"/>
              </a:rPr>
            </a:br>
            <a:r>
              <a:rPr lang="sl-SI" altLang="sl-SI" sz="1200" b="1" kern="1200" dirty="0">
                <a:solidFill>
                  <a:schemeClr val="tx1"/>
                </a:solidFill>
                <a:latin typeface="Source Sans Pro SemiBold" panose="020B0603030403020204" pitchFamily="34" charset="0"/>
                <a:ea typeface="Source Sans Pro SemiBold" panose="020B0603030403020204" pitchFamily="34" charset="0"/>
              </a:rPr>
              <a:t>           </a:t>
            </a:r>
            <a:r>
              <a:rPr lang="en-US" altLang="sl-SI" sz="1200" b="1" kern="1200" dirty="0" err="1">
                <a:solidFill>
                  <a:schemeClr val="tx1"/>
                </a:solidFill>
                <a:latin typeface="Source Sans Pro SemiBold" panose="020B0603030403020204" pitchFamily="34" charset="0"/>
                <a:ea typeface="Source Sans Pro SemiBold" panose="020B0603030403020204" pitchFamily="34" charset="0"/>
              </a:rPr>
              <a:t>Linkedin</a:t>
            </a:r>
            <a:br>
              <a:rPr lang="sl-SI" altLang="sl-SI" sz="1200" b="1" dirty="0">
                <a:latin typeface="Source Sans Pro SemiBold" panose="020B0603030403020204" pitchFamily="34" charset="0"/>
                <a:ea typeface="Source Sans Pro SemiBold" panose="020B0603030403020204" pitchFamily="34" charset="0"/>
              </a:rPr>
            </a:br>
            <a:r>
              <a:rPr lang="sl-SI" sz="1800" u="sng" dirty="0">
                <a:solidFill>
                  <a:srgbClr val="0000FF"/>
                </a:solidFill>
                <a:effectLst/>
                <a:latin typeface="Calibri" panose="020F0502020204030204" pitchFamily="34" charset="0"/>
                <a:ea typeface="Calibri" panose="020F0502020204030204" pitchFamily="34" charset="0"/>
                <a:hlinkClick r:id="rId3"/>
              </a:rPr>
              <a:t> </a:t>
            </a:r>
            <a:r>
              <a:rPr lang="sl-SI" sz="1200" b="1" dirty="0">
                <a:solidFill>
                  <a:srgbClr val="92D050"/>
                </a:solidFill>
                <a:latin typeface="Source Sans Pro SemiBold" panose="020B0603030403020204" pitchFamily="34" charset="0"/>
                <a:ea typeface="Source Sans Pro SemiBold" panose="020B0603030403020204" pitchFamily="34" charset="0"/>
                <a:hlinkClick r:id="rId3">
                  <a:extLst>
                    <a:ext uri="{A12FA001-AC4F-418D-AE19-62706E023703}">
                      <ahyp:hlinkClr xmlns:ahyp="http://schemas.microsoft.com/office/drawing/2018/hyperlinkcolor" val="tx"/>
                    </a:ext>
                  </a:extLst>
                </a:hlinkClick>
              </a:rPr>
              <a:t>https://www.linkedin.com/company/greet-ce-green-transition-in-central-europe/posts/?feedView=all</a:t>
            </a:r>
            <a:br>
              <a:rPr lang="sl-SI" sz="1200" b="1" dirty="0">
                <a:solidFill>
                  <a:srgbClr val="92D050"/>
                </a:solidFill>
                <a:latin typeface="Source Sans Pro SemiBold" panose="020B0603030403020204" pitchFamily="34" charset="0"/>
                <a:ea typeface="Source Sans Pro SemiBold" panose="020B0603030403020204" pitchFamily="34" charset="0"/>
              </a:rPr>
            </a:br>
            <a:br>
              <a:rPr lang="en-US" altLang="sl-SI" sz="1200" b="1" dirty="0">
                <a:solidFill>
                  <a:srgbClr val="92D050"/>
                </a:solidFill>
                <a:latin typeface="Source Sans Pro SemiBold" panose="020B0603030403020204" pitchFamily="34" charset="0"/>
                <a:ea typeface="Source Sans Pro SemiBold" panose="020B0603030403020204" pitchFamily="34" charset="0"/>
              </a:rPr>
            </a:br>
            <a:r>
              <a:rPr lang="en-US" altLang="sl-SI" sz="1200" b="1" kern="1200" dirty="0">
                <a:solidFill>
                  <a:schemeClr val="tx1"/>
                </a:solidFill>
                <a:latin typeface="Source Sans Pro SemiBold" panose="020B0603030403020204" pitchFamily="34" charset="0"/>
                <a:ea typeface="Source Sans Pro SemiBold" panose="020B0603030403020204" pitchFamily="34" charset="0"/>
              </a:rPr>
              <a:t>     	</a:t>
            </a:r>
            <a:br>
              <a:rPr lang="en-US" altLang="sl-SI" sz="1200" kern="1200" dirty="0">
                <a:solidFill>
                  <a:schemeClr val="tx1"/>
                </a:solidFill>
                <a:latin typeface="Source Sans Pro SemiBold" panose="020B0603030403020204" pitchFamily="34" charset="0"/>
                <a:ea typeface="Source Sans Pro SemiBold" panose="020B0603030403020204" pitchFamily="34" charset="0"/>
              </a:rPr>
            </a:br>
            <a:r>
              <a:rPr lang="sl-SI" altLang="sl-SI" sz="1200" b="1" dirty="0">
                <a:latin typeface="Source Sans Pro SemiBold" panose="020B0603030403020204" pitchFamily="34" charset="0"/>
                <a:ea typeface="Source Sans Pro SemiBold" panose="020B0603030403020204" pitchFamily="34" charset="0"/>
              </a:rPr>
              <a:t>L</a:t>
            </a:r>
            <a:r>
              <a:rPr lang="en-US" altLang="sl-SI" sz="1200" b="1" kern="1200" dirty="0" err="1">
                <a:solidFill>
                  <a:schemeClr val="tx1"/>
                </a:solidFill>
                <a:latin typeface="Source Sans Pro SemiBold" panose="020B0603030403020204" pitchFamily="34" charset="0"/>
                <a:ea typeface="Source Sans Pro SemiBold" panose="020B0603030403020204" pitchFamily="34" charset="0"/>
              </a:rPr>
              <a:t>ontakt</a:t>
            </a:r>
            <a:r>
              <a:rPr lang="en-US" altLang="sl-SI" sz="1200" b="1" kern="1200" dirty="0">
                <a:solidFill>
                  <a:schemeClr val="tx1"/>
                </a:solidFill>
                <a:latin typeface="Source Sans Pro SemiBold" panose="020B0603030403020204" pitchFamily="34" charset="0"/>
                <a:ea typeface="Source Sans Pro SemiBold" panose="020B0603030403020204" pitchFamily="34" charset="0"/>
              </a:rPr>
              <a:t>: </a:t>
            </a:r>
            <a:br>
              <a:rPr lang="sl-SI" altLang="sl-SI" sz="1200" b="1" kern="1200" dirty="0">
                <a:solidFill>
                  <a:schemeClr val="tx1"/>
                </a:solidFill>
                <a:latin typeface="Source Sans Pro SemiBold" panose="020B0603030403020204" pitchFamily="34" charset="0"/>
                <a:ea typeface="Source Sans Pro SemiBold" panose="020B0603030403020204" pitchFamily="34" charset="0"/>
              </a:rPr>
            </a:br>
            <a:r>
              <a:rPr lang="en-US" altLang="sl-SI" sz="1200" b="1" kern="1200" dirty="0">
                <a:solidFill>
                  <a:schemeClr val="tx1"/>
                </a:solidFill>
                <a:latin typeface="Source Sans Pro SemiBold" panose="020B0603030403020204" pitchFamily="34" charset="0"/>
                <a:ea typeface="Source Sans Pro SemiBold" panose="020B0603030403020204" pitchFamily="34" charset="0"/>
              </a:rPr>
              <a:t> </a:t>
            </a:r>
            <a:r>
              <a:rPr lang="en-US" altLang="sl-SI" sz="1200" b="1" kern="1200" dirty="0">
                <a:solidFill>
                  <a:srgbClr val="92D050"/>
                </a:solidFill>
                <a:latin typeface="Source Sans Pro SemiBold" panose="020B0603030403020204" pitchFamily="34" charset="0"/>
                <a:ea typeface="Source Sans Pro SemiBold" panose="020B0603030403020204" pitchFamily="34" charset="0"/>
              </a:rPr>
              <a:t>Alenka Bea Logar Pučnik</a:t>
            </a:r>
            <a:br>
              <a:rPr lang="en-US" altLang="sl-SI" sz="1200" b="1" kern="1200" dirty="0">
                <a:solidFill>
                  <a:srgbClr val="92D050"/>
                </a:solidFill>
                <a:latin typeface="Source Sans Pro SemiBold" panose="020B0603030403020204" pitchFamily="34" charset="0"/>
                <a:ea typeface="Source Sans Pro SemiBold" panose="020B0603030403020204" pitchFamily="34" charset="0"/>
              </a:rPr>
            </a:br>
            <a:r>
              <a:rPr lang="sl-SI" altLang="sl-SI" sz="1200" b="1" kern="1200" dirty="0">
                <a:solidFill>
                  <a:srgbClr val="92D050"/>
                </a:solidFill>
                <a:latin typeface="Source Sans Pro SemiBold" panose="020B0603030403020204" pitchFamily="34" charset="0"/>
                <a:ea typeface="Source Sans Pro SemiBold" panose="020B0603030403020204" pitchFamily="34" charset="0"/>
              </a:rPr>
              <a:t> </a:t>
            </a:r>
            <a:r>
              <a:rPr lang="en-US" altLang="sl-SI" sz="1200" b="1" kern="1200" dirty="0">
                <a:solidFill>
                  <a:srgbClr val="92D050"/>
                </a:solidFill>
                <a:latin typeface="Source Sans Pro SemiBold" panose="020B0603030403020204" pitchFamily="34" charset="0"/>
                <a:ea typeface="Source Sans Pro SemiBold" panose="020B0603030403020204" pitchFamily="34" charset="0"/>
              </a:rPr>
              <a:t> e: alenka.pucnik@gzs.si</a:t>
            </a:r>
            <a:br>
              <a:rPr lang="en-US" altLang="sl-SI" sz="1200" b="1" kern="1200" dirty="0">
                <a:solidFill>
                  <a:srgbClr val="92D050"/>
                </a:solidFill>
                <a:latin typeface="Source Sans Pro SemiBold" panose="020B0603030403020204" pitchFamily="34" charset="0"/>
                <a:ea typeface="Source Sans Pro SemiBold" panose="020B0603030403020204" pitchFamily="34" charset="0"/>
              </a:rPr>
            </a:br>
            <a:r>
              <a:rPr lang="en-US" altLang="sl-SI" sz="1200" b="1" kern="1200" dirty="0">
                <a:solidFill>
                  <a:srgbClr val="92D050"/>
                </a:solidFill>
                <a:latin typeface="Source Sans Pro SemiBold" panose="020B0603030403020204" pitchFamily="34" charset="0"/>
                <a:ea typeface="Source Sans Pro SemiBold" panose="020B0603030403020204" pitchFamily="34" charset="0"/>
              </a:rPr>
              <a:t>   </a:t>
            </a:r>
            <a:r>
              <a:rPr lang="sl-SI" altLang="sl-SI" sz="1200" b="1" kern="1200" dirty="0">
                <a:solidFill>
                  <a:srgbClr val="92D050"/>
                </a:solidFill>
                <a:latin typeface="Source Sans Pro SemiBold" panose="020B0603030403020204" pitchFamily="34" charset="0"/>
                <a:ea typeface="Source Sans Pro SemiBold" panose="020B0603030403020204" pitchFamily="34" charset="0"/>
              </a:rPr>
              <a:t>               </a:t>
            </a:r>
            <a:r>
              <a:rPr lang="en-US" altLang="sl-SI" sz="1200" b="1" kern="1200" dirty="0">
                <a:solidFill>
                  <a:srgbClr val="92D050"/>
                </a:solidFill>
                <a:latin typeface="Source Sans Pro SemiBold" panose="020B0603030403020204" pitchFamily="34" charset="0"/>
                <a:ea typeface="Source Sans Pro SemiBold" panose="020B0603030403020204" pitchFamily="34" charset="0"/>
              </a:rPr>
              <a:t>t: +386 31331467</a:t>
            </a:r>
            <a:br>
              <a:rPr lang="en-US" altLang="sl-SI" sz="1200" b="1" kern="1200" dirty="0">
                <a:solidFill>
                  <a:schemeClr val="tx1"/>
                </a:solidFill>
                <a:latin typeface="Source Sans Pro SemiBold" panose="020B0603030403020204" pitchFamily="34" charset="0"/>
                <a:ea typeface="Source Sans Pro SemiBold" panose="020B0603030403020204" pitchFamily="34" charset="0"/>
              </a:rPr>
            </a:br>
            <a:r>
              <a:rPr lang="sl-SI" altLang="sl-SI" sz="1200" b="1" kern="1200" dirty="0">
                <a:solidFill>
                  <a:schemeClr val="tx1"/>
                </a:solidFill>
                <a:latin typeface="Source Sans Pro SemiBold" panose="020B0603030403020204" pitchFamily="34" charset="0"/>
                <a:ea typeface="Source Sans Pro SemiBold" panose="020B0603030403020204" pitchFamily="34" charset="0"/>
              </a:rPr>
              <a:t> </a:t>
            </a:r>
            <a:r>
              <a:rPr lang="en-US" altLang="sl-SI" sz="1200" kern="1200" dirty="0">
                <a:solidFill>
                  <a:schemeClr val="tx1"/>
                </a:solidFill>
                <a:latin typeface="Source Sans Pro SemiBold" panose="020B0603030403020204" pitchFamily="34" charset="0"/>
                <a:ea typeface="Source Sans Pro SemiBold" panose="020B0603030403020204" pitchFamily="34" charset="0"/>
              </a:rPr>
              <a:t>		</a:t>
            </a:r>
            <a:br>
              <a:rPr lang="en-US" altLang="sl-SI" sz="1200" kern="1200" dirty="0">
                <a:solidFill>
                  <a:schemeClr val="tx1"/>
                </a:solidFill>
                <a:latin typeface="Source Sans Pro SemiBold" panose="020B0603030403020204" pitchFamily="34" charset="0"/>
                <a:ea typeface="Source Sans Pro SemiBold" panose="020B0603030403020204" pitchFamily="34" charset="0"/>
              </a:rPr>
            </a:br>
            <a:endParaRPr lang="en-US" sz="1200" kern="1200" dirty="0">
              <a:solidFill>
                <a:schemeClr val="tx1"/>
              </a:solidFill>
              <a:latin typeface="Source Sans Pro SemiBold" panose="020B0603030403020204" pitchFamily="34" charset="0"/>
              <a:ea typeface="Source Sans Pro SemiBold" panose="020B0603030403020204" pitchFamily="34" charset="0"/>
            </a:endParaRPr>
          </a:p>
        </p:txBody>
      </p:sp>
      <p:pic>
        <p:nvPicPr>
          <p:cNvPr id="7" name="Immagine 6" descr="Immagine che contiene Elementi grafici, Carattere, grafica, logo&#10;&#10;Descrizione generata automaticamente">
            <a:extLst>
              <a:ext uri="{FF2B5EF4-FFF2-40B4-BE49-F238E27FC236}">
                <a16:creationId xmlns:a16="http://schemas.microsoft.com/office/drawing/2014/main" id="{B26B3F39-79F5-6BA5-60B5-DC38F48FED82}"/>
              </a:ext>
            </a:extLst>
          </p:cNvPr>
          <p:cNvPicPr>
            <a:picLocks noChangeAspect="1"/>
          </p:cNvPicPr>
          <p:nvPr/>
        </p:nvPicPr>
        <p:blipFill>
          <a:blip r:embed="rId4"/>
          <a:stretch>
            <a:fillRect/>
          </a:stretch>
        </p:blipFill>
        <p:spPr>
          <a:xfrm>
            <a:off x="643467" y="1023241"/>
            <a:ext cx="7345825" cy="4811514"/>
          </a:xfrm>
          <a:prstGeom prst="rect">
            <a:avLst/>
          </a:prstGeom>
        </p:spPr>
      </p:pic>
      <p:pic>
        <p:nvPicPr>
          <p:cNvPr id="3" name="Immagine 5" descr="Immagine che contiene schermata, Rettangolo, Blu intenso, blu&#10;&#10;Descrizione generata automaticamente">
            <a:extLst>
              <a:ext uri="{FF2B5EF4-FFF2-40B4-BE49-F238E27FC236}">
                <a16:creationId xmlns:a16="http://schemas.microsoft.com/office/drawing/2014/main" id="{1C96DB2C-C4B8-DD70-BE7E-3F9DD13FE3EC}"/>
              </a:ext>
            </a:extLst>
          </p:cNvPr>
          <p:cNvPicPr>
            <a:picLocks noChangeAspect="1"/>
          </p:cNvPicPr>
          <p:nvPr/>
        </p:nvPicPr>
        <p:blipFill>
          <a:blip r:embed="rId5"/>
          <a:stretch>
            <a:fillRect/>
          </a:stretch>
        </p:blipFill>
        <p:spPr>
          <a:xfrm>
            <a:off x="2285949" y="6046680"/>
            <a:ext cx="4114851" cy="505770"/>
          </a:xfrm>
          <a:prstGeom prst="rect">
            <a:avLst/>
          </a:prstGeom>
        </p:spPr>
      </p:pic>
      <p:pic>
        <p:nvPicPr>
          <p:cNvPr id="5" name="Slika 4">
            <a:extLst>
              <a:ext uri="{FF2B5EF4-FFF2-40B4-BE49-F238E27FC236}">
                <a16:creationId xmlns:a16="http://schemas.microsoft.com/office/drawing/2014/main" id="{E15DFA8E-35A2-9DD8-581E-9F19376D191A}"/>
              </a:ext>
            </a:extLst>
          </p:cNvPr>
          <p:cNvPicPr>
            <a:picLocks noChangeAspect="1"/>
          </p:cNvPicPr>
          <p:nvPr/>
        </p:nvPicPr>
        <p:blipFill>
          <a:blip r:embed="rId6"/>
          <a:stretch>
            <a:fillRect/>
          </a:stretch>
        </p:blipFill>
        <p:spPr>
          <a:xfrm>
            <a:off x="9681593" y="5634100"/>
            <a:ext cx="1394699" cy="825159"/>
          </a:xfrm>
          <a:prstGeom prst="rect">
            <a:avLst/>
          </a:prstGeom>
        </p:spPr>
      </p:pic>
    </p:spTree>
    <p:extLst>
      <p:ext uri="{BB962C8B-B14F-4D97-AF65-F5344CB8AC3E}">
        <p14:creationId xmlns:p14="http://schemas.microsoft.com/office/powerpoint/2010/main" val="1771714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descr="Immagine che contiene Elementi grafici, Carattere, grafica, logo&#10;&#10;Descrizione generata automaticamente">
            <a:extLst>
              <a:ext uri="{FF2B5EF4-FFF2-40B4-BE49-F238E27FC236}">
                <a16:creationId xmlns:a16="http://schemas.microsoft.com/office/drawing/2014/main" id="{B26B3F39-79F5-6BA5-60B5-DC38F48FED82}"/>
              </a:ext>
            </a:extLst>
          </p:cNvPr>
          <p:cNvPicPr>
            <a:picLocks noChangeAspect="1"/>
          </p:cNvPicPr>
          <p:nvPr/>
        </p:nvPicPr>
        <p:blipFill>
          <a:blip r:embed="rId3"/>
          <a:srcRect l="13770" t="9091" r="10965"/>
          <a:stretch/>
        </p:blipFill>
        <p:spPr>
          <a:xfrm>
            <a:off x="20" y="10"/>
            <a:ext cx="8668492" cy="6857990"/>
          </a:xfrm>
          <a:prstGeom prst="rect">
            <a:avLst/>
          </a:prstGeom>
        </p:spPr>
      </p:pic>
      <p:sp>
        <p:nvSpPr>
          <p:cNvPr id="25" name="Rectangle 24">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ravokotnik 2">
            <a:extLst>
              <a:ext uri="{FF2B5EF4-FFF2-40B4-BE49-F238E27FC236}">
                <a16:creationId xmlns:a16="http://schemas.microsoft.com/office/drawing/2014/main" id="{1EAA9170-5F18-5AC3-C33C-3F5DB815834A}"/>
              </a:ext>
            </a:extLst>
          </p:cNvPr>
          <p:cNvSpPr/>
          <p:nvPr/>
        </p:nvSpPr>
        <p:spPr>
          <a:xfrm>
            <a:off x="7848600" y="506896"/>
            <a:ext cx="1235765" cy="46713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l-SI">
              <a:solidFill>
                <a:schemeClr val="bg1"/>
              </a:solidFill>
            </a:endParaRPr>
          </a:p>
        </p:txBody>
      </p:sp>
      <p:sp>
        <p:nvSpPr>
          <p:cNvPr id="5" name="Naslov 4">
            <a:extLst>
              <a:ext uri="{FF2B5EF4-FFF2-40B4-BE49-F238E27FC236}">
                <a16:creationId xmlns:a16="http://schemas.microsoft.com/office/drawing/2014/main" id="{C331C11F-8566-7ED6-586F-A261E649BE20}"/>
              </a:ext>
            </a:extLst>
          </p:cNvPr>
          <p:cNvSpPr>
            <a:spLocks noGrp="1"/>
          </p:cNvSpPr>
          <p:nvPr>
            <p:ph type="title"/>
          </p:nvPr>
        </p:nvSpPr>
        <p:spPr>
          <a:xfrm>
            <a:off x="838200" y="633100"/>
            <a:ext cx="10515600" cy="1325563"/>
          </a:xfrm>
        </p:spPr>
        <p:txBody>
          <a:bodyPr>
            <a:normAutofit/>
          </a:bodyPr>
          <a:lstStyle/>
          <a:p>
            <a:pPr algn="r"/>
            <a:r>
              <a:rPr lang="sl-SI" dirty="0">
                <a:solidFill>
                  <a:srgbClr val="002E00"/>
                </a:solidFill>
                <a:latin typeface="Source Sans Pro SemiBold" panose="020B0603030403020204" pitchFamily="34" charset="0"/>
                <a:ea typeface="Source Sans Pro SemiBold" panose="020B0603030403020204" pitchFamily="34" charset="0"/>
              </a:rPr>
              <a:t>Zeleni prehod v Centralni Evropi</a:t>
            </a:r>
            <a:br>
              <a:rPr lang="sl-SI" dirty="0">
                <a:solidFill>
                  <a:srgbClr val="002E00"/>
                </a:solidFill>
                <a:latin typeface="Source Sans Pro SemiBold" panose="020B0603030403020204" pitchFamily="34" charset="0"/>
                <a:ea typeface="Source Sans Pro SemiBold" panose="020B0603030403020204" pitchFamily="34" charset="0"/>
              </a:rPr>
            </a:br>
            <a:r>
              <a:rPr lang="sl-SI" dirty="0">
                <a:solidFill>
                  <a:srgbClr val="7EAE63"/>
                </a:solidFill>
                <a:latin typeface="Source Sans Pro SemiBold" panose="020B0603030403020204" pitchFamily="34" charset="0"/>
                <a:ea typeface="Source Sans Pro SemiBold" panose="020B0603030403020204" pitchFamily="34" charset="0"/>
              </a:rPr>
              <a:t> </a:t>
            </a:r>
            <a:endParaRPr lang="sl-SI" dirty="0"/>
          </a:p>
        </p:txBody>
      </p:sp>
      <p:sp>
        <p:nvSpPr>
          <p:cNvPr id="8" name="Označba mesta vsebine 2">
            <a:extLst>
              <a:ext uri="{FF2B5EF4-FFF2-40B4-BE49-F238E27FC236}">
                <a16:creationId xmlns:a16="http://schemas.microsoft.com/office/drawing/2014/main" id="{2033A319-0A36-80B5-1A1B-89906EC302A7}"/>
              </a:ext>
            </a:extLst>
          </p:cNvPr>
          <p:cNvSpPr txBox="1">
            <a:spLocks/>
          </p:cNvSpPr>
          <p:nvPr/>
        </p:nvSpPr>
        <p:spPr>
          <a:xfrm>
            <a:off x="3323302" y="1809474"/>
            <a:ext cx="803541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1800"/>
              </a:lnSpc>
              <a:spcBef>
                <a:spcPts val="0"/>
              </a:spcBef>
              <a:buNone/>
            </a:pPr>
            <a:r>
              <a:rPr lang="sl-SI" sz="1400" dirty="0">
                <a:solidFill>
                  <a:schemeClr val="accent1">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Projekt Greet CE se osredotoča na zeleni prehod v Srednji Evropi in</a:t>
            </a:r>
            <a:r>
              <a:rPr lang="sl-SI" sz="1400" kern="100" dirty="0">
                <a:solidFill>
                  <a:schemeClr val="accent1">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 je zasnovan s primarnim ciljem </a:t>
            </a:r>
            <a:r>
              <a:rPr lang="sl-SI" sz="1800" kern="100" dirty="0">
                <a:solidFill>
                  <a:schemeClr val="accent1">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povečanja</a:t>
            </a:r>
            <a:r>
              <a:rPr lang="sl-SI" sz="1800" dirty="0">
                <a:solidFill>
                  <a:schemeClr val="accent1">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 inovacijske zmogljivosti </a:t>
            </a:r>
            <a:r>
              <a:rPr lang="sl-SI" sz="1800" kern="100" dirty="0">
                <a:solidFill>
                  <a:schemeClr val="accent1">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MSP v manj razvitih regijah v srednji Evropi </a:t>
            </a:r>
            <a:r>
              <a:rPr lang="sl-SI" sz="1400" kern="100" dirty="0">
                <a:solidFill>
                  <a:schemeClr val="accent1">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 </a:t>
            </a:r>
            <a:r>
              <a:rPr lang="sl-SI" sz="1400" kern="100" dirty="0">
                <a:solidFill>
                  <a:schemeClr val="accent1">
                    <a:lumMod val="50000"/>
                  </a:schemeClr>
                </a:solidFill>
                <a:latin typeface="Source Sans Pro SemiBold" panose="020B0603030403020204" pitchFamily="34" charset="0"/>
                <a:ea typeface="Source Sans Pro SemiBold" panose="020B0603030403020204" pitchFamily="34" charset="0"/>
                <a:cs typeface="Times New Roman" panose="02020603050405020304" pitchFamily="18" charset="0"/>
              </a:rPr>
              <a:t>na Hrvaškem, Madžarskem, Poljskem, v Romuniji, na Slovaškem, v Sloveniji </a:t>
            </a:r>
            <a:r>
              <a:rPr lang="sl-SI" sz="1400" kern="100" dirty="0">
                <a:solidFill>
                  <a:schemeClr val="accent1">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in najbolj oddaljenih regijah Portugalske</a:t>
            </a:r>
            <a:r>
              <a:rPr lang="sl-SI" sz="1400" noProof="1">
                <a:solidFill>
                  <a:schemeClr val="accent1">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 ∙ Ključni cilji vključujejo </a:t>
            </a:r>
            <a:r>
              <a:rPr lang="sl-SI" sz="1400" kern="100" noProof="1">
                <a:solidFill>
                  <a:schemeClr val="accent1">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olajšanje medsebojnega sodelovanja </a:t>
            </a:r>
            <a:r>
              <a:rPr lang="sl-SI" sz="1400" noProof="1">
                <a:solidFill>
                  <a:schemeClr val="accent1">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regionalnih inovacijskih ekosistemov </a:t>
            </a:r>
            <a:r>
              <a:rPr lang="sl-SI" sz="1400" kern="100" noProof="1">
                <a:solidFill>
                  <a:schemeClr val="accent1">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v vrednostnih verigah EU, izboljšanje priložnosti za interaktivno usposabljanje in izobraževanje, spodbujanje inovacijskega potenciala, olajšanje sodelovanja MSP v razpisih I3 in povečanje naložb v inovacije; </a:t>
            </a:r>
          </a:p>
          <a:p>
            <a:pPr algn="just">
              <a:lnSpc>
                <a:spcPct val="100000"/>
              </a:lnSpc>
              <a:spcBef>
                <a:spcPts val="0"/>
              </a:spcBef>
              <a:spcAft>
                <a:spcPts val="500"/>
              </a:spcAft>
              <a:buClr>
                <a:srgbClr val="4D4D4D"/>
              </a:buClr>
              <a:defRPr/>
            </a:pPr>
            <a:r>
              <a:rPr lang="sl-SI" altLang="sl-SI" sz="1050" b="1" noProof="1">
                <a:solidFill>
                  <a:srgbClr val="368033"/>
                </a:solidFill>
                <a:latin typeface="Source Sans Pro" panose="020B0503030403020204" pitchFamily="34" charset="0"/>
              </a:rPr>
              <a:t>povečanje zmogljivosti regionalnih inovacijskih ekosistemov</a:t>
            </a:r>
            <a:r>
              <a:rPr lang="sl-SI" altLang="sl-SI" sz="1050" noProof="1">
                <a:solidFill>
                  <a:schemeClr val="accent1">
                    <a:lumMod val="50000"/>
                  </a:schemeClr>
                </a:solidFill>
                <a:latin typeface="Source Sans Pro" panose="020B0503030403020204" pitchFamily="34" charset="0"/>
              </a:rPr>
              <a:t>, zlasti MSP v manj razvitih srednjeevropskih regijah, za povezovanje in interoperabilnost v vrednostnih verigah EU ter sodelovanje v partnerstvih z drugimi regijami.</a:t>
            </a:r>
          </a:p>
          <a:p>
            <a:pPr marR="0" lvl="0" algn="just" defTabSz="914400" rtl="0" eaLnBrk="1" fontAlgn="auto" latinLnBrk="0" hangingPunct="1">
              <a:lnSpc>
                <a:spcPct val="100000"/>
              </a:lnSpc>
              <a:spcBef>
                <a:spcPts val="0"/>
              </a:spcBef>
              <a:spcAft>
                <a:spcPts val="500"/>
              </a:spcAft>
              <a:buClr>
                <a:srgbClr val="4D4D4D"/>
              </a:buClr>
              <a:buSzTx/>
              <a:tabLst/>
              <a:defRPr/>
            </a:pPr>
            <a:r>
              <a:rPr lang="sl-SI" altLang="sl-SI" sz="1050" b="1" noProof="1">
                <a:solidFill>
                  <a:srgbClr val="368033"/>
                </a:solidFill>
                <a:latin typeface="Source Sans Pro" panose="020B0503030403020204" pitchFamily="34" charset="0"/>
              </a:rPr>
              <a:t>sprostiti</a:t>
            </a:r>
            <a:r>
              <a:rPr kumimoji="0" lang="sl-SI" altLang="sl-SI" sz="1050" b="0" i="0" u="none" strike="noStrike" kern="1200" cap="none" spc="0" normalizeH="0" baseline="0" noProof="1">
                <a:ln>
                  <a:noFill/>
                </a:ln>
                <a:solidFill>
                  <a:schemeClr val="accent1">
                    <a:lumMod val="50000"/>
                  </a:schemeClr>
                </a:solidFill>
                <a:effectLst/>
                <a:uLnTx/>
                <a:uFillTx/>
                <a:latin typeface="Source Sans Pro" panose="020B0503030403020204" pitchFamily="34" charset="0"/>
              </a:rPr>
              <a:t> </a:t>
            </a:r>
            <a:r>
              <a:rPr lang="sl-SI" altLang="sl-SI" sz="1050" b="1" noProof="1">
                <a:solidFill>
                  <a:srgbClr val="368033"/>
                </a:solidFill>
                <a:latin typeface="Source Sans Pro" panose="020B0503030403020204" pitchFamily="34" charset="0"/>
              </a:rPr>
              <a:t>inovacijski potencial in tako olajšati nadaljnjo udeležbo MSP na razpisih za zbiranje predlogov v okviru sklopa I3 1 in sklopa 2a</a:t>
            </a:r>
            <a:r>
              <a:rPr kumimoji="0" lang="sl-SI" altLang="sl-SI" sz="1050" b="0" i="0" u="none" strike="noStrike" kern="1200" cap="none" spc="0" normalizeH="0" baseline="0" noProof="1">
                <a:ln>
                  <a:noFill/>
                </a:ln>
                <a:solidFill>
                  <a:srgbClr val="4D4D4D"/>
                </a:solidFill>
                <a:effectLst/>
                <a:uLnTx/>
                <a:uFillTx/>
                <a:latin typeface="Source Sans Pro" panose="020B0503030403020204" pitchFamily="34" charset="0"/>
              </a:rPr>
              <a:t>. </a:t>
            </a:r>
            <a:r>
              <a:rPr kumimoji="0" lang="sl-SI" altLang="sl-SI" sz="1050" b="0" i="0" u="none" strike="noStrike" kern="1200" cap="none" spc="0" normalizeH="0" baseline="0" noProof="1">
                <a:ln>
                  <a:noFill/>
                </a:ln>
                <a:solidFill>
                  <a:schemeClr val="accent1">
                    <a:lumMod val="50000"/>
                  </a:schemeClr>
                </a:solidFill>
                <a:effectLst/>
                <a:uLnTx/>
                <a:uFillTx/>
                <a:latin typeface="Source Sans Pro" panose="020B0503030403020204" pitchFamily="34" charset="0"/>
              </a:rPr>
              <a:t>Projekt bo pomagal tudi pri ustvarjanju drugih priložnosti za ESRR, Interreg in množično financiranje.</a:t>
            </a:r>
          </a:p>
          <a:p>
            <a:pPr marR="0" lvl="0" algn="just" defTabSz="914400" rtl="0" eaLnBrk="1" fontAlgn="auto" latinLnBrk="0" hangingPunct="1">
              <a:lnSpc>
                <a:spcPct val="100000"/>
              </a:lnSpc>
              <a:spcBef>
                <a:spcPts val="0"/>
              </a:spcBef>
              <a:spcAft>
                <a:spcPts val="500"/>
              </a:spcAft>
              <a:buClr>
                <a:srgbClr val="4D4D4D"/>
              </a:buClr>
              <a:buSzTx/>
              <a:tabLst/>
              <a:defRPr/>
            </a:pPr>
            <a:r>
              <a:rPr lang="sl-SI" altLang="sl-SI" sz="1050" b="1" noProof="1">
                <a:solidFill>
                  <a:srgbClr val="368033"/>
                </a:solidFill>
                <a:latin typeface="Source Sans Pro" panose="020B0503030403020204" pitchFamily="34" charset="0"/>
              </a:rPr>
              <a:t>ustvariti pogoje za uspešno medregijsko sodelovanje </a:t>
            </a:r>
            <a:r>
              <a:rPr kumimoji="0" lang="sl-SI" altLang="sl-SI" sz="1050" b="0" i="0" u="none" strike="noStrike" kern="1200" cap="none" spc="0" normalizeH="0" baseline="0" noProof="1">
                <a:ln>
                  <a:noFill/>
                </a:ln>
                <a:solidFill>
                  <a:schemeClr val="accent1">
                    <a:lumMod val="50000"/>
                  </a:schemeClr>
                </a:solidFill>
                <a:effectLst/>
                <a:uLnTx/>
                <a:uFillTx/>
                <a:latin typeface="Source Sans Pro" panose="020B0503030403020204" pitchFamily="34" charset="0"/>
              </a:rPr>
              <a:t>in naložbe na skupnih </a:t>
            </a:r>
            <a:r>
              <a:rPr lang="sl-SI" altLang="sl-SI" sz="1050" b="1" noProof="1">
                <a:solidFill>
                  <a:srgbClr val="368033"/>
                </a:solidFill>
                <a:latin typeface="Source Sans Pro" panose="020B0503030403020204" pitchFamily="34" charset="0"/>
              </a:rPr>
              <a:t>področjih pametne specializacije, </a:t>
            </a:r>
            <a:r>
              <a:rPr kumimoji="0" lang="sl-SI" altLang="sl-SI" sz="1050" b="0" i="0" u="none" strike="noStrike" kern="1200" cap="none" spc="0" normalizeH="0" baseline="0" noProof="1">
                <a:ln>
                  <a:noFill/>
                </a:ln>
                <a:solidFill>
                  <a:schemeClr val="accent1">
                    <a:lumMod val="50000"/>
                  </a:schemeClr>
                </a:solidFill>
                <a:effectLst/>
                <a:uLnTx/>
                <a:uFillTx/>
                <a:latin typeface="Source Sans Pro" panose="020B0503030403020204" pitchFamily="34" charset="0"/>
              </a:rPr>
              <a:t>zlasti na področju </a:t>
            </a:r>
            <a:r>
              <a:rPr lang="sl-SI" altLang="sl-SI" sz="1050" b="1" noProof="1">
                <a:solidFill>
                  <a:srgbClr val="368033"/>
                </a:solidFill>
                <a:latin typeface="Source Sans Pro" panose="020B0503030403020204" pitchFamily="34" charset="0"/>
              </a:rPr>
              <a:t>zelenega prehoda </a:t>
            </a:r>
            <a:r>
              <a:rPr kumimoji="0" lang="sl-SI" altLang="sl-SI" sz="1050" b="0" i="0" u="none" strike="noStrike" kern="1200" cap="none" spc="0" normalizeH="0" baseline="0" noProof="1">
                <a:ln>
                  <a:noFill/>
                </a:ln>
                <a:solidFill>
                  <a:schemeClr val="accent1">
                    <a:lumMod val="50000"/>
                  </a:schemeClr>
                </a:solidFill>
                <a:effectLst/>
                <a:uLnTx/>
                <a:uFillTx/>
                <a:latin typeface="Source Sans Pro" panose="020B0503030403020204" pitchFamily="34" charset="0"/>
              </a:rPr>
              <a:t>s posebnim poudarkom na energetskem in biogospodarskem sektorju. </a:t>
            </a:r>
          </a:p>
          <a:p>
            <a:pPr marL="0" indent="0" algn="just">
              <a:lnSpc>
                <a:spcPts val="1800"/>
              </a:lnSpc>
              <a:spcBef>
                <a:spcPts val="0"/>
              </a:spcBef>
              <a:buNone/>
            </a:pPr>
            <a:r>
              <a:rPr lang="sl-SI" sz="1400" kern="100" noProof="1">
                <a:solidFill>
                  <a:schemeClr val="accent1">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Poslanstvo projekta je spodbujati zeleni prehod, s poudarkom na ključnih področjih : </a:t>
            </a:r>
          </a:p>
          <a:p>
            <a:pPr marL="0" indent="0" algn="just">
              <a:lnSpc>
                <a:spcPts val="1800"/>
              </a:lnSpc>
              <a:spcBef>
                <a:spcPts val="0"/>
              </a:spcBef>
              <a:spcAft>
                <a:spcPts val="800"/>
              </a:spcAft>
              <a:buNone/>
            </a:pPr>
            <a:r>
              <a:rPr lang="sl-SI" sz="1400" b="1" kern="100" noProof="1">
                <a:solidFill>
                  <a:schemeClr val="accent1">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a:t>
            </a:r>
            <a:r>
              <a:rPr lang="sl-SI" sz="1400" b="1" kern="100" noProof="1">
                <a:solidFill>
                  <a:srgbClr val="92D05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 </a:t>
            </a:r>
            <a:r>
              <a:rPr lang="sl-SI" sz="1400" kern="100" noProof="1">
                <a:solidFill>
                  <a:srgbClr val="368033"/>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biogospodarstva,                                                          </a:t>
            </a:r>
            <a:r>
              <a:rPr lang="sl-SI" sz="1400" b="1" kern="100" noProof="1">
                <a:solidFill>
                  <a:schemeClr val="accent1">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a:t>
            </a:r>
            <a:r>
              <a:rPr lang="sl-SI" sz="1400" b="1" kern="100" noProof="1">
                <a:solidFill>
                  <a:srgbClr val="92D05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 </a:t>
            </a:r>
            <a:r>
              <a:rPr lang="sl-SI" sz="1400" kern="100" dirty="0">
                <a:solidFill>
                  <a:srgbClr val="368033"/>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energije                                                         </a:t>
            </a:r>
            <a:r>
              <a:rPr lang="sl-SI" sz="1400" b="1" kern="100" dirty="0">
                <a:solidFill>
                  <a:srgbClr val="92D05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 </a:t>
            </a:r>
            <a:r>
              <a:rPr lang="sl-SI" sz="1400" kern="100" dirty="0">
                <a:solidFill>
                  <a:srgbClr val="92D05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ekološke gradnje  </a:t>
            </a:r>
          </a:p>
          <a:p>
            <a:pPr marL="0" indent="0" algn="r" fontAlgn="base">
              <a:buFont typeface="Arial" panose="020B0604020202020204" pitchFamily="34" charset="0"/>
              <a:buNone/>
            </a:pPr>
            <a:r>
              <a:rPr lang="sl-SI" sz="1050" kern="100" dirty="0">
                <a:solidFill>
                  <a:schemeClr val="accent1">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 </a:t>
            </a:r>
            <a:endParaRPr lang="en-US" sz="1050" dirty="0">
              <a:solidFill>
                <a:srgbClr val="000000"/>
              </a:solidFill>
              <a:latin typeface="Source Sans Pro" panose="020B0503030403020204" pitchFamily="34" charset="0"/>
            </a:endParaRPr>
          </a:p>
          <a:p>
            <a:pPr marL="0" indent="0" algn="r">
              <a:buFont typeface="Arial" panose="020B0604020202020204" pitchFamily="34" charset="0"/>
              <a:buNone/>
            </a:pPr>
            <a:endParaRPr lang="sl-SI" dirty="0"/>
          </a:p>
        </p:txBody>
      </p:sp>
      <p:sp>
        <p:nvSpPr>
          <p:cNvPr id="11" name="Označba mesta vsebine 2">
            <a:extLst>
              <a:ext uri="{FF2B5EF4-FFF2-40B4-BE49-F238E27FC236}">
                <a16:creationId xmlns:a16="http://schemas.microsoft.com/office/drawing/2014/main" id="{54B5720B-4EA5-4406-0C76-FA453E5FFAF3}"/>
              </a:ext>
            </a:extLst>
          </p:cNvPr>
          <p:cNvSpPr txBox="1">
            <a:spLocks/>
          </p:cNvSpPr>
          <p:nvPr/>
        </p:nvSpPr>
        <p:spPr>
          <a:xfrm>
            <a:off x="843120" y="1333073"/>
            <a:ext cx="10510680" cy="54810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7000"/>
              </a:lnSpc>
              <a:spcAft>
                <a:spcPts val="800"/>
              </a:spcAft>
              <a:buNone/>
            </a:pPr>
            <a:r>
              <a:rPr lang="sl-SI" sz="3200" kern="100" dirty="0">
                <a:solidFill>
                  <a:srgbClr val="92D05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Krepitev inovacij za trajnostno prihodnost</a:t>
            </a:r>
          </a:p>
          <a:p>
            <a:pPr marL="0" indent="0" algn="r">
              <a:lnSpc>
                <a:spcPct val="100000"/>
              </a:lnSpc>
              <a:spcBef>
                <a:spcPts val="0"/>
              </a:spcBef>
              <a:spcAft>
                <a:spcPts val="500"/>
              </a:spcAft>
              <a:buClr>
                <a:srgbClr val="034EA2"/>
              </a:buClr>
              <a:buFontTx/>
              <a:buNone/>
              <a:defRPr/>
            </a:pPr>
            <a:endParaRPr lang="sl-SI" sz="1400" b="1" dirty="0">
              <a:solidFill>
                <a:srgbClr val="92D050"/>
              </a:solidFill>
              <a:latin typeface="Source Sans Pro" panose="020B0503030403020204" pitchFamily="34" charset="0"/>
            </a:endParaRPr>
          </a:p>
          <a:p>
            <a:pPr marL="0" indent="0" algn="r">
              <a:buFont typeface="Arial" panose="020B0604020202020204" pitchFamily="34" charset="0"/>
              <a:buNone/>
            </a:pPr>
            <a:endParaRPr lang="sl-SI" dirty="0"/>
          </a:p>
        </p:txBody>
      </p:sp>
      <p:pic>
        <p:nvPicPr>
          <p:cNvPr id="2" name="Picture 2">
            <a:extLst>
              <a:ext uri="{FF2B5EF4-FFF2-40B4-BE49-F238E27FC236}">
                <a16:creationId xmlns:a16="http://schemas.microsoft.com/office/drawing/2014/main" id="{8359A550-DA3A-22B0-B0AD-4D58CE084E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2234" y="6083372"/>
            <a:ext cx="1645274" cy="344724"/>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a:extLst>
              <a:ext uri="{FF2B5EF4-FFF2-40B4-BE49-F238E27FC236}">
                <a16:creationId xmlns:a16="http://schemas.microsoft.com/office/drawing/2014/main" id="{302345C2-9C5C-45D6-0E34-7B336F23FFA5}"/>
              </a:ext>
            </a:extLst>
          </p:cNvPr>
          <p:cNvPicPr>
            <a:picLocks noChangeAspect="1"/>
          </p:cNvPicPr>
          <p:nvPr/>
        </p:nvPicPr>
        <p:blipFill>
          <a:blip r:embed="rId5"/>
          <a:stretch>
            <a:fillRect/>
          </a:stretch>
        </p:blipFill>
        <p:spPr>
          <a:xfrm>
            <a:off x="7848159" y="5822909"/>
            <a:ext cx="820353" cy="485353"/>
          </a:xfrm>
          <a:prstGeom prst="rect">
            <a:avLst/>
          </a:prstGeom>
        </p:spPr>
      </p:pic>
    </p:spTree>
    <p:extLst>
      <p:ext uri="{BB962C8B-B14F-4D97-AF65-F5344CB8AC3E}">
        <p14:creationId xmlns:p14="http://schemas.microsoft.com/office/powerpoint/2010/main" val="198986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descr="Immagine che contiene Elementi grafici, Carattere, grafica, logo&#10;&#10;Descrizione generata automaticamente">
            <a:extLst>
              <a:ext uri="{FF2B5EF4-FFF2-40B4-BE49-F238E27FC236}">
                <a16:creationId xmlns:a16="http://schemas.microsoft.com/office/drawing/2014/main" id="{B26B3F39-79F5-6BA5-60B5-DC38F48FED82}"/>
              </a:ext>
            </a:extLst>
          </p:cNvPr>
          <p:cNvPicPr>
            <a:picLocks noChangeAspect="1"/>
          </p:cNvPicPr>
          <p:nvPr/>
        </p:nvPicPr>
        <p:blipFill>
          <a:blip r:embed="rId3"/>
          <a:srcRect l="13770" t="9091" r="10965"/>
          <a:stretch/>
        </p:blipFill>
        <p:spPr>
          <a:xfrm>
            <a:off x="20" y="10"/>
            <a:ext cx="8668492" cy="6857990"/>
          </a:xfrm>
          <a:prstGeom prst="rect">
            <a:avLst/>
          </a:prstGeom>
        </p:spPr>
      </p:pic>
      <p:sp>
        <p:nvSpPr>
          <p:cNvPr id="25" name="Rectangle 24">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ravokotnik 2">
            <a:extLst>
              <a:ext uri="{FF2B5EF4-FFF2-40B4-BE49-F238E27FC236}">
                <a16:creationId xmlns:a16="http://schemas.microsoft.com/office/drawing/2014/main" id="{1EAA9170-5F18-5AC3-C33C-3F5DB815834A}"/>
              </a:ext>
            </a:extLst>
          </p:cNvPr>
          <p:cNvSpPr/>
          <p:nvPr/>
        </p:nvSpPr>
        <p:spPr>
          <a:xfrm>
            <a:off x="7848600" y="506896"/>
            <a:ext cx="1235765" cy="46713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l-SI">
              <a:solidFill>
                <a:schemeClr val="bg1"/>
              </a:solidFill>
            </a:endParaRPr>
          </a:p>
        </p:txBody>
      </p:sp>
      <p:sp>
        <p:nvSpPr>
          <p:cNvPr id="6" name="Naslov 4">
            <a:extLst>
              <a:ext uri="{FF2B5EF4-FFF2-40B4-BE49-F238E27FC236}">
                <a16:creationId xmlns:a16="http://schemas.microsoft.com/office/drawing/2014/main" id="{54F09784-C8A0-5F00-67CE-967F8003FBEA}"/>
              </a:ext>
            </a:extLst>
          </p:cNvPr>
          <p:cNvSpPr>
            <a:spLocks noGrp="1"/>
          </p:cNvSpPr>
          <p:nvPr>
            <p:ph type="title"/>
          </p:nvPr>
        </p:nvSpPr>
        <p:spPr>
          <a:xfrm>
            <a:off x="840659" y="506896"/>
            <a:ext cx="10515600" cy="1325563"/>
          </a:xfrm>
        </p:spPr>
        <p:txBody>
          <a:bodyPr>
            <a:normAutofit fontScale="90000"/>
          </a:bodyPr>
          <a:lstStyle/>
          <a:p>
            <a:pPr algn="r"/>
            <a:r>
              <a:rPr lang="sl-SI" sz="4900" dirty="0">
                <a:solidFill>
                  <a:schemeClr val="tx1">
                    <a:lumMod val="95000"/>
                    <a:lumOff val="5000"/>
                  </a:schemeClr>
                </a:solidFill>
                <a:latin typeface="Source Sans Pro SemiBold" panose="020B0603030403020204" pitchFamily="34" charset="0"/>
                <a:ea typeface="Source Sans Pro SemiBold" panose="020B0603030403020204" pitchFamily="34" charset="0"/>
              </a:rPr>
              <a:t>Ustvarjanje poti</a:t>
            </a:r>
            <a:r>
              <a:rPr lang="sl-SI" sz="4900" dirty="0">
                <a:solidFill>
                  <a:srgbClr val="002E00"/>
                </a:solidFill>
                <a:latin typeface="Source Sans Pro SemiBold" panose="020B0603030403020204" pitchFamily="34" charset="0"/>
                <a:ea typeface="Source Sans Pro SemiBold" panose="020B0603030403020204" pitchFamily="34" charset="0"/>
              </a:rPr>
              <a:t> trajnostnega razvoja</a:t>
            </a:r>
            <a:br>
              <a:rPr lang="sl-SI" dirty="0">
                <a:solidFill>
                  <a:srgbClr val="002E00"/>
                </a:solidFill>
                <a:latin typeface="Source Sans Pro SemiBold" panose="020B0603030403020204" pitchFamily="34" charset="0"/>
                <a:ea typeface="Source Sans Pro SemiBold" panose="020B0603030403020204" pitchFamily="34" charset="0"/>
              </a:rPr>
            </a:br>
            <a:r>
              <a:rPr lang="sl-SI" dirty="0">
                <a:solidFill>
                  <a:srgbClr val="7EAE63"/>
                </a:solidFill>
                <a:latin typeface="Source Sans Pro SemiBold" panose="020B0603030403020204" pitchFamily="34" charset="0"/>
                <a:ea typeface="Source Sans Pro SemiBold" panose="020B0603030403020204" pitchFamily="34" charset="0"/>
              </a:rPr>
              <a:t> </a:t>
            </a:r>
            <a:endParaRPr lang="sl-SI" dirty="0"/>
          </a:p>
        </p:txBody>
      </p:sp>
      <p:sp>
        <p:nvSpPr>
          <p:cNvPr id="9" name="Označba mesta vsebine 2">
            <a:extLst>
              <a:ext uri="{FF2B5EF4-FFF2-40B4-BE49-F238E27FC236}">
                <a16:creationId xmlns:a16="http://schemas.microsoft.com/office/drawing/2014/main" id="{3C5193F0-BF9B-EF28-4F89-C432A46D91C7}"/>
              </a:ext>
            </a:extLst>
          </p:cNvPr>
          <p:cNvSpPr txBox="1">
            <a:spLocks/>
          </p:cNvSpPr>
          <p:nvPr/>
        </p:nvSpPr>
        <p:spPr>
          <a:xfrm>
            <a:off x="3230881" y="3282832"/>
            <a:ext cx="8118000" cy="1829426"/>
          </a:xfrm>
          <a:prstGeom prst="rect">
            <a:avLst/>
          </a:prstGeom>
          <a:solidFill>
            <a:schemeClr val="bg1"/>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000"/>
              </a:lnSpc>
              <a:spcAft>
                <a:spcPts val="800"/>
              </a:spcAft>
              <a:buNone/>
            </a:pPr>
            <a:r>
              <a:rPr lang="sl-SI" sz="1400" kern="100" dirty="0">
                <a:solidFill>
                  <a:schemeClr val="accent1">
                    <a:lumMod val="50000"/>
                  </a:schemeClr>
                </a:solidFill>
                <a:latin typeface="Source Sans Pro SemiBold" panose="020B0603030403020204" pitchFamily="34" charset="0"/>
                <a:ea typeface="Source Sans Pro SemiBold" panose="020B0603030403020204" pitchFamily="34" charset="0"/>
                <a:cs typeface="Times New Roman" panose="02020603050405020304" pitchFamily="18" charset="0"/>
              </a:rPr>
              <a:t>Projekt poudarja </a:t>
            </a:r>
            <a:r>
              <a:rPr lang="sl-SI" sz="2300" kern="100" dirty="0" err="1">
                <a:solidFill>
                  <a:schemeClr val="accent1">
                    <a:lumMod val="50000"/>
                  </a:schemeClr>
                </a:solidFill>
                <a:latin typeface="Source Sans Pro SemiBold" panose="020B0603030403020204" pitchFamily="34" charset="0"/>
                <a:ea typeface="Source Sans Pro SemiBold" panose="020B0603030403020204" pitchFamily="34" charset="0"/>
                <a:cs typeface="Times New Roman" panose="02020603050405020304" pitchFamily="18" charset="0"/>
              </a:rPr>
              <a:t>biogospodarstvo</a:t>
            </a:r>
            <a:r>
              <a:rPr lang="sl-SI" sz="2300" kern="100" dirty="0">
                <a:solidFill>
                  <a:schemeClr val="accent1">
                    <a:lumMod val="50000"/>
                  </a:schemeClr>
                </a:solidFill>
                <a:latin typeface="Source Sans Pro SemiBold" panose="020B0603030403020204" pitchFamily="34" charset="0"/>
                <a:ea typeface="Source Sans Pro SemiBold" panose="020B0603030403020204" pitchFamily="34" charset="0"/>
                <a:cs typeface="Times New Roman" panose="02020603050405020304" pitchFamily="18" charset="0"/>
              </a:rPr>
              <a:t>, energijo in </a:t>
            </a:r>
            <a:r>
              <a:rPr lang="sl-SI" sz="2300" b="1" kern="100" dirty="0" err="1">
                <a:solidFill>
                  <a:srgbClr val="92D050"/>
                </a:solidFill>
                <a:latin typeface="Source Sans Pro Black" panose="020F0502020204030204" pitchFamily="34" charset="0"/>
                <a:ea typeface="Source Sans Pro SemiBold" panose="020B0603030403020204" pitchFamily="34" charset="0"/>
                <a:cs typeface="Times New Roman" panose="02020603050405020304" pitchFamily="18" charset="0"/>
              </a:rPr>
              <a:t>nišne</a:t>
            </a:r>
            <a:r>
              <a:rPr lang="sl-SI" sz="2300" b="1" kern="100" dirty="0">
                <a:solidFill>
                  <a:srgbClr val="92D050"/>
                </a:solidFill>
                <a:latin typeface="Source Sans Pro Black" panose="020F0502020204030204" pitchFamily="34" charset="0"/>
                <a:ea typeface="Source Sans Pro SemiBold" panose="020B0603030403020204" pitchFamily="34" charset="0"/>
                <a:cs typeface="Times New Roman" panose="02020603050405020304" pitchFamily="18" charset="0"/>
              </a:rPr>
              <a:t> pilotne projekte</a:t>
            </a:r>
            <a:r>
              <a:rPr lang="sl-SI" sz="2300" kern="100" dirty="0">
                <a:solidFill>
                  <a:schemeClr val="accent1">
                    <a:lumMod val="50000"/>
                  </a:schemeClr>
                </a:solidFill>
                <a:latin typeface="Source Sans Pro SemiBold" panose="020B0603030403020204" pitchFamily="34" charset="0"/>
                <a:ea typeface="Source Sans Pro SemiBold" panose="020B0603030403020204" pitchFamily="34" charset="0"/>
                <a:cs typeface="Times New Roman" panose="02020603050405020304" pitchFamily="18" charset="0"/>
              </a:rPr>
              <a:t>, kot so </a:t>
            </a:r>
            <a:r>
              <a:rPr lang="sl-SI" sz="2300" b="1" kern="100" dirty="0">
                <a:solidFill>
                  <a:srgbClr val="92D050"/>
                </a:solidFill>
                <a:latin typeface="Source Sans Pro Black" panose="020F0502020204030204" pitchFamily="34" charset="0"/>
                <a:ea typeface="Source Sans Pro SemiBold" panose="020B0603030403020204" pitchFamily="34" charset="0"/>
                <a:cs typeface="Times New Roman" panose="02020603050405020304" pitchFamily="18" charset="0"/>
              </a:rPr>
              <a:t>ekološka gradnja</a:t>
            </a:r>
            <a:r>
              <a:rPr lang="sl-SI" sz="2300" kern="100" dirty="0">
                <a:solidFill>
                  <a:schemeClr val="accent1">
                    <a:lumMod val="50000"/>
                  </a:schemeClr>
                </a:solidFill>
                <a:latin typeface="Source Sans Pro SemiBold" panose="020B0603030403020204" pitchFamily="34" charset="0"/>
                <a:ea typeface="Source Sans Pro SemiBold" panose="020B0603030403020204" pitchFamily="34" charset="0"/>
                <a:cs typeface="Times New Roman" panose="02020603050405020304" pitchFamily="18" charset="0"/>
              </a:rPr>
              <a:t>, digitalna (trajnostna) energija, regenerativno kmetovanje in obnovljivi plini</a:t>
            </a:r>
            <a:r>
              <a:rPr lang="sl-SI" sz="1400" kern="100" dirty="0">
                <a:solidFill>
                  <a:schemeClr val="accent1">
                    <a:lumMod val="50000"/>
                  </a:schemeClr>
                </a:solidFill>
                <a:latin typeface="Source Sans Pro SemiBold" panose="020B0603030403020204" pitchFamily="34" charset="0"/>
                <a:ea typeface="Source Sans Pro SemiBold" panose="020B0603030403020204" pitchFamily="34" charset="0"/>
                <a:cs typeface="Times New Roman" panose="02020603050405020304" pitchFamily="18" charset="0"/>
              </a:rPr>
              <a:t>.</a:t>
            </a:r>
            <a:r>
              <a:rPr lang="sl-SI" sz="1400" kern="100" cap="all" dirty="0">
                <a:solidFill>
                  <a:schemeClr val="accent1">
                    <a:lumMod val="50000"/>
                  </a:schemeClr>
                </a:solidFill>
                <a:latin typeface="Source Sans Pro SemiBold" panose="020B0603030403020204" pitchFamily="34" charset="0"/>
                <a:ea typeface="Source Sans Pro SemiBold" panose="020B0603030403020204" pitchFamily="34" charset="0"/>
                <a:cs typeface="Times New Roman" panose="02020603050405020304" pitchFamily="18" charset="0"/>
              </a:rPr>
              <a:t> </a:t>
            </a:r>
            <a:r>
              <a:rPr lang="sl-SI" sz="1400" kern="100" dirty="0">
                <a:solidFill>
                  <a:schemeClr val="accent1">
                    <a:lumMod val="50000"/>
                  </a:schemeClr>
                </a:solidFill>
                <a:latin typeface="Source Sans Pro SemiBold" panose="020B0603030403020204" pitchFamily="34" charset="0"/>
                <a:ea typeface="Source Sans Pro SemiBold" panose="020B0603030403020204" pitchFamily="34" charset="0"/>
                <a:cs typeface="Times New Roman" panose="02020603050405020304" pitchFamily="18" charset="0"/>
              </a:rPr>
              <a:t>S konzorcijem strokovnjakov iz različnih področij projekt spodbuja povezovanje vrednostnih verig EU, </a:t>
            </a:r>
            <a:r>
              <a:rPr lang="sl-SI" sz="1400" kern="100" dirty="0" err="1">
                <a:solidFill>
                  <a:schemeClr val="accent1">
                    <a:lumMod val="50000"/>
                  </a:schemeClr>
                </a:solidFill>
                <a:latin typeface="Source Sans Pro SemiBold" panose="020B0603030403020204" pitchFamily="34" charset="0"/>
                <a:ea typeface="Source Sans Pro SemiBold" panose="020B0603030403020204" pitchFamily="34" charset="0"/>
                <a:cs typeface="Times New Roman" panose="02020603050405020304" pitchFamily="18" charset="0"/>
              </a:rPr>
              <a:t>medregionalna</a:t>
            </a:r>
            <a:r>
              <a:rPr lang="sl-SI" sz="1400" kern="100" dirty="0">
                <a:solidFill>
                  <a:schemeClr val="accent1">
                    <a:lumMod val="50000"/>
                  </a:schemeClr>
                </a:solidFill>
                <a:latin typeface="Source Sans Pro SemiBold" panose="020B0603030403020204" pitchFamily="34" charset="0"/>
                <a:ea typeface="Source Sans Pro SemiBold" panose="020B0603030403020204" pitchFamily="34" charset="0"/>
                <a:cs typeface="Times New Roman" panose="02020603050405020304" pitchFamily="18" charset="0"/>
              </a:rPr>
              <a:t> partnerstva in priložnosti za množično financiranje, pri čemer spodbuja ESRR </a:t>
            </a:r>
            <a:r>
              <a:rPr lang="sl-SI" sz="1400" kern="100" dirty="0" err="1">
                <a:solidFill>
                  <a:schemeClr val="accent1">
                    <a:lumMod val="50000"/>
                  </a:schemeClr>
                </a:solidFill>
                <a:latin typeface="Source Sans Pro SemiBold" panose="020B0603030403020204" pitchFamily="34" charset="0"/>
                <a:ea typeface="Source Sans Pro SemiBold" panose="020B0603030403020204" pitchFamily="34" charset="0"/>
                <a:cs typeface="Times New Roman" panose="02020603050405020304" pitchFamily="18" charset="0"/>
              </a:rPr>
              <a:t>Interreg</a:t>
            </a:r>
            <a:r>
              <a:rPr lang="sl-SI" sz="1400" kern="100" dirty="0">
                <a:solidFill>
                  <a:schemeClr val="accent1">
                    <a:lumMod val="50000"/>
                  </a:schemeClr>
                </a:solidFill>
                <a:latin typeface="Source Sans Pro SemiBold" panose="020B0603030403020204" pitchFamily="34" charset="0"/>
                <a:ea typeface="Source Sans Pro SemiBold" panose="020B0603030403020204" pitchFamily="34" charset="0"/>
                <a:cs typeface="Times New Roman" panose="02020603050405020304" pitchFamily="18" charset="0"/>
              </a:rPr>
              <a:t> in druge mehanizme financiranja EU. S skupnimi prizadevanji si GREET CE prizadeva ustvariti poti trajnostnega razvoja, okrepiti regionalne inovacijske zmogljivosti in prispevati k </a:t>
            </a:r>
            <a:r>
              <a:rPr lang="sl-SI" sz="1400" kern="100" dirty="0" err="1">
                <a:solidFill>
                  <a:schemeClr val="accent1">
                    <a:lumMod val="50000"/>
                  </a:schemeClr>
                </a:solidFill>
                <a:latin typeface="Source Sans Pro SemiBold" panose="020B0603030403020204" pitchFamily="34" charset="0"/>
                <a:ea typeface="Source Sans Pro SemiBold" panose="020B0603030403020204" pitchFamily="34" charset="0"/>
                <a:cs typeface="Times New Roman" panose="02020603050405020304" pitchFamily="18" charset="0"/>
              </a:rPr>
              <a:t>okoljskim</a:t>
            </a:r>
            <a:r>
              <a:rPr lang="sl-SI" sz="1400" kern="100" dirty="0">
                <a:solidFill>
                  <a:schemeClr val="accent1">
                    <a:lumMod val="50000"/>
                  </a:schemeClr>
                </a:solidFill>
                <a:latin typeface="Source Sans Pro SemiBold" panose="020B0603030403020204" pitchFamily="34" charset="0"/>
                <a:ea typeface="Source Sans Pro SemiBold" panose="020B0603030403020204" pitchFamily="34" charset="0"/>
                <a:cs typeface="Times New Roman" panose="02020603050405020304" pitchFamily="18" charset="0"/>
              </a:rPr>
              <a:t> in gospodarskim ciljem EU.</a:t>
            </a:r>
          </a:p>
        </p:txBody>
      </p:sp>
      <p:sp>
        <p:nvSpPr>
          <p:cNvPr id="12" name="Označba mesta vsebine 2">
            <a:extLst>
              <a:ext uri="{FF2B5EF4-FFF2-40B4-BE49-F238E27FC236}">
                <a16:creationId xmlns:a16="http://schemas.microsoft.com/office/drawing/2014/main" id="{F107E08C-2D76-51E1-365D-A395BA3F137B}"/>
              </a:ext>
            </a:extLst>
          </p:cNvPr>
          <p:cNvSpPr txBox="1">
            <a:spLocks/>
          </p:cNvSpPr>
          <p:nvPr/>
        </p:nvSpPr>
        <p:spPr>
          <a:xfrm>
            <a:off x="840660" y="1483412"/>
            <a:ext cx="10510680" cy="1629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ts val="1440"/>
              </a:lnSpc>
              <a:spcAft>
                <a:spcPts val="800"/>
              </a:spcAft>
              <a:buNone/>
            </a:pPr>
            <a:r>
              <a:rPr lang="sl-SI" sz="1800" b="1" kern="100" dirty="0">
                <a:solidFill>
                  <a:srgbClr val="92D05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 </a:t>
            </a:r>
            <a:r>
              <a:rPr lang="sl-SI" sz="1800" kern="100" dirty="0">
                <a:solidFill>
                  <a:srgbClr val="7EAE63"/>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podjetniške in socialne inovacije</a:t>
            </a:r>
            <a:r>
              <a:rPr lang="sl-SI" sz="1800" kern="100" dirty="0">
                <a:solidFill>
                  <a:schemeClr val="accent1">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 </a:t>
            </a:r>
          </a:p>
          <a:p>
            <a:pPr marL="0" indent="0" algn="r">
              <a:lnSpc>
                <a:spcPts val="1440"/>
              </a:lnSpc>
              <a:spcAft>
                <a:spcPts val="800"/>
              </a:spcAft>
              <a:buNone/>
            </a:pPr>
            <a:r>
              <a:rPr lang="sl-SI" sz="1800" b="1" kern="100" dirty="0">
                <a:solidFill>
                  <a:srgbClr val="92D05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 </a:t>
            </a:r>
            <a:r>
              <a:rPr lang="sl-SI" sz="1800" kern="100" dirty="0">
                <a:solidFill>
                  <a:srgbClr val="368033"/>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m</a:t>
            </a:r>
            <a:r>
              <a:rPr lang="it-IT" sz="1800" kern="100" dirty="0" err="1">
                <a:solidFill>
                  <a:srgbClr val="368033"/>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ultidisciplinarni</a:t>
            </a:r>
            <a:r>
              <a:rPr lang="it-IT" sz="1800" kern="100" dirty="0">
                <a:solidFill>
                  <a:srgbClr val="368033"/>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 </a:t>
            </a:r>
            <a:r>
              <a:rPr lang="it-IT" sz="1800" kern="100" dirty="0" err="1">
                <a:solidFill>
                  <a:srgbClr val="368033"/>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pristop</a:t>
            </a:r>
            <a:r>
              <a:rPr lang="it-IT" sz="1800" kern="100" dirty="0">
                <a:solidFill>
                  <a:srgbClr val="368033"/>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 k </a:t>
            </a:r>
            <a:r>
              <a:rPr lang="it-IT" sz="1800" kern="100" dirty="0" err="1">
                <a:solidFill>
                  <a:srgbClr val="368033"/>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pametni</a:t>
            </a:r>
            <a:r>
              <a:rPr lang="it-IT" sz="1800" kern="100" dirty="0">
                <a:solidFill>
                  <a:srgbClr val="368033"/>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 </a:t>
            </a:r>
            <a:r>
              <a:rPr lang="it-IT" sz="1800" kern="100" dirty="0" err="1">
                <a:solidFill>
                  <a:srgbClr val="368033"/>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specializaciji</a:t>
            </a:r>
            <a:r>
              <a:rPr lang="sl-SI" sz="1800" kern="100" dirty="0">
                <a:solidFill>
                  <a:srgbClr val="368033"/>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 </a:t>
            </a:r>
          </a:p>
          <a:p>
            <a:pPr marL="0" indent="0" algn="r">
              <a:lnSpc>
                <a:spcPts val="1440"/>
              </a:lnSpc>
              <a:spcAft>
                <a:spcPts val="800"/>
              </a:spcAft>
              <a:buNone/>
            </a:pPr>
            <a:r>
              <a:rPr lang="sl-SI" sz="1800" b="1" kern="100" dirty="0">
                <a:solidFill>
                  <a:schemeClr val="accent1">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a:t>
            </a:r>
            <a:r>
              <a:rPr lang="sl-SI" sz="1800" b="1" kern="100" dirty="0">
                <a:solidFill>
                  <a:srgbClr val="92D05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 </a:t>
            </a:r>
            <a:r>
              <a:rPr lang="sl-SI" sz="1800" kern="100" dirty="0">
                <a:solidFill>
                  <a:srgbClr val="002E00"/>
                </a:solidFill>
                <a:latin typeface="Source Sans Pro SemiBold" panose="020B0603030403020204" pitchFamily="34" charset="0"/>
                <a:ea typeface="Source Sans Pro SemiBold" panose="020B0603030403020204" pitchFamily="34" charset="0"/>
                <a:cs typeface="Times New Roman" panose="02020603050405020304" pitchFamily="18" charset="0"/>
              </a:rPr>
              <a:t>množično financiranje zelenega prehoda (množično posojanje) </a:t>
            </a:r>
          </a:p>
          <a:p>
            <a:pPr marL="0" indent="0" algn="r">
              <a:lnSpc>
                <a:spcPts val="1440"/>
              </a:lnSpc>
              <a:spcAft>
                <a:spcPts val="800"/>
              </a:spcAft>
              <a:buNone/>
            </a:pPr>
            <a:r>
              <a:rPr lang="sl-SI" sz="1800" kern="100" dirty="0">
                <a:solidFill>
                  <a:srgbClr val="002E00"/>
                </a:solidFill>
                <a:latin typeface="Source Sans Pro SemiBold" panose="020B0603030403020204" pitchFamily="34" charset="0"/>
                <a:ea typeface="Source Sans Pro SemiBold" panose="020B0603030403020204" pitchFamily="34" charset="0"/>
                <a:cs typeface="Times New Roman" panose="02020603050405020304" pitchFamily="18" charset="0"/>
              </a:rPr>
              <a:t>in združevanje projektov energetske učinkovitosti</a:t>
            </a:r>
          </a:p>
          <a:p>
            <a:pPr marL="0" indent="0" algn="r">
              <a:lnSpc>
                <a:spcPct val="107000"/>
              </a:lnSpc>
              <a:spcAft>
                <a:spcPts val="800"/>
              </a:spcAft>
              <a:buNone/>
            </a:pPr>
            <a:endParaRPr lang="sl-SI" sz="2600" kern="100" dirty="0">
              <a:solidFill>
                <a:srgbClr val="92D05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endParaRPr>
          </a:p>
          <a:p>
            <a:pPr marL="0" indent="0" algn="r">
              <a:lnSpc>
                <a:spcPct val="100000"/>
              </a:lnSpc>
              <a:spcBef>
                <a:spcPts val="0"/>
              </a:spcBef>
              <a:spcAft>
                <a:spcPts val="500"/>
              </a:spcAft>
              <a:buClr>
                <a:srgbClr val="034EA2"/>
              </a:buClr>
              <a:buFontTx/>
              <a:buNone/>
              <a:defRPr/>
            </a:pPr>
            <a:endParaRPr lang="sl-SI" sz="1400" b="1" dirty="0">
              <a:solidFill>
                <a:srgbClr val="92D050"/>
              </a:solidFill>
              <a:latin typeface="Source Sans Pro" panose="020B0503030403020204" pitchFamily="34" charset="0"/>
            </a:endParaRPr>
          </a:p>
          <a:p>
            <a:pPr marL="0" indent="0" algn="r">
              <a:buFont typeface="Arial" panose="020B0604020202020204" pitchFamily="34" charset="0"/>
              <a:buNone/>
            </a:pPr>
            <a:endParaRPr lang="sl-SI" dirty="0"/>
          </a:p>
        </p:txBody>
      </p:sp>
      <p:sp>
        <p:nvSpPr>
          <p:cNvPr id="19" name="Označba mesta vsebine 2">
            <a:extLst>
              <a:ext uri="{FF2B5EF4-FFF2-40B4-BE49-F238E27FC236}">
                <a16:creationId xmlns:a16="http://schemas.microsoft.com/office/drawing/2014/main" id="{5A6F3F95-48CB-59A8-0F88-F923218BE5F4}"/>
              </a:ext>
            </a:extLst>
          </p:cNvPr>
          <p:cNvSpPr txBox="1">
            <a:spLocks/>
          </p:cNvSpPr>
          <p:nvPr/>
        </p:nvSpPr>
        <p:spPr>
          <a:xfrm>
            <a:off x="840660" y="4768547"/>
            <a:ext cx="10510680" cy="54810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7000"/>
              </a:lnSpc>
              <a:spcAft>
                <a:spcPts val="800"/>
              </a:spcAft>
              <a:buNone/>
            </a:pPr>
            <a:r>
              <a:rPr lang="sl-SI" sz="3200" kern="100" dirty="0">
                <a:solidFill>
                  <a:srgbClr val="92D05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Krepitev inovacij  skozi 4 pilotne projekte</a:t>
            </a:r>
          </a:p>
          <a:p>
            <a:pPr marL="0" indent="0" algn="r">
              <a:lnSpc>
                <a:spcPct val="100000"/>
              </a:lnSpc>
              <a:spcBef>
                <a:spcPts val="0"/>
              </a:spcBef>
              <a:spcAft>
                <a:spcPts val="500"/>
              </a:spcAft>
              <a:buClr>
                <a:srgbClr val="034EA2"/>
              </a:buClr>
              <a:buFontTx/>
              <a:buNone/>
              <a:defRPr/>
            </a:pPr>
            <a:endParaRPr lang="sl-SI" sz="1400" b="1" dirty="0">
              <a:solidFill>
                <a:srgbClr val="92D050"/>
              </a:solidFill>
              <a:latin typeface="Source Sans Pro" panose="020B0503030403020204" pitchFamily="34" charset="0"/>
            </a:endParaRPr>
          </a:p>
          <a:p>
            <a:pPr marL="0" indent="0" algn="r">
              <a:buFont typeface="Arial" panose="020B0604020202020204" pitchFamily="34" charset="0"/>
              <a:buNone/>
            </a:pPr>
            <a:endParaRPr lang="sl-SI" dirty="0"/>
          </a:p>
        </p:txBody>
      </p:sp>
      <p:pic>
        <p:nvPicPr>
          <p:cNvPr id="2" name="Picture 2">
            <a:extLst>
              <a:ext uri="{FF2B5EF4-FFF2-40B4-BE49-F238E27FC236}">
                <a16:creationId xmlns:a16="http://schemas.microsoft.com/office/drawing/2014/main" id="{8267084B-7681-09AD-3579-D09A62ECD9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63328" y="6086292"/>
            <a:ext cx="1645274" cy="344724"/>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a:extLst>
              <a:ext uri="{FF2B5EF4-FFF2-40B4-BE49-F238E27FC236}">
                <a16:creationId xmlns:a16="http://schemas.microsoft.com/office/drawing/2014/main" id="{E54166A1-C77B-615F-2873-4ACCA4A53E21}"/>
              </a:ext>
            </a:extLst>
          </p:cNvPr>
          <p:cNvPicPr>
            <a:picLocks noChangeAspect="1"/>
          </p:cNvPicPr>
          <p:nvPr/>
        </p:nvPicPr>
        <p:blipFill>
          <a:blip r:embed="rId5"/>
          <a:stretch>
            <a:fillRect/>
          </a:stretch>
        </p:blipFill>
        <p:spPr>
          <a:xfrm>
            <a:off x="7848159" y="5822909"/>
            <a:ext cx="820353" cy="485353"/>
          </a:xfrm>
          <a:prstGeom prst="rect">
            <a:avLst/>
          </a:prstGeom>
        </p:spPr>
      </p:pic>
    </p:spTree>
    <p:extLst>
      <p:ext uri="{BB962C8B-B14F-4D97-AF65-F5344CB8AC3E}">
        <p14:creationId xmlns:p14="http://schemas.microsoft.com/office/powerpoint/2010/main" val="3196247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slov 1">
            <a:extLst>
              <a:ext uri="{FF2B5EF4-FFF2-40B4-BE49-F238E27FC236}">
                <a16:creationId xmlns:a16="http://schemas.microsoft.com/office/drawing/2014/main" id="{29CF5A58-D4BD-B447-CFF5-9D2D6AA5C270}"/>
              </a:ext>
            </a:extLst>
          </p:cNvPr>
          <p:cNvSpPr>
            <a:spLocks noGrp="1"/>
          </p:cNvSpPr>
          <p:nvPr>
            <p:ph type="title"/>
          </p:nvPr>
        </p:nvSpPr>
        <p:spPr>
          <a:xfrm>
            <a:off x="2555631" y="743840"/>
            <a:ext cx="7080738" cy="3974124"/>
          </a:xfrm>
        </p:spPr>
        <p:txBody>
          <a:bodyPr vert="horz" lIns="91440" tIns="45720" rIns="91440" bIns="45720" rtlCol="0" anchor="ctr">
            <a:normAutofit/>
          </a:bodyPr>
          <a:lstStyle/>
          <a:p>
            <a:pPr algn="ctr"/>
            <a:r>
              <a:rPr lang="en-US" sz="3200" dirty="0" err="1">
                <a:solidFill>
                  <a:srgbClr val="002E00"/>
                </a:solidFill>
                <a:latin typeface="Source Sans Pro SemiBold" panose="020B0603030403020204" pitchFamily="34" charset="0"/>
                <a:ea typeface="Source Sans Pro SemiBold" panose="020B0603030403020204" pitchFamily="34" charset="0"/>
              </a:rPr>
              <a:t>Spodbujanje</a:t>
            </a:r>
            <a:r>
              <a:rPr lang="en-US" sz="3200" dirty="0">
                <a:solidFill>
                  <a:srgbClr val="002E00"/>
                </a:solidFill>
                <a:latin typeface="Source Sans Pro SemiBold" panose="020B0603030403020204" pitchFamily="34" charset="0"/>
                <a:ea typeface="Source Sans Pro SemiBold" panose="020B0603030403020204" pitchFamily="34" charset="0"/>
              </a:rPr>
              <a:t> </a:t>
            </a:r>
            <a:br>
              <a:rPr lang="sl-SI" sz="3200" dirty="0">
                <a:solidFill>
                  <a:srgbClr val="002E00"/>
                </a:solidFill>
                <a:latin typeface="Source Sans Pro SemiBold" panose="020B0603030403020204" pitchFamily="34" charset="0"/>
                <a:ea typeface="Source Sans Pro SemiBold" panose="020B0603030403020204" pitchFamily="34" charset="0"/>
              </a:rPr>
            </a:br>
            <a:r>
              <a:rPr lang="en-US" sz="3200" dirty="0" err="1">
                <a:solidFill>
                  <a:srgbClr val="002E00"/>
                </a:solidFill>
                <a:latin typeface="Source Sans Pro SemiBold" panose="020B0603030403020204" pitchFamily="34" charset="0"/>
                <a:ea typeface="Source Sans Pro SemiBold" panose="020B0603030403020204" pitchFamily="34" charset="0"/>
              </a:rPr>
              <a:t>trajnostnih</a:t>
            </a:r>
            <a:r>
              <a:rPr lang="en-US" sz="3200" dirty="0">
                <a:solidFill>
                  <a:srgbClr val="002E00"/>
                </a:solidFill>
                <a:latin typeface="Source Sans Pro SemiBold" panose="020B0603030403020204" pitchFamily="34" charset="0"/>
                <a:ea typeface="Source Sans Pro SemiBold" panose="020B0603030403020204" pitchFamily="34" charset="0"/>
              </a:rPr>
              <a:t> </a:t>
            </a:r>
            <a:r>
              <a:rPr lang="en-US" sz="3200" dirty="0" err="1">
                <a:solidFill>
                  <a:srgbClr val="002E00"/>
                </a:solidFill>
                <a:latin typeface="Source Sans Pro SemiBold" panose="020B0603030403020204" pitchFamily="34" charset="0"/>
                <a:ea typeface="Source Sans Pro SemiBold" panose="020B0603030403020204" pitchFamily="34" charset="0"/>
              </a:rPr>
              <a:t>inovacij</a:t>
            </a:r>
            <a:r>
              <a:rPr lang="en-US" sz="3200" dirty="0">
                <a:solidFill>
                  <a:srgbClr val="002E00"/>
                </a:solidFill>
                <a:latin typeface="Source Sans Pro SemiBold" panose="020B0603030403020204" pitchFamily="34" charset="0"/>
                <a:ea typeface="Source Sans Pro SemiBold" panose="020B0603030403020204" pitchFamily="34" charset="0"/>
              </a:rPr>
              <a:t> v </a:t>
            </a:r>
            <a:r>
              <a:rPr lang="en-US" sz="3200" dirty="0" err="1">
                <a:solidFill>
                  <a:srgbClr val="002E00"/>
                </a:solidFill>
                <a:latin typeface="Source Sans Pro SemiBold" panose="020B0603030403020204" pitchFamily="34" charset="0"/>
                <a:ea typeface="Source Sans Pro SemiBold" panose="020B0603030403020204" pitchFamily="34" charset="0"/>
              </a:rPr>
              <a:t>gradbeništvu</a:t>
            </a:r>
            <a:br>
              <a:rPr lang="sl-SI" sz="3200" dirty="0">
                <a:solidFill>
                  <a:srgbClr val="368033"/>
                </a:solidFill>
                <a:latin typeface="Source Sans Pro SemiBold" panose="020B0603030403020204" pitchFamily="34" charset="0"/>
                <a:ea typeface="Source Sans Pro SemiBold" panose="020B0603030403020204" pitchFamily="34" charset="0"/>
              </a:rPr>
            </a:br>
            <a:br>
              <a:rPr lang="sl-SI" sz="600" dirty="0">
                <a:solidFill>
                  <a:srgbClr val="368033"/>
                </a:solidFill>
                <a:latin typeface="Source Sans Pro SemiBold" panose="020B0603030403020204" pitchFamily="34" charset="0"/>
                <a:ea typeface="Source Sans Pro SemiBold" panose="020B0603030403020204" pitchFamily="34" charset="0"/>
              </a:rPr>
            </a:br>
            <a:r>
              <a:rPr lang="sl-SI" sz="2400" b="1" kern="100" dirty="0">
                <a:solidFill>
                  <a:schemeClr val="accent5">
                    <a:lumMod val="50000"/>
                  </a:schemeClr>
                </a:solidFill>
                <a:latin typeface="Source Sans Pro SemiBold" panose="020B0603030403020204" pitchFamily="34" charset="0"/>
                <a:ea typeface="Source Sans Pro SemiBold" panose="020B0603030403020204" pitchFamily="34" charset="0"/>
                <a:cs typeface="Times New Roman" panose="02020603050405020304" pitchFamily="18" charset="0"/>
              </a:rPr>
              <a:t>◉</a:t>
            </a:r>
            <a:br>
              <a:rPr lang="en-US" sz="5400" dirty="0">
                <a:solidFill>
                  <a:schemeClr val="bg1">
                    <a:lumMod val="95000"/>
                    <a:lumOff val="5000"/>
                  </a:schemeClr>
                </a:solidFill>
              </a:rPr>
            </a:br>
            <a:r>
              <a:rPr lang="en-US" sz="5400" cap="all" dirty="0">
                <a:solidFill>
                  <a:srgbClr val="368033"/>
                </a:solidFill>
                <a:latin typeface="Source Sans Pro SemiBold" panose="020B0603030403020204" pitchFamily="34" charset="0"/>
                <a:ea typeface="Source Sans Pro SemiBold" panose="020B0603030403020204" pitchFamily="34" charset="0"/>
              </a:rPr>
              <a:t>P</a:t>
            </a:r>
            <a:r>
              <a:rPr lang="sl-SI" sz="5400" dirty="0" err="1">
                <a:solidFill>
                  <a:srgbClr val="368033"/>
                </a:solidFill>
                <a:latin typeface="Source Sans Pro SemiBold" panose="020B0603030403020204" pitchFamily="34" charset="0"/>
                <a:ea typeface="Source Sans Pro SemiBold" panose="020B0603030403020204" pitchFamily="34" charset="0"/>
              </a:rPr>
              <a:t>ilotni</a:t>
            </a:r>
            <a:r>
              <a:rPr lang="sl-SI" sz="5400" dirty="0">
                <a:solidFill>
                  <a:srgbClr val="368033"/>
                </a:solidFill>
                <a:latin typeface="Source Sans Pro SemiBold" panose="020B0603030403020204" pitchFamily="34" charset="0"/>
                <a:ea typeface="Source Sans Pro SemiBold" panose="020B0603030403020204" pitchFamily="34" charset="0"/>
              </a:rPr>
              <a:t> projekt</a:t>
            </a:r>
            <a:br>
              <a:rPr lang="sl-SI" sz="5400" cap="all" dirty="0">
                <a:solidFill>
                  <a:srgbClr val="92D050"/>
                </a:solidFill>
                <a:latin typeface="Source Sans Pro SemiBold" panose="020B0603030403020204" pitchFamily="34" charset="0"/>
                <a:ea typeface="Source Sans Pro SemiBold" panose="020B0603030403020204" pitchFamily="34" charset="0"/>
              </a:rPr>
            </a:br>
            <a:r>
              <a:rPr lang="en-US" sz="5400" cap="all" dirty="0" err="1">
                <a:solidFill>
                  <a:srgbClr val="92D050"/>
                </a:solidFill>
                <a:latin typeface="Source Sans Pro SemiBold" panose="020B0603030403020204" pitchFamily="34" charset="0"/>
                <a:ea typeface="Source Sans Pro SemiBold" panose="020B0603030403020204" pitchFamily="34" charset="0"/>
              </a:rPr>
              <a:t>ekološke</a:t>
            </a:r>
            <a:br>
              <a:rPr lang="sl-SI" sz="5400" cap="all" dirty="0">
                <a:solidFill>
                  <a:srgbClr val="92D050"/>
                </a:solidFill>
                <a:latin typeface="Source Sans Pro SemiBold" panose="020B0603030403020204" pitchFamily="34" charset="0"/>
                <a:ea typeface="Source Sans Pro SemiBold" panose="020B0603030403020204" pitchFamily="34" charset="0"/>
              </a:rPr>
            </a:br>
            <a:r>
              <a:rPr lang="en-US" sz="5400" cap="all" dirty="0">
                <a:solidFill>
                  <a:srgbClr val="92D050"/>
                </a:solidFill>
                <a:latin typeface="Source Sans Pro SemiBold" panose="020B0603030403020204" pitchFamily="34" charset="0"/>
                <a:ea typeface="Source Sans Pro SemiBold" panose="020B0603030403020204" pitchFamily="34" charset="0"/>
              </a:rPr>
              <a:t> </a:t>
            </a:r>
            <a:r>
              <a:rPr lang="en-US" sz="5400" cap="all" dirty="0" err="1">
                <a:solidFill>
                  <a:srgbClr val="92D050"/>
                </a:solidFill>
                <a:latin typeface="Source Sans Pro SemiBold" panose="020B0603030403020204" pitchFamily="34" charset="0"/>
                <a:ea typeface="Source Sans Pro SemiBold" panose="020B0603030403020204" pitchFamily="34" charset="0"/>
              </a:rPr>
              <a:t>gradnje</a:t>
            </a:r>
            <a:endParaRPr lang="en-US" sz="5400" dirty="0">
              <a:solidFill>
                <a:srgbClr val="92D050"/>
              </a:solidFill>
              <a:latin typeface="Source Sans Pro SemiBold" panose="020B0603030403020204" pitchFamily="34" charset="0"/>
              <a:ea typeface="Source Sans Pro SemiBold" panose="020B0603030403020204" pitchFamily="34" charset="0"/>
            </a:endParaRPr>
          </a:p>
        </p:txBody>
      </p:sp>
      <p:pic>
        <p:nvPicPr>
          <p:cNvPr id="7" name="Immagine 6" descr="Immagine che contiene Elementi grafici, Carattere, grafica, logo&#10;&#10;Descrizione generata automaticamente">
            <a:extLst>
              <a:ext uri="{FF2B5EF4-FFF2-40B4-BE49-F238E27FC236}">
                <a16:creationId xmlns:a16="http://schemas.microsoft.com/office/drawing/2014/main" id="{B26B3F39-79F5-6BA5-60B5-DC38F48FED82}"/>
              </a:ext>
            </a:extLst>
          </p:cNvPr>
          <p:cNvPicPr>
            <a:picLocks noChangeAspect="1"/>
          </p:cNvPicPr>
          <p:nvPr/>
        </p:nvPicPr>
        <p:blipFill>
          <a:blip r:embed="rId3"/>
          <a:stretch>
            <a:fillRect/>
          </a:stretch>
        </p:blipFill>
        <p:spPr>
          <a:xfrm>
            <a:off x="5475513" y="4988534"/>
            <a:ext cx="1240973" cy="799448"/>
          </a:xfrm>
          <a:prstGeom prst="rect">
            <a:avLst/>
          </a:prstGeom>
        </p:spPr>
      </p:pic>
      <p:pic>
        <p:nvPicPr>
          <p:cNvPr id="10" name="Immagine 7" descr="Immagine che contiene Elementi grafici, linea, arte&#10;&#10;Descrizione generata automaticamente">
            <a:extLst>
              <a:ext uri="{FF2B5EF4-FFF2-40B4-BE49-F238E27FC236}">
                <a16:creationId xmlns:a16="http://schemas.microsoft.com/office/drawing/2014/main" id="{9822413A-DB1A-5DFF-8C2F-FDF94AB25DBE}"/>
              </a:ext>
            </a:extLst>
          </p:cNvPr>
          <p:cNvPicPr>
            <a:picLocks noChangeAspect="1"/>
          </p:cNvPicPr>
          <p:nvPr/>
        </p:nvPicPr>
        <p:blipFill>
          <a:blip r:embed="rId4"/>
          <a:stretch>
            <a:fillRect/>
          </a:stretch>
        </p:blipFill>
        <p:spPr>
          <a:xfrm>
            <a:off x="5159" y="0"/>
            <a:ext cx="5020409" cy="6872785"/>
          </a:xfrm>
          <a:prstGeom prst="rect">
            <a:avLst/>
          </a:prstGeom>
        </p:spPr>
      </p:pic>
      <p:pic>
        <p:nvPicPr>
          <p:cNvPr id="3" name="Picture 2">
            <a:extLst>
              <a:ext uri="{FF2B5EF4-FFF2-40B4-BE49-F238E27FC236}">
                <a16:creationId xmlns:a16="http://schemas.microsoft.com/office/drawing/2014/main" id="{20E6C7DD-B372-C229-B461-7B94572F4E5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8903" y="6364393"/>
            <a:ext cx="1645274" cy="344724"/>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a:extLst>
              <a:ext uri="{FF2B5EF4-FFF2-40B4-BE49-F238E27FC236}">
                <a16:creationId xmlns:a16="http://schemas.microsoft.com/office/drawing/2014/main" id="{092F3A57-81F6-9E34-BE65-705BF0B70B6F}"/>
              </a:ext>
            </a:extLst>
          </p:cNvPr>
          <p:cNvPicPr>
            <a:picLocks noChangeAspect="1"/>
          </p:cNvPicPr>
          <p:nvPr/>
        </p:nvPicPr>
        <p:blipFill>
          <a:blip r:embed="rId6"/>
          <a:stretch>
            <a:fillRect/>
          </a:stretch>
        </p:blipFill>
        <p:spPr>
          <a:xfrm>
            <a:off x="5667110" y="60201"/>
            <a:ext cx="820353" cy="485353"/>
          </a:xfrm>
          <a:prstGeom prst="rect">
            <a:avLst/>
          </a:prstGeom>
        </p:spPr>
      </p:pic>
    </p:spTree>
    <p:extLst>
      <p:ext uri="{BB962C8B-B14F-4D97-AF65-F5344CB8AC3E}">
        <p14:creationId xmlns:p14="http://schemas.microsoft.com/office/powerpoint/2010/main" val="44696655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C5566991-D111-A132-511E-A3F490649855}"/>
              </a:ext>
            </a:extLst>
          </p:cNvPr>
          <p:cNvSpPr txBox="1"/>
          <p:nvPr/>
        </p:nvSpPr>
        <p:spPr>
          <a:xfrm>
            <a:off x="854393" y="2779207"/>
            <a:ext cx="4483417" cy="2722861"/>
          </a:xfrm>
          <a:prstGeom prst="rect">
            <a:avLst/>
          </a:prstGeom>
          <a:noFill/>
        </p:spPr>
        <p:txBody>
          <a:bodyPr wrap="square">
            <a:spAutoFit/>
          </a:bodyPr>
          <a:lstStyle/>
          <a:p>
            <a:pPr marL="0" marR="0" lvl="0" indent="0" algn="l" defTabSz="914400" rtl="0" eaLnBrk="1" fontAlgn="auto" latinLnBrk="0" hangingPunct="1">
              <a:lnSpc>
                <a:spcPts val="1200"/>
              </a:lnSpc>
              <a:spcBef>
                <a:spcPts val="0"/>
              </a:spcBef>
              <a:spcAft>
                <a:spcPts val="500"/>
              </a:spcAft>
              <a:buClr>
                <a:srgbClr val="034EA2"/>
              </a:buClr>
              <a:buSzTx/>
              <a:buFontTx/>
              <a:buNone/>
              <a:tabLst/>
              <a:defRPr/>
            </a:pPr>
            <a:r>
              <a:rPr lang="en-US" altLang="sl-SI" sz="1200" b="1" dirty="0">
                <a:solidFill>
                  <a:srgbClr val="368033"/>
                </a:solidFill>
                <a:latin typeface="Source Sans Pro" panose="020B0503030403020204" pitchFamily="34" charset="0"/>
              </a:rPr>
              <a:t>Analiza </a:t>
            </a:r>
            <a:r>
              <a:rPr lang="en-US" altLang="sl-SI" sz="1200" b="1" dirty="0" err="1">
                <a:solidFill>
                  <a:srgbClr val="368033"/>
                </a:solidFill>
                <a:latin typeface="Source Sans Pro" panose="020B0503030403020204" pitchFamily="34" charset="0"/>
              </a:rPr>
              <a:t>vrednostne</a:t>
            </a:r>
            <a:r>
              <a:rPr lang="en-US" altLang="sl-SI" sz="1200" b="1" dirty="0">
                <a:solidFill>
                  <a:srgbClr val="368033"/>
                </a:solidFill>
                <a:latin typeface="Source Sans Pro" panose="020B0503030403020204" pitchFamily="34" charset="0"/>
              </a:rPr>
              <a:t> </a:t>
            </a:r>
            <a:r>
              <a:rPr lang="en-US" altLang="sl-SI" sz="1200" b="1" dirty="0" err="1">
                <a:solidFill>
                  <a:srgbClr val="368033"/>
                </a:solidFill>
                <a:latin typeface="Source Sans Pro" panose="020B0503030403020204" pitchFamily="34" charset="0"/>
              </a:rPr>
              <a:t>verige</a:t>
            </a:r>
            <a:r>
              <a:rPr lang="en-US" altLang="sl-SI" sz="1200" b="1" dirty="0">
                <a:solidFill>
                  <a:srgbClr val="368033"/>
                </a:solidFill>
                <a:latin typeface="Source Sans Pro" panose="020B0503030403020204" pitchFamily="34" charset="0"/>
              </a:rPr>
              <a:t> </a:t>
            </a:r>
            <a:r>
              <a:rPr lang="en-US" altLang="sl-SI" sz="1200" b="1" dirty="0" err="1">
                <a:solidFill>
                  <a:srgbClr val="368033"/>
                </a:solidFill>
                <a:latin typeface="Source Sans Pro" panose="020B0503030403020204" pitchFamily="34" charset="0"/>
              </a:rPr>
              <a:t>industrije</a:t>
            </a:r>
            <a:endParaRPr lang="en-US" altLang="sl-SI" sz="1200" b="1" dirty="0">
              <a:solidFill>
                <a:srgbClr val="368033"/>
              </a:solidFill>
              <a:latin typeface="Source Sans Pro" panose="020B0503030403020204" pitchFamily="34" charset="0"/>
            </a:endParaRPr>
          </a:p>
          <a:p>
            <a:pPr marL="0" marR="0" lvl="0" indent="0" algn="just" defTabSz="914400" rtl="0" eaLnBrk="1" fontAlgn="auto" latinLnBrk="0" hangingPunct="1">
              <a:lnSpc>
                <a:spcPts val="1200"/>
              </a:lnSpc>
              <a:spcBef>
                <a:spcPts val="0"/>
              </a:spcBef>
              <a:spcAft>
                <a:spcPts val="500"/>
              </a:spcAft>
              <a:buClr>
                <a:srgbClr val="034EA2"/>
              </a:buClr>
              <a:buSzTx/>
              <a:buFontTx/>
              <a:buNone/>
              <a:tabLst/>
              <a:defRPr/>
            </a:pPr>
            <a:r>
              <a:rPr kumimoji="0" lang="sl-SI"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Zajema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preučitev</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različnih</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stopenj</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proizvodnje</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izdelka</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storitve</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od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nabave</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do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končnega</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nakupa</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s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strani</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končnega</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uporabnika</a:t>
            </a:r>
            <a:r>
              <a:rPr kumimoji="0" lang="sl-SI"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a:t>
            </a:r>
            <a:endParaRPr kumimoji="0" lang="en-US" altLang="sl-SI" sz="1200" b="1"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endParaRPr>
          </a:p>
          <a:p>
            <a:pPr marL="0" marR="0" lvl="0" indent="0" algn="just" defTabSz="914400" rtl="0" eaLnBrk="1" fontAlgn="auto" latinLnBrk="0" hangingPunct="1">
              <a:lnSpc>
                <a:spcPts val="1200"/>
              </a:lnSpc>
              <a:spcBef>
                <a:spcPts val="0"/>
              </a:spcBef>
              <a:spcAft>
                <a:spcPts val="500"/>
              </a:spcAft>
              <a:buClr>
                <a:srgbClr val="034EA2"/>
              </a:buClr>
              <a:buSzTx/>
              <a:buFontTx/>
              <a:buNone/>
              <a:tabLst/>
              <a:defRPr/>
            </a:pPr>
            <a:r>
              <a:rPr lang="en-US" altLang="sl-SI" sz="1200" b="1" dirty="0" err="1">
                <a:solidFill>
                  <a:srgbClr val="368033"/>
                </a:solidFill>
                <a:latin typeface="Source Sans Pro" panose="020B0503030403020204" pitchFamily="34" charset="0"/>
              </a:rPr>
              <a:t>Poslovni</a:t>
            </a:r>
            <a:r>
              <a:rPr lang="en-US" altLang="sl-SI" sz="1200" b="1" dirty="0">
                <a:solidFill>
                  <a:srgbClr val="368033"/>
                </a:solidFill>
                <a:latin typeface="Source Sans Pro" panose="020B0503030403020204" pitchFamily="34" charset="0"/>
              </a:rPr>
              <a:t> primer</a:t>
            </a:r>
          </a:p>
          <a:p>
            <a:pPr marL="0" marR="0" lvl="0" indent="0" algn="just" defTabSz="914400" rtl="0" eaLnBrk="1" fontAlgn="auto" latinLnBrk="0" hangingPunct="1">
              <a:lnSpc>
                <a:spcPts val="1200"/>
              </a:lnSpc>
              <a:spcBef>
                <a:spcPts val="0"/>
              </a:spcBef>
              <a:spcAft>
                <a:spcPts val="500"/>
              </a:spcAft>
              <a:buClr>
                <a:srgbClr val="034EA2"/>
              </a:buClr>
              <a:buSzTx/>
              <a:buFontTx/>
              <a:buNone/>
              <a:tabLst/>
              <a:defRPr/>
            </a:pP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V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njem</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je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zajeta</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utemeljitev</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za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začetek</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projekta</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a:t>
            </a:r>
            <a:r>
              <a:rPr kumimoji="0" lang="sl-SI"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programa</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ali</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portfelja</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znotraj</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vrednostnih</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verig</a:t>
            </a:r>
            <a:r>
              <a:rPr kumimoji="0" lang="sl-SI"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predstavljena</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v dobro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strukturiranem</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dokumentu</a:t>
            </a:r>
            <a:r>
              <a:rPr lang="sl-SI" altLang="sl-SI" sz="1200" dirty="0">
                <a:solidFill>
                  <a:schemeClr val="accent5">
                    <a:lumMod val="50000"/>
                  </a:schemeClr>
                </a:solidFill>
                <a:latin typeface="Source Sans Pro" panose="020B0503030403020204" pitchFamily="34" charset="0"/>
              </a:rPr>
              <a:t> in </a:t>
            </a:r>
            <a:r>
              <a:rPr kumimoji="0" lang="sl-SI"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o</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cenjuje</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koristi</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stroške</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in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tveganja</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alternativnih</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možnosti</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ter</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utemeljuje</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prednostno</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rešitev</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a:t>
            </a:r>
            <a:endParaRPr kumimoji="0" lang="en-US" altLang="sl-SI" sz="1200" b="1" i="0" u="none" strike="noStrike" kern="1200" cap="none" spc="0" normalizeH="0" baseline="0" noProof="0" dirty="0">
              <a:ln>
                <a:noFill/>
              </a:ln>
              <a:solidFill>
                <a:srgbClr val="4D4D4D"/>
              </a:solidFill>
              <a:effectLst/>
              <a:uLnTx/>
              <a:uFillTx/>
              <a:latin typeface="Source Sans Pro" panose="020B0503030403020204" pitchFamily="34" charset="0"/>
            </a:endParaRPr>
          </a:p>
          <a:p>
            <a:pPr marL="0" marR="0" lvl="0" indent="0" algn="just" defTabSz="914400" rtl="0" eaLnBrk="1" fontAlgn="auto" latinLnBrk="0" hangingPunct="1">
              <a:lnSpc>
                <a:spcPts val="1200"/>
              </a:lnSpc>
              <a:spcBef>
                <a:spcPts val="0"/>
              </a:spcBef>
              <a:spcAft>
                <a:spcPts val="500"/>
              </a:spcAft>
              <a:buClr>
                <a:srgbClr val="034EA2"/>
              </a:buClr>
              <a:buSzTx/>
              <a:buFontTx/>
              <a:buNone/>
              <a:tabLst/>
              <a:defRPr/>
            </a:pPr>
            <a:r>
              <a:rPr lang="en-US" altLang="sl-SI" sz="1200" b="1" dirty="0" err="1">
                <a:solidFill>
                  <a:srgbClr val="368033"/>
                </a:solidFill>
                <a:latin typeface="Source Sans Pro" panose="020B0503030403020204" pitchFamily="34" charset="0"/>
              </a:rPr>
              <a:t>Načrt</a:t>
            </a:r>
            <a:r>
              <a:rPr lang="en-US" altLang="sl-SI" sz="1200" b="1" dirty="0">
                <a:solidFill>
                  <a:srgbClr val="368033"/>
                </a:solidFill>
                <a:latin typeface="Source Sans Pro" panose="020B0503030403020204" pitchFamily="34" charset="0"/>
              </a:rPr>
              <a:t> </a:t>
            </a:r>
            <a:r>
              <a:rPr lang="en-US" altLang="sl-SI" sz="1200" b="1" dirty="0" err="1">
                <a:solidFill>
                  <a:srgbClr val="368033"/>
                </a:solidFill>
                <a:latin typeface="Source Sans Pro" panose="020B0503030403020204" pitchFamily="34" charset="0"/>
              </a:rPr>
              <a:t>poti</a:t>
            </a:r>
            <a:endParaRPr lang="en-US" altLang="sl-SI" sz="1200" b="1" dirty="0">
              <a:solidFill>
                <a:srgbClr val="368033"/>
              </a:solidFill>
              <a:latin typeface="Source Sans Pro" panose="020B0503030403020204" pitchFamily="34" charset="0"/>
            </a:endParaRPr>
          </a:p>
          <a:p>
            <a:pPr marL="0" marR="0" lvl="0" indent="0" algn="just" defTabSz="914400" rtl="0" eaLnBrk="1" fontAlgn="auto" latinLnBrk="0" hangingPunct="1">
              <a:lnSpc>
                <a:spcPts val="1200"/>
              </a:lnSpc>
              <a:spcBef>
                <a:spcPts val="0"/>
              </a:spcBef>
              <a:spcAft>
                <a:spcPts val="500"/>
              </a:spcAft>
              <a:buClr>
                <a:srgbClr val="034EA2"/>
              </a:buClr>
              <a:buSzTx/>
              <a:buFontTx/>
              <a:buNone/>
              <a:tabLst/>
              <a:defRPr/>
            </a:pPr>
            <a:r>
              <a:rPr kumimoji="0" lang="sl-SI"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S</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trateški</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načrt</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ki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opredeljuje</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cilj</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ali</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želeni</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izid</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in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vključuje</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glavne</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korake</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ali</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mejnike</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potrebne</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za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njegovo</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dosego</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Služi</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tudi</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kot</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komunikacijsko</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orodje</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Strategije</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pametne</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specializacije</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(S3) so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ena</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od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globalnih</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metodologij</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za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načrte</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za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znanost</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tehnologijo</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in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inovacije</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(ZTI) za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doseganje</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ciljev</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trajnostnega</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razvoja</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Uporablja</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participativne</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postopke</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od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spodaj</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 </a:t>
            </a:r>
            <a:r>
              <a:rPr kumimoji="0" lang="en-US" altLang="sl-SI" sz="1200" i="0" u="none" strike="noStrike" kern="1200" cap="none" spc="0" normalizeH="0" baseline="0" noProof="0" dirty="0" err="1">
                <a:ln>
                  <a:noFill/>
                </a:ln>
                <a:solidFill>
                  <a:schemeClr val="accent5">
                    <a:lumMod val="50000"/>
                  </a:schemeClr>
                </a:solidFill>
                <a:effectLst/>
                <a:uLnTx/>
                <a:uFillTx/>
                <a:latin typeface="Source Sans Pro" panose="020B0503030403020204" pitchFamily="34" charset="0"/>
              </a:rPr>
              <a:t>navzgor</a:t>
            </a:r>
            <a:r>
              <a:rPr kumimoji="0" lang="en-US" altLang="sl-SI" sz="1200" i="0" u="none" strike="noStrike" kern="1200" cap="none" spc="0" normalizeH="0" baseline="0" noProof="0" dirty="0">
                <a:ln>
                  <a:noFill/>
                </a:ln>
                <a:solidFill>
                  <a:schemeClr val="accent5">
                    <a:lumMod val="50000"/>
                  </a:schemeClr>
                </a:solidFill>
                <a:effectLst/>
                <a:uLnTx/>
                <a:uFillTx/>
                <a:latin typeface="Source Sans Pro" panose="020B0503030403020204" pitchFamily="34" charset="0"/>
              </a:rPr>
              <a:t>.</a:t>
            </a:r>
          </a:p>
        </p:txBody>
      </p:sp>
      <p:sp>
        <p:nvSpPr>
          <p:cNvPr id="5" name="Titolo 1">
            <a:extLst>
              <a:ext uri="{FF2B5EF4-FFF2-40B4-BE49-F238E27FC236}">
                <a16:creationId xmlns:a16="http://schemas.microsoft.com/office/drawing/2014/main" id="{93B70B89-9D12-354E-7217-9FE066F64FCF}"/>
              </a:ext>
            </a:extLst>
          </p:cNvPr>
          <p:cNvSpPr txBox="1">
            <a:spLocks/>
          </p:cNvSpPr>
          <p:nvPr/>
        </p:nvSpPr>
        <p:spPr>
          <a:xfrm>
            <a:off x="838200" y="5858313"/>
            <a:ext cx="11037570" cy="55229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1580" spc="-90" dirty="0">
                <a:solidFill>
                  <a:srgbClr val="92D050"/>
                </a:solidFill>
                <a:latin typeface="Source Sans Pro SemiBold" panose="020B0603030403020204" pitchFamily="34" charset="0"/>
                <a:ea typeface="Source Sans Pro SemiBold" panose="020B0603030403020204" pitchFamily="34" charset="0"/>
              </a:rPr>
              <a:t>Povečujemo  zmogljivosti  in  povezujemo  MSP  iz  EU  regij,  jim  nudimo  podporo   pri  pridobivanju  EU  sredstev  in  razvijamo </a:t>
            </a:r>
            <a:r>
              <a:rPr lang="fr-FR" sz="1580" spc="-90" dirty="0">
                <a:solidFill>
                  <a:srgbClr val="92D050"/>
                </a:solidFill>
                <a:latin typeface="Source Sans Pro SemiBold" panose="020B0603030403020204" pitchFamily="34" charset="0"/>
                <a:ea typeface="Source Sans Pro SemiBold" panose="020B0603030403020204" pitchFamily="34" charset="0"/>
              </a:rPr>
              <a:t> nišne </a:t>
            </a:r>
            <a:r>
              <a:rPr lang="sl-SI" sz="1580" spc="-90" dirty="0">
                <a:solidFill>
                  <a:srgbClr val="92D050"/>
                </a:solidFill>
                <a:latin typeface="Source Sans Pro SemiBold" panose="020B0603030403020204" pitchFamily="34" charset="0"/>
                <a:ea typeface="Source Sans Pro SemiBold" panose="020B0603030403020204" pitchFamily="34" charset="0"/>
              </a:rPr>
              <a:t> </a:t>
            </a:r>
            <a:r>
              <a:rPr lang="fr-FR" sz="1580" spc="-90" dirty="0">
                <a:solidFill>
                  <a:srgbClr val="92D050"/>
                </a:solidFill>
                <a:latin typeface="Source Sans Pro SemiBold" panose="020B0603030403020204" pitchFamily="34" charset="0"/>
                <a:ea typeface="Source Sans Pro SemiBold" panose="020B0603030403020204" pitchFamily="34" charset="0"/>
              </a:rPr>
              <a:t>pilot</a:t>
            </a:r>
            <a:r>
              <a:rPr lang="sl-SI" sz="1580" spc="-90" dirty="0">
                <a:solidFill>
                  <a:srgbClr val="92D050"/>
                </a:solidFill>
                <a:latin typeface="Source Sans Pro SemiBold" panose="020B0603030403020204" pitchFamily="34" charset="0"/>
                <a:ea typeface="Source Sans Pro SemiBold" panose="020B0603030403020204" pitchFamily="34" charset="0"/>
              </a:rPr>
              <a:t>e</a:t>
            </a:r>
            <a:endParaRPr lang="it-IT" sz="1580" spc="-90" dirty="0">
              <a:solidFill>
                <a:srgbClr val="92D050"/>
              </a:solidFill>
              <a:latin typeface="Source Sans Pro SemiBold" panose="020B0603030403020204" pitchFamily="34" charset="0"/>
              <a:ea typeface="Source Sans Pro SemiBold" panose="020B0603030403020204" pitchFamily="34" charset="0"/>
            </a:endParaRPr>
          </a:p>
        </p:txBody>
      </p:sp>
      <p:sp>
        <p:nvSpPr>
          <p:cNvPr id="6" name="PoljeZBesedilom 5">
            <a:extLst>
              <a:ext uri="{FF2B5EF4-FFF2-40B4-BE49-F238E27FC236}">
                <a16:creationId xmlns:a16="http://schemas.microsoft.com/office/drawing/2014/main" id="{D9A3C92A-5313-98F0-8E2D-B525496FDBB1}"/>
              </a:ext>
            </a:extLst>
          </p:cNvPr>
          <p:cNvSpPr txBox="1"/>
          <p:nvPr/>
        </p:nvSpPr>
        <p:spPr>
          <a:xfrm>
            <a:off x="6096000" y="3745947"/>
            <a:ext cx="5241607" cy="172611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500"/>
              </a:spcAft>
              <a:buClr>
                <a:srgbClr val="034EA2"/>
              </a:buClr>
              <a:buSzTx/>
              <a:buFontTx/>
              <a:buNone/>
              <a:tabLst/>
              <a:defRPr/>
            </a:pPr>
            <a:r>
              <a:rPr lang="sl-SI" b="1" dirty="0">
                <a:solidFill>
                  <a:srgbClr val="368033"/>
                </a:solidFill>
                <a:latin typeface="Source Sans Pro" panose="020B0503030403020204" pitchFamily="34" charset="0"/>
                <a:ea typeface="Source Sans Pro" panose="020B0503030403020204" pitchFamily="34" charset="0"/>
              </a:rPr>
              <a:t>Pilotni projekt ekološke gradnje </a:t>
            </a:r>
          </a:p>
          <a:p>
            <a:pPr marL="0" marR="0" lvl="0" indent="0" algn="just" defTabSz="914400" rtl="0" eaLnBrk="1" fontAlgn="auto" latinLnBrk="0" hangingPunct="1">
              <a:lnSpc>
                <a:spcPct val="100000"/>
              </a:lnSpc>
              <a:spcBef>
                <a:spcPts val="0"/>
              </a:spcBef>
              <a:spcAft>
                <a:spcPts val="500"/>
              </a:spcAft>
              <a:buClr>
                <a:srgbClr val="034EA2"/>
              </a:buClr>
              <a:buSzTx/>
              <a:buFontTx/>
              <a:buNone/>
              <a:tabLst/>
              <a:defRPr/>
            </a:pPr>
            <a:r>
              <a:rPr lang="sl-SI" sz="1400" kern="100" dirty="0">
                <a:solidFill>
                  <a:schemeClr val="accent1">
                    <a:lumMod val="5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se osredotoča na vključevanje trajnostnih gradbenih materialov in tehnik v gradbeništvo. Ta pobuda neposredno podpira ambicije evropskega zelenega dogovora za podnebno nevtralno Evropo do leta 2050, s poudarkom na zmanjšanju </a:t>
            </a:r>
            <a:r>
              <a:rPr lang="sl-SI" sz="1400" kern="100" dirty="0" err="1">
                <a:solidFill>
                  <a:schemeClr val="accent1">
                    <a:lumMod val="5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ogljičnega</a:t>
            </a:r>
            <a:r>
              <a:rPr lang="sl-SI" sz="1400" kern="100" dirty="0">
                <a:solidFill>
                  <a:schemeClr val="accent1">
                    <a:lumMod val="5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 odtisa gradbenega sektorja in spodbujanju materialov na biološki osnovi, s čimer znatno prispeva k rasti </a:t>
            </a:r>
            <a:r>
              <a:rPr lang="sl-SI" sz="1400" kern="100" dirty="0" err="1">
                <a:solidFill>
                  <a:schemeClr val="accent1">
                    <a:lumMod val="5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biogospodarskega</a:t>
            </a:r>
            <a:r>
              <a:rPr lang="sl-SI" sz="1400" kern="100" dirty="0">
                <a:solidFill>
                  <a:schemeClr val="accent1">
                    <a:lumMod val="5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 sektorja.</a:t>
            </a:r>
          </a:p>
        </p:txBody>
      </p:sp>
      <p:pic>
        <p:nvPicPr>
          <p:cNvPr id="10" name="Immagine 6" descr="Immagine che contiene Elementi grafici, Carattere, grafica, logo&#10;&#10;Descrizione generata automaticamente">
            <a:extLst>
              <a:ext uri="{FF2B5EF4-FFF2-40B4-BE49-F238E27FC236}">
                <a16:creationId xmlns:a16="http://schemas.microsoft.com/office/drawing/2014/main" id="{B28E264E-66AE-94D9-E647-E9CAFB18783A}"/>
              </a:ext>
            </a:extLst>
          </p:cNvPr>
          <p:cNvPicPr>
            <a:picLocks noChangeAspect="1"/>
          </p:cNvPicPr>
          <p:nvPr/>
        </p:nvPicPr>
        <p:blipFill>
          <a:blip r:embed="rId2"/>
          <a:stretch>
            <a:fillRect/>
          </a:stretch>
        </p:blipFill>
        <p:spPr>
          <a:xfrm>
            <a:off x="10494148" y="435059"/>
            <a:ext cx="1240973" cy="799448"/>
          </a:xfrm>
          <a:prstGeom prst="rect">
            <a:avLst/>
          </a:prstGeom>
        </p:spPr>
      </p:pic>
      <p:sp>
        <p:nvSpPr>
          <p:cNvPr id="11" name="Titolo 1">
            <a:extLst>
              <a:ext uri="{FF2B5EF4-FFF2-40B4-BE49-F238E27FC236}">
                <a16:creationId xmlns:a16="http://schemas.microsoft.com/office/drawing/2014/main" id="{B7CA8789-58AC-8565-CE79-0661F3167C4C}"/>
              </a:ext>
            </a:extLst>
          </p:cNvPr>
          <p:cNvSpPr txBox="1">
            <a:spLocks/>
          </p:cNvSpPr>
          <p:nvPr/>
        </p:nvSpPr>
        <p:spPr>
          <a:xfrm>
            <a:off x="838200" y="329232"/>
            <a:ext cx="9462941" cy="13412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cap="all" dirty="0">
                <a:solidFill>
                  <a:srgbClr val="368033"/>
                </a:solidFill>
                <a:latin typeface="Source Sans Pro SemiBold" panose="020B0603030403020204" pitchFamily="34" charset="0"/>
                <a:ea typeface="Source Sans Pro SemiBold" panose="020B0603030403020204" pitchFamily="34" charset="0"/>
              </a:rPr>
              <a:t>Pilot</a:t>
            </a:r>
            <a:r>
              <a:rPr lang="sl-SI" sz="4200" cap="all" dirty="0">
                <a:solidFill>
                  <a:srgbClr val="368033"/>
                </a:solidFill>
                <a:latin typeface="Source Sans Pro SemiBold" panose="020B0603030403020204" pitchFamily="34" charset="0"/>
                <a:ea typeface="Source Sans Pro SemiBold" panose="020B0603030403020204" pitchFamily="34" charset="0"/>
              </a:rPr>
              <a:t> </a:t>
            </a:r>
            <a:r>
              <a:rPr lang="en-US" sz="4200" cap="all" dirty="0" err="1">
                <a:solidFill>
                  <a:srgbClr val="92D050"/>
                </a:solidFill>
                <a:latin typeface="Source Sans Pro SemiBold" panose="020B0603030403020204" pitchFamily="34" charset="0"/>
                <a:ea typeface="Source Sans Pro SemiBold" panose="020B0603030403020204" pitchFamily="34" charset="0"/>
              </a:rPr>
              <a:t>ekološke</a:t>
            </a:r>
            <a:r>
              <a:rPr lang="sl-SI" sz="4200" cap="all" dirty="0">
                <a:solidFill>
                  <a:srgbClr val="92D050"/>
                </a:solidFill>
                <a:latin typeface="Source Sans Pro SemiBold" panose="020B0603030403020204" pitchFamily="34" charset="0"/>
                <a:ea typeface="Source Sans Pro SemiBold" panose="020B0603030403020204" pitchFamily="34" charset="0"/>
              </a:rPr>
              <a:t> </a:t>
            </a:r>
            <a:r>
              <a:rPr lang="en-US" sz="4200" cap="all" dirty="0" err="1">
                <a:solidFill>
                  <a:srgbClr val="92D050"/>
                </a:solidFill>
                <a:latin typeface="Source Sans Pro SemiBold" panose="020B0603030403020204" pitchFamily="34" charset="0"/>
                <a:ea typeface="Source Sans Pro SemiBold" panose="020B0603030403020204" pitchFamily="34" charset="0"/>
              </a:rPr>
              <a:t>gradnje</a:t>
            </a:r>
            <a:endParaRPr lang="it-IT" sz="4200" dirty="0">
              <a:solidFill>
                <a:srgbClr val="368033"/>
              </a:solidFill>
              <a:latin typeface="Source Sans Pro SemiBold" panose="020B0603030403020204" pitchFamily="34" charset="0"/>
              <a:ea typeface="Source Sans Pro SemiBold" panose="020B0603030403020204" pitchFamily="34" charset="0"/>
            </a:endParaRPr>
          </a:p>
        </p:txBody>
      </p:sp>
      <p:sp>
        <p:nvSpPr>
          <p:cNvPr id="16" name="Označba mesta vsebine 2">
            <a:extLst>
              <a:ext uri="{FF2B5EF4-FFF2-40B4-BE49-F238E27FC236}">
                <a16:creationId xmlns:a16="http://schemas.microsoft.com/office/drawing/2014/main" id="{66D87CFF-CFDE-236C-2D69-E4E3DD3429CF}"/>
              </a:ext>
            </a:extLst>
          </p:cNvPr>
          <p:cNvSpPr txBox="1">
            <a:spLocks/>
          </p:cNvSpPr>
          <p:nvPr/>
        </p:nvSpPr>
        <p:spPr>
          <a:xfrm>
            <a:off x="843120" y="1367362"/>
            <a:ext cx="10510680" cy="18673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7000"/>
              </a:lnSpc>
              <a:spcBef>
                <a:spcPts val="0"/>
              </a:spcBef>
              <a:buNone/>
            </a:pPr>
            <a:r>
              <a:rPr lang="sl-SI" sz="2400" kern="100" dirty="0">
                <a:solidFill>
                  <a:srgbClr val="92D050"/>
                </a:solidFill>
                <a:latin typeface="Source Sans Pro SemiBold" panose="020B0603030403020204" pitchFamily="34" charset="0"/>
                <a:ea typeface="Source Sans Pro SemiBold" panose="020B0603030403020204" pitchFamily="34" charset="0"/>
                <a:cs typeface="Times New Roman" panose="02020603050405020304" pitchFamily="18" charset="0"/>
              </a:rPr>
              <a:t>Premik k okolju prijaznejši gradnji in pametnejšim gradbenim materialom</a:t>
            </a:r>
          </a:p>
          <a:p>
            <a:pPr algn="r">
              <a:lnSpc>
                <a:spcPct val="107000"/>
              </a:lnSpc>
              <a:spcBef>
                <a:spcPts val="0"/>
              </a:spcBef>
              <a:buFontTx/>
              <a:buChar char="-"/>
            </a:pPr>
            <a:r>
              <a:rPr lang="sl-SI"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s p</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ospe</a:t>
            </a:r>
            <a:r>
              <a:rPr lang="sl-SI"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ševanjem</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inovacij</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preoblikovanj</a:t>
            </a:r>
            <a:r>
              <a:rPr lang="sl-SI"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a</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 in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komercializacije</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izdelkov</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 in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storitev</a:t>
            </a:r>
            <a:endParaRPr lang="sl-SI"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endParaRPr>
          </a:p>
          <a:p>
            <a:pPr algn="r">
              <a:lnSpc>
                <a:spcPct val="107000"/>
              </a:lnSpc>
              <a:spcBef>
                <a:spcPts val="0"/>
              </a:spcBef>
              <a:buFontTx/>
              <a:buChar char="-"/>
            </a:pPr>
            <a:r>
              <a:rPr lang="sl-SI"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s k</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repit</a:t>
            </a:r>
            <a:r>
              <a:rPr lang="sl-SI"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vijo</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sodelovanja</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na</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ravni</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 EU</a:t>
            </a:r>
          </a:p>
          <a:p>
            <a:pPr algn="r">
              <a:lnSpc>
                <a:spcPct val="107000"/>
              </a:lnSpc>
              <a:spcBef>
                <a:spcPts val="0"/>
              </a:spcBef>
              <a:buFontTx/>
              <a:buChar char="-"/>
            </a:pPr>
            <a:r>
              <a:rPr lang="sl-SI"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z m</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obilizacij</a:t>
            </a:r>
            <a:r>
              <a:rPr lang="sl-SI"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o</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 in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optimizacij</a:t>
            </a:r>
            <a:r>
              <a:rPr lang="sl-SI"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o</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naložb</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 za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preoblikovanje</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vrednostnih</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verig</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 EU</a:t>
            </a:r>
            <a:endParaRPr lang="sl-SI"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endParaRPr>
          </a:p>
          <a:p>
            <a:pPr algn="r">
              <a:lnSpc>
                <a:spcPct val="107000"/>
              </a:lnSpc>
              <a:spcBef>
                <a:spcPts val="0"/>
              </a:spcBef>
              <a:buFontTx/>
              <a:buChar char="-"/>
            </a:pPr>
            <a:r>
              <a:rPr lang="sl-SI"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 s podporo</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ponovitve</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rezultatov</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projektov</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 I3 in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njihovega</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nadaljnjega</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financiranja</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 </a:t>
            </a:r>
            <a:endParaRPr lang="sl-SI"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endParaRPr>
          </a:p>
          <a:p>
            <a:pPr marL="0" indent="0" algn="r">
              <a:lnSpc>
                <a:spcPct val="107000"/>
              </a:lnSpc>
              <a:spcBef>
                <a:spcPts val="0"/>
              </a:spcBef>
              <a:buNone/>
            </a:pP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na</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nacionalni</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 in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regionalni</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ravni</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zlasti</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 v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okviru</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programov</a:t>
            </a:r>
            <a:endParaRPr lang="sl-SI"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endParaRPr>
          </a:p>
          <a:p>
            <a:pPr algn="r">
              <a:lnSpc>
                <a:spcPct val="107000"/>
              </a:lnSpc>
              <a:spcBef>
                <a:spcPts val="0"/>
              </a:spcBef>
              <a:buFontTx/>
              <a:buChar char="-"/>
            </a:pP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ESRR in Interreg v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državah</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članicah</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 in </a:t>
            </a:r>
            <a:r>
              <a:rPr lang="en-US" sz="1400" kern="100" dirty="0" err="1">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regijah</a:t>
            </a:r>
            <a:r>
              <a:rPr lang="en-US"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rPr>
              <a:t> EU</a:t>
            </a:r>
            <a:endParaRPr lang="sl-SI" sz="1400" kern="100" dirty="0">
              <a:solidFill>
                <a:schemeClr val="accent5">
                  <a:lumMod val="50000"/>
                </a:schemeClr>
              </a:solidFill>
              <a:latin typeface="Source Sans Pro" panose="020B0503030403020204" pitchFamily="34" charset="0"/>
              <a:ea typeface="Source Sans Pro" panose="020B0503030403020204" pitchFamily="34" charset="0"/>
              <a:cs typeface="Times New Roman" panose="02020603050405020304" pitchFamily="18" charset="0"/>
            </a:endParaRPr>
          </a:p>
          <a:p>
            <a:pPr marL="0" indent="0" algn="r">
              <a:lnSpc>
                <a:spcPct val="107000"/>
              </a:lnSpc>
              <a:spcAft>
                <a:spcPts val="800"/>
              </a:spcAft>
              <a:buNone/>
            </a:pPr>
            <a:endParaRPr lang="sl-SI" sz="1400" kern="100" dirty="0">
              <a:solidFill>
                <a:srgbClr val="002E00"/>
              </a:solidFill>
              <a:latin typeface="Source Sans Pro SemiBold" panose="020B0603030403020204" pitchFamily="34" charset="0"/>
              <a:ea typeface="Source Sans Pro SemiBold" panose="020B0603030403020204" pitchFamily="34" charset="0"/>
              <a:cs typeface="Times New Roman" panose="02020603050405020304" pitchFamily="18" charset="0"/>
            </a:endParaRPr>
          </a:p>
          <a:p>
            <a:pPr marL="0" indent="0" algn="r">
              <a:lnSpc>
                <a:spcPct val="107000"/>
              </a:lnSpc>
              <a:spcAft>
                <a:spcPts val="800"/>
              </a:spcAft>
              <a:buNone/>
            </a:pPr>
            <a:endParaRPr lang="sl-SI" sz="3100" kern="100" dirty="0">
              <a:solidFill>
                <a:srgbClr val="92D050"/>
              </a:solidFill>
              <a:latin typeface="Source Sans Pro SemiBold" panose="020B0603030403020204" pitchFamily="34" charset="0"/>
              <a:ea typeface="Source Sans Pro SemiBold" panose="020B0603030403020204" pitchFamily="34" charset="0"/>
              <a:cs typeface="Times New Roman" panose="02020603050405020304" pitchFamily="18" charset="0"/>
            </a:endParaRPr>
          </a:p>
          <a:p>
            <a:pPr marL="0" indent="0">
              <a:lnSpc>
                <a:spcPct val="100000"/>
              </a:lnSpc>
              <a:spcBef>
                <a:spcPts val="0"/>
              </a:spcBef>
              <a:spcAft>
                <a:spcPts val="500"/>
              </a:spcAft>
              <a:buClr>
                <a:srgbClr val="034EA2"/>
              </a:buClr>
              <a:buFontTx/>
              <a:buNone/>
              <a:defRPr/>
            </a:pPr>
            <a:endParaRPr lang="sl-SI" sz="3100" kern="100" dirty="0">
              <a:solidFill>
                <a:srgbClr val="92D050"/>
              </a:solidFill>
              <a:latin typeface="Source Sans Pro SemiBold" panose="020B0603030403020204" pitchFamily="34" charset="0"/>
              <a:ea typeface="Source Sans Pro SemiBold" panose="020B0603030403020204" pitchFamily="34" charset="0"/>
              <a:cs typeface="Times New Roman" panose="02020603050405020304" pitchFamily="18" charset="0"/>
            </a:endParaRPr>
          </a:p>
          <a:p>
            <a:pPr marL="0" indent="0" algn="r">
              <a:lnSpc>
                <a:spcPct val="100000"/>
              </a:lnSpc>
              <a:spcBef>
                <a:spcPts val="0"/>
              </a:spcBef>
              <a:spcAft>
                <a:spcPts val="500"/>
              </a:spcAft>
              <a:buClr>
                <a:srgbClr val="034EA2"/>
              </a:buClr>
              <a:buFontTx/>
              <a:buNone/>
              <a:defRPr/>
            </a:pPr>
            <a:endParaRPr lang="sl-SI" sz="1400" b="1" dirty="0">
              <a:solidFill>
                <a:srgbClr val="92D050"/>
              </a:solidFill>
              <a:latin typeface="Source Sans Pro" panose="020B0503030403020204" pitchFamily="34" charset="0"/>
            </a:endParaRPr>
          </a:p>
          <a:p>
            <a:pPr marL="0" indent="0" algn="r">
              <a:buFont typeface="Arial" panose="020B0604020202020204" pitchFamily="34" charset="0"/>
              <a:buNone/>
            </a:pPr>
            <a:endParaRPr lang="sl-SI" dirty="0"/>
          </a:p>
        </p:txBody>
      </p:sp>
      <p:pic>
        <p:nvPicPr>
          <p:cNvPr id="2" name="Slika 1">
            <a:extLst>
              <a:ext uri="{FF2B5EF4-FFF2-40B4-BE49-F238E27FC236}">
                <a16:creationId xmlns:a16="http://schemas.microsoft.com/office/drawing/2014/main" id="{59EDDF40-2BD9-4E3F-2B32-4F12A0729B29}"/>
              </a:ext>
            </a:extLst>
          </p:cNvPr>
          <p:cNvPicPr>
            <a:picLocks noChangeAspect="1"/>
          </p:cNvPicPr>
          <p:nvPr/>
        </p:nvPicPr>
        <p:blipFill rotWithShape="1">
          <a:blip r:embed="rId3"/>
          <a:srcRect l="26587" r="52444"/>
          <a:stretch/>
        </p:blipFill>
        <p:spPr>
          <a:xfrm>
            <a:off x="2717143" y="1823336"/>
            <a:ext cx="692812" cy="988529"/>
          </a:xfrm>
          <a:prstGeom prst="rect">
            <a:avLst/>
          </a:prstGeom>
        </p:spPr>
      </p:pic>
      <p:pic>
        <p:nvPicPr>
          <p:cNvPr id="4" name="Picture 2">
            <a:extLst>
              <a:ext uri="{FF2B5EF4-FFF2-40B4-BE49-F238E27FC236}">
                <a16:creationId xmlns:a16="http://schemas.microsoft.com/office/drawing/2014/main" id="{6BDAA83F-07CB-6CEC-A53E-3DF311A4E2E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01141" y="6294311"/>
            <a:ext cx="1645274" cy="344724"/>
          </a:xfrm>
          <a:prstGeom prst="rect">
            <a:avLst/>
          </a:prstGeom>
          <a:noFill/>
          <a:extLst>
            <a:ext uri="{909E8E84-426E-40DD-AFC4-6F175D3DCCD1}">
              <a14:hiddenFill xmlns:a14="http://schemas.microsoft.com/office/drawing/2010/main">
                <a:solidFill>
                  <a:srgbClr val="FFFFFF"/>
                </a:solidFill>
              </a14:hiddenFill>
            </a:ext>
          </a:extLst>
        </p:spPr>
      </p:pic>
      <p:pic>
        <p:nvPicPr>
          <p:cNvPr id="7" name="Slika 6">
            <a:extLst>
              <a:ext uri="{FF2B5EF4-FFF2-40B4-BE49-F238E27FC236}">
                <a16:creationId xmlns:a16="http://schemas.microsoft.com/office/drawing/2014/main" id="{3A910023-1DEA-80C2-F648-6DC688ABDCCA}"/>
              </a:ext>
            </a:extLst>
          </p:cNvPr>
          <p:cNvPicPr>
            <a:picLocks noChangeAspect="1"/>
          </p:cNvPicPr>
          <p:nvPr/>
        </p:nvPicPr>
        <p:blipFill>
          <a:blip r:embed="rId5"/>
          <a:stretch>
            <a:fillRect/>
          </a:stretch>
        </p:blipFill>
        <p:spPr>
          <a:xfrm>
            <a:off x="5685823" y="6153682"/>
            <a:ext cx="820353" cy="485353"/>
          </a:xfrm>
          <a:prstGeom prst="rect">
            <a:avLst/>
          </a:prstGeom>
        </p:spPr>
      </p:pic>
    </p:spTree>
    <p:extLst>
      <p:ext uri="{BB962C8B-B14F-4D97-AF65-F5344CB8AC3E}">
        <p14:creationId xmlns:p14="http://schemas.microsoft.com/office/powerpoint/2010/main" val="3611257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descr="Immagine che contiene Elementi grafici, Carattere, grafica, logo&#10;&#10;Descrizione generata automaticamente">
            <a:extLst>
              <a:ext uri="{FF2B5EF4-FFF2-40B4-BE49-F238E27FC236}">
                <a16:creationId xmlns:a16="http://schemas.microsoft.com/office/drawing/2014/main" id="{B26B3F39-79F5-6BA5-60B5-DC38F48FED82}"/>
              </a:ext>
            </a:extLst>
          </p:cNvPr>
          <p:cNvPicPr>
            <a:picLocks noChangeAspect="1"/>
          </p:cNvPicPr>
          <p:nvPr/>
        </p:nvPicPr>
        <p:blipFill>
          <a:blip r:embed="rId3"/>
          <a:srcRect l="13770" t="9091" r="10965"/>
          <a:stretch/>
        </p:blipFill>
        <p:spPr>
          <a:xfrm>
            <a:off x="20" y="0"/>
            <a:ext cx="8668492" cy="6960870"/>
          </a:xfrm>
          <a:prstGeom prst="rect">
            <a:avLst/>
          </a:prstGeom>
        </p:spPr>
      </p:pic>
      <p:sp>
        <p:nvSpPr>
          <p:cNvPr id="25" name="Rectangle 24">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ravokotnik 2">
            <a:extLst>
              <a:ext uri="{FF2B5EF4-FFF2-40B4-BE49-F238E27FC236}">
                <a16:creationId xmlns:a16="http://schemas.microsoft.com/office/drawing/2014/main" id="{1EAA9170-5F18-5AC3-C33C-3F5DB815834A}"/>
              </a:ext>
            </a:extLst>
          </p:cNvPr>
          <p:cNvSpPr/>
          <p:nvPr/>
        </p:nvSpPr>
        <p:spPr>
          <a:xfrm>
            <a:off x="7848600" y="506896"/>
            <a:ext cx="1235765" cy="46713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l-SI">
              <a:solidFill>
                <a:schemeClr val="bg1"/>
              </a:solidFill>
            </a:endParaRPr>
          </a:p>
        </p:txBody>
      </p:sp>
      <p:sp>
        <p:nvSpPr>
          <p:cNvPr id="5" name="Naslov 4">
            <a:extLst>
              <a:ext uri="{FF2B5EF4-FFF2-40B4-BE49-F238E27FC236}">
                <a16:creationId xmlns:a16="http://schemas.microsoft.com/office/drawing/2014/main" id="{C331C11F-8566-7ED6-586F-A261E649BE20}"/>
              </a:ext>
            </a:extLst>
          </p:cNvPr>
          <p:cNvSpPr>
            <a:spLocks noGrp="1"/>
          </p:cNvSpPr>
          <p:nvPr>
            <p:ph type="title"/>
          </p:nvPr>
        </p:nvSpPr>
        <p:spPr>
          <a:xfrm>
            <a:off x="838200" y="633100"/>
            <a:ext cx="10515600" cy="1325563"/>
          </a:xfrm>
        </p:spPr>
        <p:txBody>
          <a:bodyPr>
            <a:normAutofit/>
          </a:bodyPr>
          <a:lstStyle/>
          <a:p>
            <a:pPr algn="r"/>
            <a:r>
              <a:rPr lang="sl-SI" dirty="0">
                <a:solidFill>
                  <a:srgbClr val="002E00"/>
                </a:solidFill>
                <a:latin typeface="Source Sans Pro SemiBold" panose="020B0603030403020204" pitchFamily="34" charset="0"/>
                <a:ea typeface="Source Sans Pro SemiBold" panose="020B0603030403020204" pitchFamily="34" charset="0"/>
              </a:rPr>
              <a:t>Pilot EKOLOŠKE GRADNJE</a:t>
            </a:r>
            <a:br>
              <a:rPr lang="sl-SI" dirty="0">
                <a:solidFill>
                  <a:srgbClr val="002E00"/>
                </a:solidFill>
                <a:latin typeface="Source Sans Pro SemiBold" panose="020B0603030403020204" pitchFamily="34" charset="0"/>
                <a:ea typeface="Source Sans Pro SemiBold" panose="020B0603030403020204" pitchFamily="34" charset="0"/>
              </a:rPr>
            </a:br>
            <a:r>
              <a:rPr lang="sl-SI" dirty="0">
                <a:solidFill>
                  <a:srgbClr val="7EAE63"/>
                </a:solidFill>
                <a:latin typeface="Source Sans Pro SemiBold" panose="020B0603030403020204" pitchFamily="34" charset="0"/>
                <a:ea typeface="Source Sans Pro SemiBold" panose="020B0603030403020204" pitchFamily="34" charset="0"/>
              </a:rPr>
              <a:t> </a:t>
            </a:r>
            <a:endParaRPr lang="sl-SI" dirty="0"/>
          </a:p>
        </p:txBody>
      </p:sp>
      <p:sp>
        <p:nvSpPr>
          <p:cNvPr id="8" name="Označba mesta vsebine 2">
            <a:extLst>
              <a:ext uri="{FF2B5EF4-FFF2-40B4-BE49-F238E27FC236}">
                <a16:creationId xmlns:a16="http://schemas.microsoft.com/office/drawing/2014/main" id="{2033A319-0A36-80B5-1A1B-89906EC302A7}"/>
              </a:ext>
            </a:extLst>
          </p:cNvPr>
          <p:cNvSpPr txBox="1">
            <a:spLocks/>
          </p:cNvSpPr>
          <p:nvPr/>
        </p:nvSpPr>
        <p:spPr>
          <a:xfrm>
            <a:off x="3313463" y="1720959"/>
            <a:ext cx="8035417" cy="124459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Aft>
                <a:spcPts val="800"/>
              </a:spcAft>
              <a:buNone/>
            </a:pPr>
            <a:r>
              <a:rPr lang="sl-SI" sz="1000" dirty="0">
                <a:solidFill>
                  <a:schemeClr val="accent1">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Standardni pilot vključuje subjekte iz vsaj 3 regij ali držav. Pilotne dejavnosti, pomembne za specifična področja interesa, bodo osredotočene na območja (regije in/ali države), kjer so teme še posebej primerne za pametno specializacijo ter posebne razvojne potenciale in niše. Pilotni projekti bodo okrepili mrežo podpornih oblikovalcev politik in drugih ustreznih deležnikov ter prispevali k izboljšanju poslovnega okolja za konkurenčne ekosisteme, da bi spodbudili naložbe. Pilotna poročila o ukrepih vključujejo analizo sektorskega, poslovnega, medsektorskega in </a:t>
            </a:r>
            <a:r>
              <a:rPr lang="sl-SI" sz="1000" dirty="0" err="1">
                <a:solidFill>
                  <a:schemeClr val="accent1">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medregionalnega</a:t>
            </a:r>
            <a:r>
              <a:rPr lang="sl-SI" sz="1000" dirty="0">
                <a:solidFill>
                  <a:schemeClr val="accent1">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 sodelovanja ter analizo političnih vprašanj, en oris morebitnega predloga razpisa I3 in drugega razpisa EU, vključno z vrednostno verigo, poslovnim primerom, vprašanji, sinergijami, analizo področij in niš (SWOT) ter skupaj vsaj 2 analizama vrednostne verige in 2 poslovnima primeroma z vsaj 6 vključenimi podjetji.</a:t>
            </a:r>
          </a:p>
          <a:p>
            <a:pPr marL="0" indent="0" algn="r" fontAlgn="base">
              <a:buFont typeface="Arial" panose="020B0604020202020204" pitchFamily="34" charset="0"/>
              <a:buNone/>
            </a:pPr>
            <a:endParaRPr lang="en-US" sz="1050" dirty="0">
              <a:solidFill>
                <a:srgbClr val="000000"/>
              </a:solidFill>
              <a:latin typeface="Source Sans Pro" panose="020B0503030403020204" pitchFamily="34" charset="0"/>
            </a:endParaRPr>
          </a:p>
          <a:p>
            <a:pPr marL="0" indent="0" algn="r">
              <a:buFont typeface="Arial" panose="020B0604020202020204" pitchFamily="34" charset="0"/>
              <a:buNone/>
            </a:pPr>
            <a:endParaRPr lang="sl-SI" dirty="0"/>
          </a:p>
        </p:txBody>
      </p:sp>
      <p:sp>
        <p:nvSpPr>
          <p:cNvPr id="11" name="Označba mesta vsebine 2">
            <a:extLst>
              <a:ext uri="{FF2B5EF4-FFF2-40B4-BE49-F238E27FC236}">
                <a16:creationId xmlns:a16="http://schemas.microsoft.com/office/drawing/2014/main" id="{54B5720B-4EA5-4406-0C76-FA453E5FFAF3}"/>
              </a:ext>
            </a:extLst>
          </p:cNvPr>
          <p:cNvSpPr txBox="1">
            <a:spLocks/>
          </p:cNvSpPr>
          <p:nvPr/>
        </p:nvSpPr>
        <p:spPr>
          <a:xfrm>
            <a:off x="843120" y="1333073"/>
            <a:ext cx="10510680" cy="54810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7000"/>
              </a:lnSpc>
              <a:spcAft>
                <a:spcPts val="800"/>
              </a:spcAft>
              <a:buNone/>
            </a:pPr>
            <a:r>
              <a:rPr lang="sl-SI" sz="3200" kern="100" dirty="0">
                <a:solidFill>
                  <a:srgbClr val="92D05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Krepitev inovacij s pilotnimi projekti </a:t>
            </a:r>
            <a:r>
              <a:rPr lang="sl-SI" sz="3200" kern="100" dirty="0" err="1">
                <a:solidFill>
                  <a:srgbClr val="92D05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Greet</a:t>
            </a:r>
            <a:r>
              <a:rPr lang="sl-SI" sz="3200" kern="100" dirty="0">
                <a:solidFill>
                  <a:srgbClr val="92D05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 CE</a:t>
            </a:r>
          </a:p>
          <a:p>
            <a:pPr marL="0" indent="0" algn="r">
              <a:lnSpc>
                <a:spcPct val="100000"/>
              </a:lnSpc>
              <a:spcBef>
                <a:spcPts val="0"/>
              </a:spcBef>
              <a:spcAft>
                <a:spcPts val="500"/>
              </a:spcAft>
              <a:buClr>
                <a:srgbClr val="034EA2"/>
              </a:buClr>
              <a:buFontTx/>
              <a:buNone/>
              <a:defRPr/>
            </a:pPr>
            <a:endParaRPr lang="sl-SI" sz="1400" b="1" dirty="0">
              <a:solidFill>
                <a:srgbClr val="92D050"/>
              </a:solidFill>
              <a:latin typeface="Source Sans Pro" panose="020B0503030403020204" pitchFamily="34" charset="0"/>
            </a:endParaRPr>
          </a:p>
          <a:p>
            <a:pPr marL="0" indent="0" algn="r">
              <a:buFont typeface="Arial" panose="020B0604020202020204" pitchFamily="34" charset="0"/>
              <a:buNone/>
            </a:pPr>
            <a:endParaRPr lang="sl-SI" dirty="0"/>
          </a:p>
        </p:txBody>
      </p:sp>
      <p:sp>
        <p:nvSpPr>
          <p:cNvPr id="2" name="Enakokraki trikotnik 1">
            <a:extLst>
              <a:ext uri="{FF2B5EF4-FFF2-40B4-BE49-F238E27FC236}">
                <a16:creationId xmlns:a16="http://schemas.microsoft.com/office/drawing/2014/main" id="{993EFA1E-EDFD-1FEC-B541-3EC9A294C059}"/>
              </a:ext>
            </a:extLst>
          </p:cNvPr>
          <p:cNvSpPr/>
          <p:nvPr/>
        </p:nvSpPr>
        <p:spPr>
          <a:xfrm rot="5400000">
            <a:off x="3899145" y="3112305"/>
            <a:ext cx="1043940" cy="400353"/>
          </a:xfrm>
          <a:prstGeom prst="triangl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4" name="Pravokotnik 3">
            <a:extLst>
              <a:ext uri="{FF2B5EF4-FFF2-40B4-BE49-F238E27FC236}">
                <a16:creationId xmlns:a16="http://schemas.microsoft.com/office/drawing/2014/main" id="{543D4A1F-B7E1-01D0-8D9D-D199FA207828}"/>
              </a:ext>
            </a:extLst>
          </p:cNvPr>
          <p:cNvSpPr/>
          <p:nvPr/>
        </p:nvSpPr>
        <p:spPr>
          <a:xfrm>
            <a:off x="2776253" y="2790509"/>
            <a:ext cx="1457345" cy="104394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Enakokraki trikotnik 5">
            <a:extLst>
              <a:ext uri="{FF2B5EF4-FFF2-40B4-BE49-F238E27FC236}">
                <a16:creationId xmlns:a16="http://schemas.microsoft.com/office/drawing/2014/main" id="{98C00ECB-19E9-FF0A-CFF0-20A04077816D}"/>
              </a:ext>
            </a:extLst>
          </p:cNvPr>
          <p:cNvSpPr/>
          <p:nvPr/>
        </p:nvSpPr>
        <p:spPr>
          <a:xfrm rot="5400000">
            <a:off x="6446672" y="3148257"/>
            <a:ext cx="1043940" cy="299023"/>
          </a:xfrm>
          <a:prstGeom prst="triangle">
            <a:avLst>
              <a:gd name="adj" fmla="val 51095"/>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9" name="Pravokotnik 8">
            <a:extLst>
              <a:ext uri="{FF2B5EF4-FFF2-40B4-BE49-F238E27FC236}">
                <a16:creationId xmlns:a16="http://schemas.microsoft.com/office/drawing/2014/main" id="{63343F25-49B3-CB53-A9E4-943093A611CD}"/>
              </a:ext>
            </a:extLst>
          </p:cNvPr>
          <p:cNvSpPr/>
          <p:nvPr/>
        </p:nvSpPr>
        <p:spPr>
          <a:xfrm>
            <a:off x="5289124" y="2790509"/>
            <a:ext cx="1858330" cy="1043941"/>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Enakokraki trikotnik 9">
            <a:extLst>
              <a:ext uri="{FF2B5EF4-FFF2-40B4-BE49-F238E27FC236}">
                <a16:creationId xmlns:a16="http://schemas.microsoft.com/office/drawing/2014/main" id="{856A64FC-ED9F-17C9-7BED-4E9BE6808A9C}"/>
              </a:ext>
            </a:extLst>
          </p:cNvPr>
          <p:cNvSpPr/>
          <p:nvPr/>
        </p:nvSpPr>
        <p:spPr>
          <a:xfrm rot="5400000">
            <a:off x="9062047" y="3112303"/>
            <a:ext cx="1043940" cy="400353"/>
          </a:xfrm>
          <a:prstGeom prst="triangle">
            <a:avLst/>
          </a:prstGeom>
          <a:solidFill>
            <a:srgbClr val="A6C8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2" name="Pravokotnik 11">
            <a:extLst>
              <a:ext uri="{FF2B5EF4-FFF2-40B4-BE49-F238E27FC236}">
                <a16:creationId xmlns:a16="http://schemas.microsoft.com/office/drawing/2014/main" id="{C47A6649-F8A1-620C-CF42-88CDDE09628E}"/>
              </a:ext>
            </a:extLst>
          </p:cNvPr>
          <p:cNvSpPr/>
          <p:nvPr/>
        </p:nvSpPr>
        <p:spPr>
          <a:xfrm>
            <a:off x="7550535" y="2790507"/>
            <a:ext cx="1858330" cy="1043941"/>
          </a:xfrm>
          <a:prstGeom prst="rect">
            <a:avLst/>
          </a:prstGeom>
          <a:solidFill>
            <a:srgbClr val="A6C8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3" name="Označba mesta vsebine 2">
            <a:extLst>
              <a:ext uri="{FF2B5EF4-FFF2-40B4-BE49-F238E27FC236}">
                <a16:creationId xmlns:a16="http://schemas.microsoft.com/office/drawing/2014/main" id="{E6E10B11-2956-3A9F-F3EA-FBB8A777871F}"/>
              </a:ext>
            </a:extLst>
          </p:cNvPr>
          <p:cNvSpPr txBox="1">
            <a:spLocks/>
          </p:cNvSpPr>
          <p:nvPr/>
        </p:nvSpPr>
        <p:spPr>
          <a:xfrm>
            <a:off x="2210992" y="3115500"/>
            <a:ext cx="2151045" cy="521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7000"/>
              </a:lnSpc>
              <a:spcBef>
                <a:spcPts val="0"/>
              </a:spcBef>
              <a:buNone/>
            </a:pPr>
            <a:r>
              <a:rPr lang="sl-SI" sz="1800" kern="100" dirty="0">
                <a:solidFill>
                  <a:schemeClr val="accent5">
                    <a:lumMod val="50000"/>
                  </a:schemeClr>
                </a:solidFill>
                <a:latin typeface="Source Sans Pro SemiBold" panose="020B0603030403020204" pitchFamily="34" charset="0"/>
                <a:ea typeface="Source Sans Pro SemiBold" panose="020B0603030403020204" pitchFamily="34" charset="0"/>
                <a:cs typeface="Times New Roman" panose="02020603050405020304" pitchFamily="18" charset="0"/>
              </a:rPr>
              <a:t>Raziskava trga</a:t>
            </a:r>
            <a:endParaRPr lang="sl-SI" sz="1800" kern="100" dirty="0">
              <a:solidFill>
                <a:schemeClr val="accent5">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endParaRPr>
          </a:p>
          <a:p>
            <a:pPr marL="0" indent="0" algn="r">
              <a:lnSpc>
                <a:spcPct val="100000"/>
              </a:lnSpc>
              <a:spcBef>
                <a:spcPts val="0"/>
              </a:spcBef>
              <a:spcAft>
                <a:spcPts val="500"/>
              </a:spcAft>
              <a:buClr>
                <a:srgbClr val="034EA2"/>
              </a:buClr>
              <a:buFontTx/>
              <a:buNone/>
              <a:defRPr/>
            </a:pPr>
            <a:endParaRPr lang="sl-SI" sz="1400" b="1" dirty="0">
              <a:solidFill>
                <a:srgbClr val="92D050"/>
              </a:solidFill>
              <a:latin typeface="Source Sans Pro" panose="020B0503030403020204" pitchFamily="34" charset="0"/>
            </a:endParaRPr>
          </a:p>
          <a:p>
            <a:pPr marL="0" indent="0" algn="r">
              <a:buFont typeface="Arial" panose="020B0604020202020204" pitchFamily="34" charset="0"/>
              <a:buNone/>
            </a:pPr>
            <a:endParaRPr lang="sl-SI" dirty="0"/>
          </a:p>
        </p:txBody>
      </p:sp>
      <p:sp>
        <p:nvSpPr>
          <p:cNvPr id="15" name="Označba mesta vsebine 2">
            <a:extLst>
              <a:ext uri="{FF2B5EF4-FFF2-40B4-BE49-F238E27FC236}">
                <a16:creationId xmlns:a16="http://schemas.microsoft.com/office/drawing/2014/main" id="{AFB2CD15-9227-70DD-001F-1A7C5BB3546F}"/>
              </a:ext>
            </a:extLst>
          </p:cNvPr>
          <p:cNvSpPr txBox="1">
            <a:spLocks/>
          </p:cNvSpPr>
          <p:nvPr/>
        </p:nvSpPr>
        <p:spPr>
          <a:xfrm>
            <a:off x="7303564" y="2830038"/>
            <a:ext cx="2151045" cy="94742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7000"/>
              </a:lnSpc>
              <a:spcBef>
                <a:spcPts val="0"/>
              </a:spcBef>
              <a:buNone/>
            </a:pPr>
            <a:r>
              <a:rPr lang="sl-SI" sz="2100" kern="100" dirty="0">
                <a:solidFill>
                  <a:schemeClr val="accent5">
                    <a:lumMod val="50000"/>
                  </a:schemeClr>
                </a:solidFill>
                <a:latin typeface="Source Sans Pro SemiBold" panose="020B0603030403020204" pitchFamily="34" charset="0"/>
                <a:ea typeface="Source Sans Pro SemiBold" panose="020B0603030403020204" pitchFamily="34" charset="0"/>
                <a:cs typeface="Times New Roman" panose="02020603050405020304" pitchFamily="18" charset="0"/>
              </a:rPr>
              <a:t>Kombinacije  </a:t>
            </a:r>
          </a:p>
          <a:p>
            <a:pPr marL="0" indent="0" algn="r">
              <a:lnSpc>
                <a:spcPct val="107000"/>
              </a:lnSpc>
              <a:spcBef>
                <a:spcPts val="0"/>
              </a:spcBef>
              <a:buNone/>
            </a:pPr>
            <a:r>
              <a:rPr lang="sl-SI" sz="2100" kern="100" dirty="0">
                <a:solidFill>
                  <a:schemeClr val="accent5">
                    <a:lumMod val="50000"/>
                  </a:schemeClr>
                </a:solidFill>
                <a:latin typeface="Source Sans Pro SemiBold" panose="020B0603030403020204" pitchFamily="34" charset="0"/>
                <a:ea typeface="Source Sans Pro SemiBold" panose="020B0603030403020204" pitchFamily="34" charset="0"/>
                <a:cs typeface="Times New Roman" panose="02020603050405020304" pitchFamily="18" charset="0"/>
              </a:rPr>
              <a:t>- po 4 izbranih kriterijih</a:t>
            </a:r>
            <a:endParaRPr lang="sl-SI" sz="2100" kern="100" dirty="0">
              <a:solidFill>
                <a:schemeClr val="accent5">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endParaRPr>
          </a:p>
          <a:p>
            <a:pPr marL="0" indent="0" algn="r">
              <a:lnSpc>
                <a:spcPct val="100000"/>
              </a:lnSpc>
              <a:spcBef>
                <a:spcPts val="0"/>
              </a:spcBef>
              <a:spcAft>
                <a:spcPts val="500"/>
              </a:spcAft>
              <a:buClr>
                <a:srgbClr val="034EA2"/>
              </a:buClr>
              <a:buFontTx/>
              <a:buNone/>
              <a:defRPr/>
            </a:pPr>
            <a:endParaRPr lang="sl-SI" sz="1400" b="1" dirty="0">
              <a:solidFill>
                <a:srgbClr val="92D050"/>
              </a:solidFill>
              <a:latin typeface="Source Sans Pro" panose="020B0503030403020204" pitchFamily="34" charset="0"/>
            </a:endParaRPr>
          </a:p>
          <a:p>
            <a:pPr marL="0" indent="0" algn="r">
              <a:buFont typeface="Arial" panose="020B0604020202020204" pitchFamily="34" charset="0"/>
              <a:buNone/>
            </a:pPr>
            <a:endParaRPr lang="sl-SI" dirty="0"/>
          </a:p>
        </p:txBody>
      </p:sp>
      <p:sp>
        <p:nvSpPr>
          <p:cNvPr id="16" name="Označba mesta vsebine 2">
            <a:extLst>
              <a:ext uri="{FF2B5EF4-FFF2-40B4-BE49-F238E27FC236}">
                <a16:creationId xmlns:a16="http://schemas.microsoft.com/office/drawing/2014/main" id="{665DEA2A-32AE-E95D-4EE5-30825C957B1F}"/>
              </a:ext>
            </a:extLst>
          </p:cNvPr>
          <p:cNvSpPr txBox="1">
            <a:spLocks/>
          </p:cNvSpPr>
          <p:nvPr/>
        </p:nvSpPr>
        <p:spPr>
          <a:xfrm>
            <a:off x="3953543" y="3771301"/>
            <a:ext cx="3007788" cy="4853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7000"/>
              </a:lnSpc>
              <a:spcBef>
                <a:spcPts val="0"/>
              </a:spcBef>
              <a:buNone/>
            </a:pPr>
            <a:r>
              <a:rPr lang="sl-SI" sz="2000" kern="100" dirty="0">
                <a:solidFill>
                  <a:srgbClr val="002E0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VREDNOSTNE VERIGE</a:t>
            </a:r>
          </a:p>
          <a:p>
            <a:pPr marL="0" indent="0" algn="r">
              <a:lnSpc>
                <a:spcPct val="100000"/>
              </a:lnSpc>
              <a:spcBef>
                <a:spcPts val="0"/>
              </a:spcBef>
              <a:spcAft>
                <a:spcPts val="500"/>
              </a:spcAft>
              <a:buClr>
                <a:srgbClr val="034EA2"/>
              </a:buClr>
              <a:buFontTx/>
              <a:buNone/>
              <a:defRPr/>
            </a:pPr>
            <a:endParaRPr lang="sl-SI" sz="1400" b="1" dirty="0">
              <a:solidFill>
                <a:srgbClr val="92D050"/>
              </a:solidFill>
              <a:latin typeface="Source Sans Pro" panose="020B0503030403020204" pitchFamily="34" charset="0"/>
            </a:endParaRPr>
          </a:p>
          <a:p>
            <a:pPr marL="0" indent="0" algn="r">
              <a:buFont typeface="Arial" panose="020B0604020202020204" pitchFamily="34" charset="0"/>
              <a:buNone/>
            </a:pPr>
            <a:endParaRPr lang="sl-SI" dirty="0"/>
          </a:p>
        </p:txBody>
      </p:sp>
      <p:sp>
        <p:nvSpPr>
          <p:cNvPr id="26" name="Puščica: škarnice 25">
            <a:extLst>
              <a:ext uri="{FF2B5EF4-FFF2-40B4-BE49-F238E27FC236}">
                <a16:creationId xmlns:a16="http://schemas.microsoft.com/office/drawing/2014/main" id="{45647CDE-4B90-C593-9D01-591AEA86A376}"/>
              </a:ext>
            </a:extLst>
          </p:cNvPr>
          <p:cNvSpPr/>
          <p:nvPr/>
        </p:nvSpPr>
        <p:spPr>
          <a:xfrm>
            <a:off x="9320724" y="2789702"/>
            <a:ext cx="484632" cy="1043940"/>
          </a:xfrm>
          <a:prstGeom prst="chevron">
            <a:avLst>
              <a:gd name="adj" fmla="val 57075"/>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solidFill>
                <a:schemeClr val="tx1"/>
              </a:solidFill>
            </a:endParaRPr>
          </a:p>
        </p:txBody>
      </p:sp>
      <p:sp>
        <p:nvSpPr>
          <p:cNvPr id="30" name="Puščica: škarnice 29">
            <a:extLst>
              <a:ext uri="{FF2B5EF4-FFF2-40B4-BE49-F238E27FC236}">
                <a16:creationId xmlns:a16="http://schemas.microsoft.com/office/drawing/2014/main" id="{72F27848-B8E0-9954-FDE4-2CA5A2690364}"/>
              </a:ext>
            </a:extLst>
          </p:cNvPr>
          <p:cNvSpPr/>
          <p:nvPr/>
        </p:nvSpPr>
        <p:spPr>
          <a:xfrm>
            <a:off x="4227383" y="2791625"/>
            <a:ext cx="484632" cy="1043940"/>
          </a:xfrm>
          <a:prstGeom prst="chevron">
            <a:avLst>
              <a:gd name="adj" fmla="val 57075"/>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solidFill>
                <a:srgbClr val="92D050"/>
              </a:solidFill>
            </a:endParaRPr>
          </a:p>
        </p:txBody>
      </p:sp>
      <p:sp>
        <p:nvSpPr>
          <p:cNvPr id="33" name="Puščica: škarnice 32">
            <a:extLst>
              <a:ext uri="{FF2B5EF4-FFF2-40B4-BE49-F238E27FC236}">
                <a16:creationId xmlns:a16="http://schemas.microsoft.com/office/drawing/2014/main" id="{3CEE0EA1-BB76-BDA1-EF7A-396BFE8A6905}"/>
              </a:ext>
            </a:extLst>
          </p:cNvPr>
          <p:cNvSpPr/>
          <p:nvPr/>
        </p:nvSpPr>
        <p:spPr>
          <a:xfrm>
            <a:off x="9725611" y="2801980"/>
            <a:ext cx="484632" cy="1043940"/>
          </a:xfrm>
          <a:prstGeom prst="chevron">
            <a:avLst>
              <a:gd name="adj" fmla="val 57075"/>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solidFill>
                <a:schemeClr val="tx1"/>
              </a:solidFill>
            </a:endParaRPr>
          </a:p>
        </p:txBody>
      </p:sp>
      <p:sp>
        <p:nvSpPr>
          <p:cNvPr id="34" name="Puščica: škarnice 33">
            <a:extLst>
              <a:ext uri="{FF2B5EF4-FFF2-40B4-BE49-F238E27FC236}">
                <a16:creationId xmlns:a16="http://schemas.microsoft.com/office/drawing/2014/main" id="{FB340675-6B7B-8549-0D73-6872D6075D84}"/>
              </a:ext>
            </a:extLst>
          </p:cNvPr>
          <p:cNvSpPr/>
          <p:nvPr/>
        </p:nvSpPr>
        <p:spPr>
          <a:xfrm>
            <a:off x="10201917" y="2789806"/>
            <a:ext cx="484632" cy="1043940"/>
          </a:xfrm>
          <a:prstGeom prst="chevron">
            <a:avLst>
              <a:gd name="adj" fmla="val 57075"/>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solidFill>
                <a:schemeClr val="tx1"/>
              </a:solidFill>
            </a:endParaRPr>
          </a:p>
        </p:txBody>
      </p:sp>
      <p:sp>
        <p:nvSpPr>
          <p:cNvPr id="35" name="Puščica: škarnice 34">
            <a:extLst>
              <a:ext uri="{FF2B5EF4-FFF2-40B4-BE49-F238E27FC236}">
                <a16:creationId xmlns:a16="http://schemas.microsoft.com/office/drawing/2014/main" id="{D4532236-1664-1960-F63B-2E8DCF135012}"/>
              </a:ext>
            </a:extLst>
          </p:cNvPr>
          <p:cNvSpPr/>
          <p:nvPr/>
        </p:nvSpPr>
        <p:spPr>
          <a:xfrm>
            <a:off x="10776906" y="2789702"/>
            <a:ext cx="484632" cy="1043940"/>
          </a:xfrm>
          <a:prstGeom prst="chevron">
            <a:avLst>
              <a:gd name="adj" fmla="val 57075"/>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solidFill>
                <a:schemeClr val="tx1"/>
              </a:solidFill>
            </a:endParaRPr>
          </a:p>
        </p:txBody>
      </p:sp>
      <p:sp>
        <p:nvSpPr>
          <p:cNvPr id="22" name="PoljeZBesedilom 21">
            <a:extLst>
              <a:ext uri="{FF2B5EF4-FFF2-40B4-BE49-F238E27FC236}">
                <a16:creationId xmlns:a16="http://schemas.microsoft.com/office/drawing/2014/main" id="{94F89013-610A-F1FA-F971-1A2611D30C09}"/>
              </a:ext>
            </a:extLst>
          </p:cNvPr>
          <p:cNvSpPr txBox="1"/>
          <p:nvPr/>
        </p:nvSpPr>
        <p:spPr>
          <a:xfrm>
            <a:off x="7595242" y="4758611"/>
            <a:ext cx="4300207" cy="1723421"/>
          </a:xfrm>
          <a:prstGeom prst="rect">
            <a:avLst/>
          </a:prstGeom>
          <a:noFill/>
        </p:spPr>
        <p:txBody>
          <a:bodyPr wrap="square">
            <a:spAutoFit/>
          </a:bodyPr>
          <a:lstStyle/>
          <a:p>
            <a:pPr marL="0" indent="0" algn="r">
              <a:lnSpc>
                <a:spcPct val="107000"/>
              </a:lnSpc>
              <a:spcBef>
                <a:spcPts val="0"/>
              </a:spcBef>
              <a:buNone/>
            </a:pPr>
            <a:endParaRPr lang="sl-SI" sz="2000" kern="100" dirty="0">
              <a:solidFill>
                <a:srgbClr val="002E0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endParaRPr>
          </a:p>
          <a:p>
            <a:pPr marL="0" indent="0" algn="ctr">
              <a:lnSpc>
                <a:spcPct val="107000"/>
              </a:lnSpc>
              <a:spcBef>
                <a:spcPts val="0"/>
              </a:spcBef>
              <a:buNone/>
            </a:pPr>
            <a:r>
              <a:rPr lang="sl-SI" sz="4000" kern="100" dirty="0">
                <a:solidFill>
                  <a:srgbClr val="002E00"/>
                </a:solidFill>
                <a:latin typeface="Source Sans Pro SemiBold" panose="020B0603030403020204" pitchFamily="34" charset="0"/>
                <a:ea typeface="Source Sans Pro SemiBold" panose="020B0603030403020204" pitchFamily="34" charset="0"/>
                <a:cs typeface="Times New Roman" panose="02020603050405020304" pitchFamily="18" charset="0"/>
              </a:rPr>
              <a:t>+</a:t>
            </a:r>
            <a:r>
              <a:rPr lang="sl-SI" sz="2000" kern="100" dirty="0">
                <a:solidFill>
                  <a:srgbClr val="002E00"/>
                </a:solidFill>
                <a:latin typeface="Source Sans Pro SemiBold" panose="020B0603030403020204" pitchFamily="34" charset="0"/>
                <a:ea typeface="Source Sans Pro SemiBold" panose="020B0603030403020204" pitchFamily="34" charset="0"/>
                <a:cs typeface="Times New Roman" panose="02020603050405020304" pitchFamily="18" charset="0"/>
              </a:rPr>
              <a:t> </a:t>
            </a:r>
          </a:p>
          <a:p>
            <a:pPr marL="0" indent="0" algn="ctr">
              <a:lnSpc>
                <a:spcPct val="107000"/>
              </a:lnSpc>
              <a:spcBef>
                <a:spcPts val="0"/>
              </a:spcBef>
              <a:buNone/>
            </a:pPr>
            <a:r>
              <a:rPr lang="sl-SI" sz="2000" kern="100" dirty="0">
                <a:solidFill>
                  <a:srgbClr val="002E0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zasnova in vzpostavitev </a:t>
            </a:r>
          </a:p>
          <a:p>
            <a:pPr marL="0" indent="0" algn="ctr">
              <a:lnSpc>
                <a:spcPct val="107000"/>
              </a:lnSpc>
              <a:spcBef>
                <a:spcPts val="0"/>
              </a:spcBef>
              <a:buNone/>
            </a:pPr>
            <a:r>
              <a:rPr lang="sl-SI" sz="2000" kern="100" dirty="0">
                <a:solidFill>
                  <a:srgbClr val="002E00"/>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PARTNERSKE PLATFORME</a:t>
            </a:r>
          </a:p>
        </p:txBody>
      </p:sp>
      <p:pic>
        <p:nvPicPr>
          <p:cNvPr id="31" name="Slika 30">
            <a:extLst>
              <a:ext uri="{FF2B5EF4-FFF2-40B4-BE49-F238E27FC236}">
                <a16:creationId xmlns:a16="http://schemas.microsoft.com/office/drawing/2014/main" id="{4514BF2D-9F9D-993A-9F11-D721B1832718}"/>
              </a:ext>
            </a:extLst>
          </p:cNvPr>
          <p:cNvPicPr>
            <a:picLocks noChangeAspect="1"/>
          </p:cNvPicPr>
          <p:nvPr/>
        </p:nvPicPr>
        <p:blipFill>
          <a:blip r:embed="rId4"/>
          <a:stretch>
            <a:fillRect/>
          </a:stretch>
        </p:blipFill>
        <p:spPr>
          <a:xfrm>
            <a:off x="9534952" y="4390973"/>
            <a:ext cx="412760" cy="357390"/>
          </a:xfrm>
          <a:prstGeom prst="rect">
            <a:avLst/>
          </a:prstGeom>
        </p:spPr>
      </p:pic>
      <p:sp>
        <p:nvSpPr>
          <p:cNvPr id="17" name="Enakokraki trikotnik 16">
            <a:extLst>
              <a:ext uri="{FF2B5EF4-FFF2-40B4-BE49-F238E27FC236}">
                <a16:creationId xmlns:a16="http://schemas.microsoft.com/office/drawing/2014/main" id="{A6B8BCD6-0831-F1CC-60E8-9D2AC7C75727}"/>
              </a:ext>
            </a:extLst>
          </p:cNvPr>
          <p:cNvSpPr/>
          <p:nvPr/>
        </p:nvSpPr>
        <p:spPr>
          <a:xfrm rot="5400000">
            <a:off x="6628202" y="3118062"/>
            <a:ext cx="1043940" cy="400353"/>
          </a:xfrm>
          <a:prstGeom prst="triangl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9" name="Označba mesta vsebine 2">
            <a:extLst>
              <a:ext uri="{FF2B5EF4-FFF2-40B4-BE49-F238E27FC236}">
                <a16:creationId xmlns:a16="http://schemas.microsoft.com/office/drawing/2014/main" id="{2788F79E-D165-96B5-73E7-8E3E2116C957}"/>
              </a:ext>
            </a:extLst>
          </p:cNvPr>
          <p:cNvSpPr txBox="1">
            <a:spLocks/>
          </p:cNvSpPr>
          <p:nvPr/>
        </p:nvSpPr>
        <p:spPr>
          <a:xfrm>
            <a:off x="5101787" y="3126931"/>
            <a:ext cx="2151045" cy="52197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7000"/>
              </a:lnSpc>
              <a:spcBef>
                <a:spcPts val="0"/>
              </a:spcBef>
              <a:buNone/>
            </a:pPr>
            <a:r>
              <a:rPr lang="sl-SI" sz="2100" kern="100" dirty="0">
                <a:solidFill>
                  <a:schemeClr val="accent5">
                    <a:lumMod val="50000"/>
                  </a:schemeClr>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Identifikacija MSE</a:t>
            </a:r>
          </a:p>
          <a:p>
            <a:pPr marL="0" indent="0" algn="r">
              <a:lnSpc>
                <a:spcPct val="100000"/>
              </a:lnSpc>
              <a:spcBef>
                <a:spcPts val="0"/>
              </a:spcBef>
              <a:spcAft>
                <a:spcPts val="500"/>
              </a:spcAft>
              <a:buClr>
                <a:srgbClr val="034EA2"/>
              </a:buClr>
              <a:buFontTx/>
              <a:buNone/>
              <a:defRPr/>
            </a:pPr>
            <a:endParaRPr lang="sl-SI" sz="1400" b="1" dirty="0">
              <a:solidFill>
                <a:srgbClr val="92D050"/>
              </a:solidFill>
              <a:latin typeface="Source Sans Pro" panose="020B0503030403020204" pitchFamily="34" charset="0"/>
            </a:endParaRPr>
          </a:p>
          <a:p>
            <a:pPr marL="0" indent="0" algn="r">
              <a:buFont typeface="Arial" panose="020B0604020202020204" pitchFamily="34" charset="0"/>
              <a:buNone/>
            </a:pPr>
            <a:endParaRPr lang="sl-SI" dirty="0"/>
          </a:p>
        </p:txBody>
      </p:sp>
      <p:sp>
        <p:nvSpPr>
          <p:cNvPr id="20" name="Puščica: škarnice 19">
            <a:extLst>
              <a:ext uri="{FF2B5EF4-FFF2-40B4-BE49-F238E27FC236}">
                <a16:creationId xmlns:a16="http://schemas.microsoft.com/office/drawing/2014/main" id="{EF717A45-F8D2-7AC1-EF9D-91AD3B61F73A}"/>
              </a:ext>
            </a:extLst>
          </p:cNvPr>
          <p:cNvSpPr/>
          <p:nvPr/>
        </p:nvSpPr>
        <p:spPr>
          <a:xfrm>
            <a:off x="6935912" y="2789702"/>
            <a:ext cx="484632" cy="1043940"/>
          </a:xfrm>
          <a:prstGeom prst="chevron">
            <a:avLst>
              <a:gd name="adj" fmla="val 57075"/>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solidFill>
                <a:srgbClr val="92D050"/>
              </a:solidFill>
            </a:endParaRPr>
          </a:p>
        </p:txBody>
      </p:sp>
      <p:sp>
        <p:nvSpPr>
          <p:cNvPr id="32" name="Pravokotnik 31">
            <a:extLst>
              <a:ext uri="{FF2B5EF4-FFF2-40B4-BE49-F238E27FC236}">
                <a16:creationId xmlns:a16="http://schemas.microsoft.com/office/drawing/2014/main" id="{F405AF3E-B3F7-A4B9-CBD7-3A7D4BFF3B29}"/>
              </a:ext>
            </a:extLst>
          </p:cNvPr>
          <p:cNvSpPr/>
          <p:nvPr/>
        </p:nvSpPr>
        <p:spPr>
          <a:xfrm>
            <a:off x="2776253" y="4102450"/>
            <a:ext cx="6544471" cy="100852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6" name="PoljeZBesedilom 35">
            <a:extLst>
              <a:ext uri="{FF2B5EF4-FFF2-40B4-BE49-F238E27FC236}">
                <a16:creationId xmlns:a16="http://schemas.microsoft.com/office/drawing/2014/main" id="{079086AD-4792-248F-ECEF-3C230E7A30AE}"/>
              </a:ext>
            </a:extLst>
          </p:cNvPr>
          <p:cNvSpPr txBox="1"/>
          <p:nvPr/>
        </p:nvSpPr>
        <p:spPr>
          <a:xfrm>
            <a:off x="2866073" y="4010851"/>
            <a:ext cx="3911917" cy="969496"/>
          </a:xfrm>
          <a:prstGeom prst="rect">
            <a:avLst/>
          </a:prstGeom>
          <a:noFill/>
        </p:spPr>
        <p:txBody>
          <a:bodyPr wrap="square">
            <a:spAutoFit/>
          </a:bodyPr>
          <a:lstStyle/>
          <a:p>
            <a:pPr algn="just"/>
            <a:r>
              <a:rPr lang="sl-SI" sz="1300" b="1" dirty="0">
                <a:solidFill>
                  <a:schemeClr val="accent5">
                    <a:lumMod val="50000"/>
                  </a:schemeClr>
                </a:solidFill>
                <a:latin typeface="Source Sans Pro" panose="020B0503030403020204" pitchFamily="34" charset="0"/>
                <a:ea typeface="Source Sans Pro" panose="020B0503030403020204" pitchFamily="34" charset="0"/>
                <a:cs typeface="Open Sans Bold"/>
                <a:sym typeface="Open Sans Bold"/>
              </a:rPr>
              <a:t>Podatkovna baza tržne analize:</a:t>
            </a:r>
            <a:endParaRPr lang="en-US" sz="1300" dirty="0">
              <a:solidFill>
                <a:schemeClr val="accent5">
                  <a:lumMod val="50000"/>
                </a:schemeClr>
              </a:solidFill>
              <a:latin typeface="Source Sans Pro" panose="020B0503030403020204" pitchFamily="34" charset="0"/>
              <a:ea typeface="Source Sans Pro" panose="020B0503030403020204" pitchFamily="34" charset="0"/>
              <a:cs typeface="Open Sans"/>
              <a:sym typeface="Open Sans"/>
            </a:endParaRPr>
          </a:p>
          <a:p>
            <a:pPr marL="171450" indent="-171450" algn="just">
              <a:buFont typeface="Arial" panose="020B0604020202020204" pitchFamily="34" charset="0"/>
              <a:buChar char="•"/>
            </a:pPr>
            <a:r>
              <a:rPr lang="en-US" sz="1100" dirty="0">
                <a:solidFill>
                  <a:srgbClr val="002E00"/>
                </a:solidFill>
                <a:latin typeface="Source Sans Pro SemiBold" panose="020B0603030403020204" pitchFamily="34" charset="0"/>
                <a:ea typeface="Source Sans Pro SemiBold" panose="020B0603030403020204" pitchFamily="34" charset="0"/>
                <a:cs typeface="Open Sans"/>
                <a:sym typeface="Open Sans"/>
              </a:rPr>
              <a:t>– </a:t>
            </a:r>
            <a:r>
              <a:rPr lang="sl-SI" sz="1100" dirty="0">
                <a:solidFill>
                  <a:srgbClr val="002E00"/>
                </a:solidFill>
                <a:latin typeface="Source Sans Pro SemiBold" panose="020B0603030403020204" pitchFamily="34" charset="0"/>
                <a:ea typeface="Source Sans Pro SemiBold" panose="020B0603030403020204" pitchFamily="34" charset="0"/>
                <a:cs typeface="Open Sans"/>
                <a:sym typeface="Open Sans"/>
              </a:rPr>
              <a:t>Gradbeni materiali in izdelki na biološki osnovi</a:t>
            </a:r>
            <a:endParaRPr lang="en-US" sz="1100" dirty="0">
              <a:solidFill>
                <a:srgbClr val="002E00"/>
              </a:solidFill>
              <a:latin typeface="Source Sans Pro SemiBold" panose="020B0603030403020204" pitchFamily="34" charset="0"/>
              <a:ea typeface="Source Sans Pro SemiBold" panose="020B0603030403020204" pitchFamily="34" charset="0"/>
              <a:cs typeface="Open Sans"/>
              <a:sym typeface="Open Sans"/>
            </a:endParaRPr>
          </a:p>
          <a:p>
            <a:pPr marL="171450" indent="-171450" algn="l">
              <a:buFont typeface="Arial" panose="020B0604020202020204" pitchFamily="34" charset="0"/>
              <a:buChar char="•"/>
            </a:pPr>
            <a:r>
              <a:rPr lang="en-US" sz="1100" dirty="0">
                <a:solidFill>
                  <a:srgbClr val="002E00"/>
                </a:solidFill>
                <a:latin typeface="Source Sans Pro SemiBold" panose="020B0603030403020204" pitchFamily="34" charset="0"/>
                <a:ea typeface="Source Sans Pro SemiBold" panose="020B0603030403020204" pitchFamily="34" charset="0"/>
                <a:cs typeface="Open Sans"/>
                <a:sym typeface="Open Sans"/>
              </a:rPr>
              <a:t>- </a:t>
            </a:r>
            <a:r>
              <a:rPr lang="pl-PL" sz="1100" dirty="0">
                <a:solidFill>
                  <a:srgbClr val="002E00"/>
                </a:solidFill>
                <a:latin typeface="Source Sans Pro SemiBold" panose="020B0603030403020204" pitchFamily="34" charset="0"/>
                <a:ea typeface="Source Sans Pro SemiBold" panose="020B0603030403020204" pitchFamily="34" charset="0"/>
                <a:cs typeface="Open Sans"/>
                <a:sym typeface="Open Sans"/>
              </a:rPr>
              <a:t>Gradbeni materiali in izdelki na osnovi odpadkov</a:t>
            </a:r>
          </a:p>
          <a:p>
            <a:pPr marL="171450" indent="-171450" algn="l">
              <a:buFont typeface="Arial" panose="020B0604020202020204" pitchFamily="34" charset="0"/>
              <a:buChar char="•"/>
            </a:pPr>
            <a:r>
              <a:rPr lang="en-US" sz="1100" dirty="0">
                <a:solidFill>
                  <a:srgbClr val="002E00"/>
                </a:solidFill>
                <a:latin typeface="Source Sans Pro SemiBold" panose="020B0603030403020204" pitchFamily="34" charset="0"/>
                <a:ea typeface="Source Sans Pro SemiBold" panose="020B0603030403020204" pitchFamily="34" charset="0"/>
                <a:cs typeface="Open Sans"/>
                <a:sym typeface="Open Sans"/>
              </a:rPr>
              <a:t>- </a:t>
            </a:r>
            <a:r>
              <a:rPr lang="en-US" sz="1100" dirty="0" err="1">
                <a:solidFill>
                  <a:srgbClr val="002E00"/>
                </a:solidFill>
                <a:latin typeface="Source Sans Pro SemiBold" panose="020B0603030403020204" pitchFamily="34" charset="0"/>
                <a:ea typeface="Source Sans Pro SemiBold" panose="020B0603030403020204" pitchFamily="34" charset="0"/>
                <a:cs typeface="Open Sans"/>
                <a:sym typeface="Open Sans"/>
              </a:rPr>
              <a:t>Optimizacija</a:t>
            </a:r>
            <a:r>
              <a:rPr lang="en-US" sz="1100" dirty="0">
                <a:solidFill>
                  <a:srgbClr val="002E00"/>
                </a:solidFill>
                <a:latin typeface="Source Sans Pro SemiBold" panose="020B0603030403020204" pitchFamily="34" charset="0"/>
                <a:ea typeface="Source Sans Pro SemiBold" panose="020B0603030403020204" pitchFamily="34" charset="0"/>
                <a:cs typeface="Open Sans"/>
                <a:sym typeface="Open Sans"/>
              </a:rPr>
              <a:t> </a:t>
            </a:r>
            <a:r>
              <a:rPr lang="en-US" sz="1100" dirty="0" err="1">
                <a:solidFill>
                  <a:srgbClr val="002E00"/>
                </a:solidFill>
                <a:latin typeface="Source Sans Pro SemiBold" panose="020B0603030403020204" pitchFamily="34" charset="0"/>
                <a:ea typeface="Source Sans Pro SemiBold" panose="020B0603030403020204" pitchFamily="34" charset="0"/>
                <a:cs typeface="Open Sans"/>
                <a:sym typeface="Open Sans"/>
              </a:rPr>
              <a:t>gradbenih</a:t>
            </a:r>
            <a:r>
              <a:rPr lang="en-US" sz="1100" dirty="0">
                <a:solidFill>
                  <a:srgbClr val="002E00"/>
                </a:solidFill>
                <a:latin typeface="Source Sans Pro SemiBold" panose="020B0603030403020204" pitchFamily="34" charset="0"/>
                <a:ea typeface="Source Sans Pro SemiBold" panose="020B0603030403020204" pitchFamily="34" charset="0"/>
                <a:cs typeface="Open Sans"/>
                <a:sym typeface="Open Sans"/>
              </a:rPr>
              <a:t> (</a:t>
            </a:r>
            <a:r>
              <a:rPr lang="en-US" sz="1100" dirty="0" err="1">
                <a:solidFill>
                  <a:srgbClr val="002E00"/>
                </a:solidFill>
                <a:latin typeface="Source Sans Pro SemiBold" panose="020B0603030403020204" pitchFamily="34" charset="0"/>
                <a:ea typeface="Source Sans Pro SemiBold" panose="020B0603030403020204" pitchFamily="34" charset="0"/>
                <a:cs typeface="Open Sans"/>
                <a:sym typeface="Open Sans"/>
              </a:rPr>
              <a:t>materialnih</a:t>
            </a:r>
            <a:r>
              <a:rPr lang="en-US" sz="1100" dirty="0">
                <a:solidFill>
                  <a:srgbClr val="002E00"/>
                </a:solidFill>
                <a:latin typeface="Source Sans Pro SemiBold" panose="020B0603030403020204" pitchFamily="34" charset="0"/>
                <a:ea typeface="Source Sans Pro SemiBold" panose="020B0603030403020204" pitchFamily="34" charset="0"/>
                <a:cs typeface="Open Sans"/>
                <a:sym typeface="Open Sans"/>
              </a:rPr>
              <a:t>) </a:t>
            </a:r>
            <a:r>
              <a:rPr lang="en-US" sz="1100" dirty="0" err="1">
                <a:solidFill>
                  <a:srgbClr val="002E00"/>
                </a:solidFill>
                <a:latin typeface="Source Sans Pro SemiBold" panose="020B0603030403020204" pitchFamily="34" charset="0"/>
                <a:ea typeface="Source Sans Pro SemiBold" panose="020B0603030403020204" pitchFamily="34" charset="0"/>
                <a:cs typeface="Open Sans"/>
                <a:sym typeface="Open Sans"/>
              </a:rPr>
              <a:t>procesov</a:t>
            </a:r>
            <a:endParaRPr lang="sl-SI" sz="1100" dirty="0">
              <a:solidFill>
                <a:srgbClr val="002E00"/>
              </a:solidFill>
              <a:latin typeface="Source Sans Pro SemiBold" panose="020B0603030403020204" pitchFamily="34" charset="0"/>
              <a:ea typeface="Source Sans Pro SemiBold" panose="020B0603030403020204" pitchFamily="34" charset="0"/>
              <a:cs typeface="Open Sans"/>
              <a:sym typeface="Open Sans"/>
            </a:endParaRPr>
          </a:p>
          <a:p>
            <a:pPr marL="171450" indent="-171450" algn="l">
              <a:buFont typeface="Arial" panose="020B0604020202020204" pitchFamily="34" charset="0"/>
              <a:buChar char="•"/>
            </a:pPr>
            <a:r>
              <a:rPr lang="en-US" sz="1100" dirty="0">
                <a:solidFill>
                  <a:srgbClr val="002E00"/>
                </a:solidFill>
                <a:latin typeface="Source Sans Pro SemiBold" panose="020B0603030403020204" pitchFamily="34" charset="0"/>
                <a:ea typeface="Source Sans Pro SemiBold" panose="020B0603030403020204" pitchFamily="34" charset="0"/>
                <a:cs typeface="Open Sans"/>
                <a:sym typeface="Open Sans"/>
              </a:rPr>
              <a:t>- Druga </a:t>
            </a:r>
            <a:r>
              <a:rPr lang="en-US" sz="1100" dirty="0" err="1">
                <a:solidFill>
                  <a:srgbClr val="002E00"/>
                </a:solidFill>
                <a:latin typeface="Source Sans Pro SemiBold" panose="020B0603030403020204" pitchFamily="34" charset="0"/>
                <a:ea typeface="Source Sans Pro SemiBold" panose="020B0603030403020204" pitchFamily="34" charset="0"/>
                <a:cs typeface="Open Sans"/>
                <a:sym typeface="Open Sans"/>
              </a:rPr>
              <a:t>ekološka</a:t>
            </a:r>
            <a:r>
              <a:rPr lang="en-US" sz="1100" dirty="0">
                <a:solidFill>
                  <a:srgbClr val="002E00"/>
                </a:solidFill>
                <a:latin typeface="Source Sans Pro SemiBold" panose="020B0603030403020204" pitchFamily="34" charset="0"/>
                <a:ea typeface="Source Sans Pro SemiBold" panose="020B0603030403020204" pitchFamily="34" charset="0"/>
                <a:cs typeface="Open Sans"/>
                <a:sym typeface="Open Sans"/>
              </a:rPr>
              <a:t> </a:t>
            </a:r>
            <a:r>
              <a:rPr lang="en-US" sz="1100" dirty="0" err="1">
                <a:solidFill>
                  <a:srgbClr val="002E00"/>
                </a:solidFill>
                <a:latin typeface="Source Sans Pro SemiBold" panose="020B0603030403020204" pitchFamily="34" charset="0"/>
                <a:ea typeface="Source Sans Pro SemiBold" panose="020B0603030403020204" pitchFamily="34" charset="0"/>
                <a:cs typeface="Open Sans"/>
                <a:sym typeface="Open Sans"/>
              </a:rPr>
              <a:t>gradnja</a:t>
            </a:r>
            <a:endParaRPr lang="en-US" sz="1100" dirty="0">
              <a:solidFill>
                <a:srgbClr val="002E00"/>
              </a:solidFill>
              <a:latin typeface="Source Sans Pro SemiBold" panose="020B0603030403020204" pitchFamily="34" charset="0"/>
              <a:ea typeface="Source Sans Pro SemiBold" panose="020B0603030403020204" pitchFamily="34" charset="0"/>
              <a:cs typeface="Open Sans"/>
              <a:sym typeface="Open Sans"/>
            </a:endParaRPr>
          </a:p>
        </p:txBody>
      </p:sp>
      <p:sp>
        <p:nvSpPr>
          <p:cNvPr id="37" name="PoljeZBesedilom 36">
            <a:extLst>
              <a:ext uri="{FF2B5EF4-FFF2-40B4-BE49-F238E27FC236}">
                <a16:creationId xmlns:a16="http://schemas.microsoft.com/office/drawing/2014/main" id="{E36CD31D-89E3-A431-E06F-5EAAD8BEC58F}"/>
              </a:ext>
            </a:extLst>
          </p:cNvPr>
          <p:cNvSpPr txBox="1"/>
          <p:nvPr/>
        </p:nvSpPr>
        <p:spPr>
          <a:xfrm>
            <a:off x="6295073" y="4010851"/>
            <a:ext cx="3911917" cy="1138773"/>
          </a:xfrm>
          <a:prstGeom prst="rect">
            <a:avLst/>
          </a:prstGeom>
          <a:noFill/>
        </p:spPr>
        <p:txBody>
          <a:bodyPr wrap="square">
            <a:spAutoFit/>
          </a:bodyPr>
          <a:lstStyle/>
          <a:p>
            <a:pPr algn="just"/>
            <a:r>
              <a:rPr lang="sl-SI" sz="1300" b="1" dirty="0" err="1">
                <a:solidFill>
                  <a:schemeClr val="accent5">
                    <a:lumMod val="50000"/>
                  </a:schemeClr>
                </a:solidFill>
                <a:latin typeface="Source Sans Pro" panose="020B0503030403020204" pitchFamily="34" charset="0"/>
                <a:ea typeface="Source Sans Pro" panose="020B0503030403020204" pitchFamily="34" charset="0"/>
                <a:cs typeface="Open Sans Bold"/>
                <a:sym typeface="Open Sans Bold"/>
              </a:rPr>
              <a:t>Konzorcijski</a:t>
            </a:r>
            <a:r>
              <a:rPr lang="sl-SI" sz="1300" b="1" dirty="0">
                <a:solidFill>
                  <a:schemeClr val="accent5">
                    <a:lumMod val="50000"/>
                  </a:schemeClr>
                </a:solidFill>
                <a:latin typeface="Source Sans Pro" panose="020B0503030403020204" pitchFamily="34" charset="0"/>
                <a:ea typeface="Source Sans Pro" panose="020B0503030403020204" pitchFamily="34" charset="0"/>
                <a:cs typeface="Open Sans Bold"/>
                <a:sym typeface="Open Sans Bold"/>
              </a:rPr>
              <a:t> sporazum:</a:t>
            </a:r>
            <a:endParaRPr lang="en-US" sz="1300" dirty="0">
              <a:solidFill>
                <a:schemeClr val="accent5">
                  <a:lumMod val="50000"/>
                </a:schemeClr>
              </a:solidFill>
              <a:latin typeface="Source Sans Pro" panose="020B0503030403020204" pitchFamily="34" charset="0"/>
              <a:ea typeface="Source Sans Pro" panose="020B0503030403020204" pitchFamily="34" charset="0"/>
              <a:cs typeface="Open Sans"/>
              <a:sym typeface="Open Sans"/>
            </a:endParaRPr>
          </a:p>
          <a:p>
            <a:pPr marL="171450" indent="-171450" algn="just">
              <a:buFont typeface="Arial" panose="020B0604020202020204" pitchFamily="34" charset="0"/>
              <a:buChar char="•"/>
            </a:pPr>
            <a:r>
              <a:rPr lang="en-US" sz="1100" dirty="0">
                <a:solidFill>
                  <a:srgbClr val="002E00"/>
                </a:solidFill>
                <a:latin typeface="Source Sans Pro SemiBold" panose="020B0603030403020204" pitchFamily="34" charset="0"/>
                <a:ea typeface="Source Sans Pro SemiBold" panose="020B0603030403020204" pitchFamily="34" charset="0"/>
                <a:cs typeface="Open Sans"/>
                <a:sym typeface="Open Sans"/>
              </a:rPr>
              <a:t>– </a:t>
            </a:r>
            <a:r>
              <a:rPr lang="it-IT" sz="1100" dirty="0" err="1">
                <a:solidFill>
                  <a:srgbClr val="002E00"/>
                </a:solidFill>
                <a:latin typeface="Source Sans Pro SemiBold" panose="020B0603030403020204" pitchFamily="34" charset="0"/>
                <a:ea typeface="Source Sans Pro SemiBold" panose="020B0603030403020204" pitchFamily="34" charset="0"/>
                <a:cs typeface="Open Sans"/>
                <a:sym typeface="Open Sans"/>
              </a:rPr>
              <a:t>Krožni</a:t>
            </a:r>
            <a:r>
              <a:rPr lang="it-IT" sz="1100" dirty="0">
                <a:solidFill>
                  <a:srgbClr val="002E00"/>
                </a:solidFill>
                <a:latin typeface="Source Sans Pro SemiBold" panose="020B0603030403020204" pitchFamily="34" charset="0"/>
                <a:ea typeface="Source Sans Pro SemiBold" panose="020B0603030403020204" pitchFamily="34" charset="0"/>
                <a:cs typeface="Open Sans"/>
                <a:sym typeface="Open Sans"/>
              </a:rPr>
              <a:t> </a:t>
            </a:r>
            <a:r>
              <a:rPr lang="it-IT" sz="1100" dirty="0" err="1">
                <a:solidFill>
                  <a:srgbClr val="002E00"/>
                </a:solidFill>
                <a:latin typeface="Source Sans Pro SemiBold" panose="020B0603030403020204" pitchFamily="34" charset="0"/>
                <a:ea typeface="Source Sans Pro SemiBold" panose="020B0603030403020204" pitchFamily="34" charset="0"/>
                <a:cs typeface="Open Sans"/>
                <a:sym typeface="Open Sans"/>
              </a:rPr>
              <a:t>gradbeni</a:t>
            </a:r>
            <a:r>
              <a:rPr lang="it-IT" sz="1100" dirty="0">
                <a:solidFill>
                  <a:srgbClr val="002E00"/>
                </a:solidFill>
                <a:latin typeface="Source Sans Pro SemiBold" panose="020B0603030403020204" pitchFamily="34" charset="0"/>
                <a:ea typeface="Source Sans Pro SemiBold" panose="020B0603030403020204" pitchFamily="34" charset="0"/>
                <a:cs typeface="Open Sans"/>
                <a:sym typeface="Open Sans"/>
              </a:rPr>
              <a:t> materiali in </a:t>
            </a:r>
            <a:r>
              <a:rPr lang="it-IT" sz="1100" dirty="0" err="1">
                <a:solidFill>
                  <a:srgbClr val="002E00"/>
                </a:solidFill>
                <a:latin typeface="Source Sans Pro SemiBold" panose="020B0603030403020204" pitchFamily="34" charset="0"/>
                <a:ea typeface="Source Sans Pro SemiBold" panose="020B0603030403020204" pitchFamily="34" charset="0"/>
                <a:cs typeface="Open Sans"/>
                <a:sym typeface="Open Sans"/>
              </a:rPr>
              <a:t>izdelki</a:t>
            </a:r>
            <a:endParaRPr lang="sl-SI" sz="1100" dirty="0">
              <a:solidFill>
                <a:srgbClr val="002E00"/>
              </a:solidFill>
              <a:latin typeface="Source Sans Pro SemiBold" panose="020B0603030403020204" pitchFamily="34" charset="0"/>
              <a:ea typeface="Source Sans Pro SemiBold" panose="020B0603030403020204" pitchFamily="34" charset="0"/>
              <a:cs typeface="Open Sans"/>
              <a:sym typeface="Open Sans"/>
            </a:endParaRPr>
          </a:p>
          <a:p>
            <a:pPr marL="171450" indent="-171450" algn="just">
              <a:buFont typeface="Arial" panose="020B0604020202020204" pitchFamily="34" charset="0"/>
              <a:buChar char="•"/>
            </a:pPr>
            <a:r>
              <a:rPr lang="en-US" sz="1100" dirty="0">
                <a:solidFill>
                  <a:srgbClr val="002E00"/>
                </a:solidFill>
                <a:latin typeface="Source Sans Pro SemiBold" panose="020B0603030403020204" pitchFamily="34" charset="0"/>
                <a:ea typeface="Source Sans Pro SemiBold" panose="020B0603030403020204" pitchFamily="34" charset="0"/>
                <a:cs typeface="Open Sans"/>
                <a:sym typeface="Open Sans"/>
              </a:rPr>
              <a:t>- </a:t>
            </a:r>
            <a:r>
              <a:rPr lang="pl-PL" sz="1100" dirty="0">
                <a:solidFill>
                  <a:srgbClr val="002E00"/>
                </a:solidFill>
                <a:latin typeface="Source Sans Pro SemiBold" panose="020B0603030403020204" pitchFamily="34" charset="0"/>
                <a:ea typeface="Source Sans Pro SemiBold" panose="020B0603030403020204" pitchFamily="34" charset="0"/>
                <a:cs typeface="Open Sans"/>
                <a:sym typeface="Open Sans"/>
              </a:rPr>
              <a:t>Podnebno odporne stavbe</a:t>
            </a:r>
          </a:p>
          <a:p>
            <a:pPr marL="171450" indent="-171450" algn="just">
              <a:buFont typeface="Arial" panose="020B0604020202020204" pitchFamily="34" charset="0"/>
              <a:buChar char="•"/>
            </a:pPr>
            <a:r>
              <a:rPr lang="en-US" sz="1100" dirty="0">
                <a:solidFill>
                  <a:srgbClr val="002E00"/>
                </a:solidFill>
                <a:latin typeface="Source Sans Pro SemiBold" panose="020B0603030403020204" pitchFamily="34" charset="0"/>
                <a:ea typeface="Source Sans Pro SemiBold" panose="020B0603030403020204" pitchFamily="34" charset="0"/>
                <a:cs typeface="Open Sans"/>
                <a:sym typeface="Open Sans"/>
              </a:rPr>
              <a:t>- </a:t>
            </a:r>
            <a:r>
              <a:rPr lang="en-US" sz="1100" dirty="0" err="1">
                <a:solidFill>
                  <a:srgbClr val="002E00"/>
                </a:solidFill>
                <a:latin typeface="Source Sans Pro SemiBold" panose="020B0603030403020204" pitchFamily="34" charset="0"/>
                <a:ea typeface="Source Sans Pro SemiBold" panose="020B0603030403020204" pitchFamily="34" charset="0"/>
                <a:cs typeface="Open Sans"/>
                <a:sym typeface="Open Sans"/>
              </a:rPr>
              <a:t>Krožne</a:t>
            </a:r>
            <a:r>
              <a:rPr lang="en-US" sz="1100" dirty="0">
                <a:solidFill>
                  <a:srgbClr val="002E00"/>
                </a:solidFill>
                <a:latin typeface="Source Sans Pro SemiBold" panose="020B0603030403020204" pitchFamily="34" charset="0"/>
                <a:ea typeface="Source Sans Pro SemiBold" panose="020B0603030403020204" pitchFamily="34" charset="0"/>
                <a:cs typeface="Open Sans"/>
                <a:sym typeface="Open Sans"/>
              </a:rPr>
              <a:t> </a:t>
            </a:r>
            <a:r>
              <a:rPr lang="en-US" sz="1100" dirty="0" err="1">
                <a:solidFill>
                  <a:srgbClr val="002E00"/>
                </a:solidFill>
                <a:latin typeface="Source Sans Pro SemiBold" panose="020B0603030403020204" pitchFamily="34" charset="0"/>
                <a:ea typeface="Source Sans Pro SemiBold" panose="020B0603030403020204" pitchFamily="34" charset="0"/>
                <a:cs typeface="Open Sans"/>
                <a:sym typeface="Open Sans"/>
              </a:rPr>
              <a:t>industrijske</a:t>
            </a:r>
            <a:r>
              <a:rPr lang="en-US" sz="1100" dirty="0">
                <a:solidFill>
                  <a:srgbClr val="002E00"/>
                </a:solidFill>
                <a:latin typeface="Source Sans Pro SemiBold" panose="020B0603030403020204" pitchFamily="34" charset="0"/>
                <a:ea typeface="Source Sans Pro SemiBold" panose="020B0603030403020204" pitchFamily="34" charset="0"/>
                <a:cs typeface="Open Sans"/>
                <a:sym typeface="Open Sans"/>
              </a:rPr>
              <a:t> </a:t>
            </a:r>
            <a:r>
              <a:rPr lang="en-US" sz="1100" dirty="0" err="1">
                <a:solidFill>
                  <a:srgbClr val="002E00"/>
                </a:solidFill>
                <a:latin typeface="Source Sans Pro SemiBold" panose="020B0603030403020204" pitchFamily="34" charset="0"/>
                <a:ea typeface="Source Sans Pro SemiBold" panose="020B0603030403020204" pitchFamily="34" charset="0"/>
                <a:cs typeface="Open Sans"/>
                <a:sym typeface="Open Sans"/>
              </a:rPr>
              <a:t>surovine</a:t>
            </a:r>
            <a:endParaRPr lang="sl-SI" sz="1100" dirty="0">
              <a:solidFill>
                <a:srgbClr val="002E00"/>
              </a:solidFill>
              <a:latin typeface="Source Sans Pro SemiBold" panose="020B0603030403020204" pitchFamily="34" charset="0"/>
              <a:ea typeface="Source Sans Pro SemiBold" panose="020B0603030403020204" pitchFamily="34" charset="0"/>
              <a:cs typeface="Open Sans"/>
              <a:sym typeface="Open Sans"/>
            </a:endParaRPr>
          </a:p>
          <a:p>
            <a:pPr marL="171450" indent="-171450" algn="just">
              <a:buFont typeface="Arial" panose="020B0604020202020204" pitchFamily="34" charset="0"/>
              <a:buChar char="•"/>
            </a:pPr>
            <a:r>
              <a:rPr lang="sl-SI" sz="1100" dirty="0">
                <a:solidFill>
                  <a:srgbClr val="002E00"/>
                </a:solidFill>
                <a:latin typeface="Source Sans Pro SemiBold" panose="020B0603030403020204" pitchFamily="34" charset="0"/>
                <a:ea typeface="Source Sans Pro SemiBold" panose="020B0603030403020204" pitchFamily="34" charset="0"/>
                <a:cs typeface="Open Sans"/>
                <a:sym typeface="Open Sans"/>
              </a:rPr>
              <a:t>- Energetska nadgradnja sosedskih stavb</a:t>
            </a:r>
          </a:p>
          <a:p>
            <a:pPr marL="171450" indent="-171450" algn="just">
              <a:buFont typeface="Arial" panose="020B0604020202020204" pitchFamily="34" charset="0"/>
              <a:buChar char="•"/>
            </a:pPr>
            <a:r>
              <a:rPr lang="en-US" sz="1100" dirty="0">
                <a:solidFill>
                  <a:srgbClr val="002E00"/>
                </a:solidFill>
                <a:latin typeface="Source Sans Pro SemiBold" panose="020B0603030403020204" pitchFamily="34" charset="0"/>
                <a:ea typeface="Source Sans Pro SemiBold" panose="020B0603030403020204" pitchFamily="34" charset="0"/>
                <a:cs typeface="Open Sans"/>
                <a:sym typeface="Open Sans"/>
              </a:rPr>
              <a:t>- Druga </a:t>
            </a:r>
            <a:r>
              <a:rPr lang="en-US" sz="1100" dirty="0" err="1">
                <a:solidFill>
                  <a:srgbClr val="002E00"/>
                </a:solidFill>
                <a:latin typeface="Source Sans Pro SemiBold" panose="020B0603030403020204" pitchFamily="34" charset="0"/>
                <a:ea typeface="Source Sans Pro SemiBold" panose="020B0603030403020204" pitchFamily="34" charset="0"/>
                <a:cs typeface="Open Sans"/>
                <a:sym typeface="Open Sans"/>
              </a:rPr>
              <a:t>ekološka</a:t>
            </a:r>
            <a:r>
              <a:rPr lang="en-US" sz="1100" dirty="0">
                <a:solidFill>
                  <a:srgbClr val="002E00"/>
                </a:solidFill>
                <a:latin typeface="Source Sans Pro SemiBold" panose="020B0603030403020204" pitchFamily="34" charset="0"/>
                <a:ea typeface="Source Sans Pro SemiBold" panose="020B0603030403020204" pitchFamily="34" charset="0"/>
                <a:cs typeface="Open Sans"/>
                <a:sym typeface="Open Sans"/>
              </a:rPr>
              <a:t> </a:t>
            </a:r>
            <a:r>
              <a:rPr lang="en-US" sz="1100" dirty="0" err="1">
                <a:solidFill>
                  <a:srgbClr val="002E00"/>
                </a:solidFill>
                <a:latin typeface="Source Sans Pro SemiBold" panose="020B0603030403020204" pitchFamily="34" charset="0"/>
                <a:ea typeface="Source Sans Pro SemiBold" panose="020B0603030403020204" pitchFamily="34" charset="0"/>
                <a:cs typeface="Open Sans"/>
                <a:sym typeface="Open Sans"/>
              </a:rPr>
              <a:t>gradnja</a:t>
            </a:r>
            <a:endParaRPr lang="en-US" sz="1100" dirty="0">
              <a:solidFill>
                <a:srgbClr val="002E00"/>
              </a:solidFill>
              <a:latin typeface="Source Sans Pro SemiBold" panose="020B0603030403020204" pitchFamily="34" charset="0"/>
              <a:ea typeface="Source Sans Pro SemiBold" panose="020B0603030403020204" pitchFamily="34" charset="0"/>
              <a:cs typeface="Open Sans"/>
              <a:sym typeface="Open Sans"/>
            </a:endParaRPr>
          </a:p>
        </p:txBody>
      </p:sp>
      <p:pic>
        <p:nvPicPr>
          <p:cNvPr id="14" name="Picture 2">
            <a:extLst>
              <a:ext uri="{FF2B5EF4-FFF2-40B4-BE49-F238E27FC236}">
                <a16:creationId xmlns:a16="http://schemas.microsoft.com/office/drawing/2014/main" id="{3C5E8C77-813A-C975-3FC2-264CC80C63D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46726" y="6379658"/>
            <a:ext cx="1645274" cy="344724"/>
          </a:xfrm>
          <a:prstGeom prst="rect">
            <a:avLst/>
          </a:prstGeom>
          <a:noFill/>
          <a:extLst>
            <a:ext uri="{909E8E84-426E-40DD-AFC4-6F175D3DCCD1}">
              <a14:hiddenFill xmlns:a14="http://schemas.microsoft.com/office/drawing/2010/main">
                <a:solidFill>
                  <a:srgbClr val="FFFFFF"/>
                </a:solidFill>
              </a14:hiddenFill>
            </a:ext>
          </a:extLst>
        </p:spPr>
      </p:pic>
      <p:pic>
        <p:nvPicPr>
          <p:cNvPr id="18" name="Slika 17">
            <a:extLst>
              <a:ext uri="{FF2B5EF4-FFF2-40B4-BE49-F238E27FC236}">
                <a16:creationId xmlns:a16="http://schemas.microsoft.com/office/drawing/2014/main" id="{A3865E10-F6AE-2205-9FDE-D632E0AE1532}"/>
              </a:ext>
            </a:extLst>
          </p:cNvPr>
          <p:cNvPicPr>
            <a:picLocks noChangeAspect="1"/>
          </p:cNvPicPr>
          <p:nvPr/>
        </p:nvPicPr>
        <p:blipFill>
          <a:blip r:embed="rId6"/>
          <a:stretch>
            <a:fillRect/>
          </a:stretch>
        </p:blipFill>
        <p:spPr>
          <a:xfrm>
            <a:off x="7386049" y="5822909"/>
            <a:ext cx="820353" cy="485353"/>
          </a:xfrm>
          <a:prstGeom prst="rect">
            <a:avLst/>
          </a:prstGeom>
        </p:spPr>
      </p:pic>
    </p:spTree>
    <p:extLst>
      <p:ext uri="{BB962C8B-B14F-4D97-AF65-F5344CB8AC3E}">
        <p14:creationId xmlns:p14="http://schemas.microsoft.com/office/powerpoint/2010/main" val="3135623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838350-87F7-0BF4-8C5E-9805A2DA4841}"/>
              </a:ext>
            </a:extLst>
          </p:cNvPr>
          <p:cNvSpPr txBox="1">
            <a:spLocks/>
          </p:cNvSpPr>
          <p:nvPr/>
        </p:nvSpPr>
        <p:spPr>
          <a:xfrm>
            <a:off x="2788921" y="512112"/>
            <a:ext cx="7279640" cy="13412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sl-SI" sz="2400" dirty="0">
                <a:solidFill>
                  <a:schemeClr val="accent5">
                    <a:lumMod val="50000"/>
                  </a:schemeClr>
                </a:solidFill>
                <a:latin typeface="Source Sans Pro" panose="020B0503030403020204" pitchFamily="34" charset="0"/>
                <a:ea typeface="Source Sans Pro" panose="020B0503030403020204" pitchFamily="34" charset="0"/>
                <a:cs typeface="Open Sans Bold"/>
                <a:sym typeface="Open Sans Bold"/>
              </a:rPr>
              <a:t>VREDNOSTNE VERIGE </a:t>
            </a:r>
            <a:r>
              <a:rPr lang="sl-SI" sz="2400" b="1" dirty="0">
                <a:solidFill>
                  <a:schemeClr val="accent5">
                    <a:lumMod val="50000"/>
                  </a:schemeClr>
                </a:solidFill>
                <a:latin typeface="Source Sans Pro Light" panose="020B0403030403020204" pitchFamily="34" charset="0"/>
                <a:ea typeface="Source Sans Pro Light" panose="020B0403030403020204" pitchFamily="34" charset="0"/>
                <a:cs typeface="Open Sans Bold"/>
                <a:sym typeface="Open Sans Bold"/>
              </a:rPr>
              <a:t>∙</a:t>
            </a:r>
            <a:r>
              <a:rPr lang="sl-SI" sz="2400" b="1" dirty="0">
                <a:solidFill>
                  <a:schemeClr val="accent5">
                    <a:lumMod val="50000"/>
                  </a:schemeClr>
                </a:solidFill>
                <a:latin typeface="Source Sans Pro SemiBold" panose="020B0603030403020204" pitchFamily="34" charset="0"/>
                <a:ea typeface="Source Sans Pro SemiBold" panose="020B0603030403020204" pitchFamily="34" charset="0"/>
                <a:cs typeface="Open Sans Bold"/>
                <a:sym typeface="Open Sans Bold"/>
              </a:rPr>
              <a:t>Podatkovna baza tržne analize:</a:t>
            </a:r>
            <a:endParaRPr lang="en-US" sz="2400" dirty="0">
              <a:solidFill>
                <a:schemeClr val="accent5">
                  <a:lumMod val="50000"/>
                </a:schemeClr>
              </a:solidFill>
              <a:latin typeface="Source Sans Pro SemiBold" panose="020B0603030403020204" pitchFamily="34" charset="0"/>
              <a:ea typeface="Source Sans Pro SemiBold" panose="020B0603030403020204" pitchFamily="34" charset="0"/>
              <a:cs typeface="Open Sans"/>
              <a:sym typeface="Open Sans"/>
            </a:endParaRPr>
          </a:p>
          <a:p>
            <a:pPr algn="r"/>
            <a:r>
              <a:rPr lang="sl-SI" sz="2400" spc="120" dirty="0">
                <a:solidFill>
                  <a:srgbClr val="92D050"/>
                </a:solidFill>
                <a:latin typeface="Source Sans Pro SemiBold" panose="020B0603030403020204" pitchFamily="34" charset="0"/>
                <a:ea typeface="Source Sans Pro SemiBold" panose="020B0603030403020204" pitchFamily="34" charset="0"/>
                <a:cs typeface="Open Sans"/>
                <a:sym typeface="Open Sans"/>
              </a:rPr>
              <a:t>∙Gradbeni materiali in izdelki na biološki osnovi</a:t>
            </a:r>
            <a:endParaRPr lang="en-US" sz="2400" spc="120" dirty="0">
              <a:solidFill>
                <a:srgbClr val="92D050"/>
              </a:solidFill>
              <a:latin typeface="Source Sans Pro SemiBold" panose="020B0603030403020204" pitchFamily="34" charset="0"/>
              <a:ea typeface="Source Sans Pro SemiBold" panose="020B0603030403020204" pitchFamily="34" charset="0"/>
              <a:cs typeface="Open Sans"/>
              <a:sym typeface="Open Sans"/>
            </a:endParaRPr>
          </a:p>
          <a:p>
            <a:pPr algn="r"/>
            <a:endParaRPr lang="it-IT" sz="4200" dirty="0">
              <a:solidFill>
                <a:srgbClr val="368033"/>
              </a:solidFill>
              <a:latin typeface="Source Sans Pro SemiBold" panose="020B0603030403020204" pitchFamily="34" charset="0"/>
              <a:ea typeface="Source Sans Pro SemiBold" panose="020B0603030403020204" pitchFamily="34" charset="0"/>
            </a:endParaRPr>
          </a:p>
        </p:txBody>
      </p:sp>
      <p:pic>
        <p:nvPicPr>
          <p:cNvPr id="4" name="Immagine 6" descr="Immagine che contiene Elementi grafici, Carattere, grafica, logo&#10;&#10;Descrizione generata automaticamente">
            <a:extLst>
              <a:ext uri="{FF2B5EF4-FFF2-40B4-BE49-F238E27FC236}">
                <a16:creationId xmlns:a16="http://schemas.microsoft.com/office/drawing/2014/main" id="{01B61B91-8230-25C7-8122-DB4F55A7C333}"/>
              </a:ext>
            </a:extLst>
          </p:cNvPr>
          <p:cNvPicPr>
            <a:picLocks noChangeAspect="1"/>
          </p:cNvPicPr>
          <p:nvPr/>
        </p:nvPicPr>
        <p:blipFill>
          <a:blip r:embed="rId2"/>
          <a:stretch>
            <a:fillRect/>
          </a:stretch>
        </p:blipFill>
        <p:spPr>
          <a:xfrm>
            <a:off x="10494148" y="435059"/>
            <a:ext cx="1240973" cy="799448"/>
          </a:xfrm>
          <a:prstGeom prst="rect">
            <a:avLst/>
          </a:prstGeom>
        </p:spPr>
      </p:pic>
      <p:graphicFrame>
        <p:nvGraphicFramePr>
          <p:cNvPr id="5" name="Table 4">
            <a:extLst>
              <a:ext uri="{FF2B5EF4-FFF2-40B4-BE49-F238E27FC236}">
                <a16:creationId xmlns:a16="http://schemas.microsoft.com/office/drawing/2014/main" id="{1EEB3DC8-30BD-5D3C-CBAD-4810F562C18F}"/>
              </a:ext>
            </a:extLst>
          </p:cNvPr>
          <p:cNvGraphicFramePr>
            <a:graphicFrameLocks noGrp="1"/>
          </p:cNvGraphicFramePr>
          <p:nvPr>
            <p:extLst>
              <p:ext uri="{D42A27DB-BD31-4B8C-83A1-F6EECF244321}">
                <p14:modId xmlns:p14="http://schemas.microsoft.com/office/powerpoint/2010/main" val="4012013210"/>
              </p:ext>
            </p:extLst>
          </p:nvPr>
        </p:nvGraphicFramePr>
        <p:xfrm>
          <a:off x="839563" y="1305870"/>
          <a:ext cx="9104845" cy="5372206"/>
        </p:xfrm>
        <a:graphic>
          <a:graphicData uri="http://schemas.openxmlformats.org/drawingml/2006/table">
            <a:tbl>
              <a:tblPr/>
              <a:tblGrid>
                <a:gridCol w="1590991">
                  <a:extLst>
                    <a:ext uri="{9D8B030D-6E8A-4147-A177-3AD203B41FA5}">
                      <a16:colId xmlns:a16="http://schemas.microsoft.com/office/drawing/2014/main" val="20000"/>
                    </a:ext>
                  </a:extLst>
                </a:gridCol>
                <a:gridCol w="6750515">
                  <a:extLst>
                    <a:ext uri="{9D8B030D-6E8A-4147-A177-3AD203B41FA5}">
                      <a16:colId xmlns:a16="http://schemas.microsoft.com/office/drawing/2014/main" val="20001"/>
                    </a:ext>
                  </a:extLst>
                </a:gridCol>
                <a:gridCol w="763339">
                  <a:extLst>
                    <a:ext uri="{9D8B030D-6E8A-4147-A177-3AD203B41FA5}">
                      <a16:colId xmlns:a16="http://schemas.microsoft.com/office/drawing/2014/main" val="20002"/>
                    </a:ext>
                  </a:extLst>
                </a:gridCol>
              </a:tblGrid>
              <a:tr h="446176">
                <a:tc>
                  <a:txBody>
                    <a:bodyPr/>
                    <a:lstStyle/>
                    <a:p>
                      <a:pPr algn="ctr">
                        <a:lnSpc>
                          <a:spcPts val="1819"/>
                        </a:lnSpc>
                        <a:defRPr/>
                      </a:pPr>
                      <a:r>
                        <a:rPr lang="en-US" sz="1000" b="1" dirty="0">
                          <a:solidFill>
                            <a:srgbClr val="000000"/>
                          </a:solidFill>
                          <a:latin typeface="Source Sans Pro Bold"/>
                          <a:ea typeface="Source Sans Pro Bold"/>
                          <a:cs typeface="Source Sans Pro Bold"/>
                          <a:sym typeface="Source Sans Pro Bold"/>
                        </a:rPr>
                        <a:t>COMPANY’S NAME</a:t>
                      </a:r>
                      <a:endParaRPr lang="en-US" sz="1000" dirty="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b="1">
                          <a:solidFill>
                            <a:srgbClr val="000000"/>
                          </a:solidFill>
                          <a:latin typeface="Source Sans Pro Bold"/>
                          <a:ea typeface="Source Sans Pro Bold"/>
                          <a:cs typeface="Source Sans Pro Bold"/>
                          <a:sym typeface="Source Sans Pro Bold"/>
                        </a:rPr>
                        <a:t>DESCRIPTION</a:t>
                      </a:r>
                      <a:endParaRPr lang="en-US" sz="100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b="1" dirty="0">
                          <a:solidFill>
                            <a:srgbClr val="000000"/>
                          </a:solidFill>
                          <a:latin typeface="Source Sans Pro Bold"/>
                          <a:ea typeface="Source Sans Pro Bold"/>
                          <a:cs typeface="Source Sans Pro Bold"/>
                          <a:sym typeface="Source Sans Pro Bold"/>
                        </a:rPr>
                        <a:t>COUNTRY</a:t>
                      </a:r>
                      <a:endParaRPr lang="en-US" sz="1000" dirty="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6176">
                <a:tc>
                  <a:txBody>
                    <a:bodyPr/>
                    <a:lstStyle/>
                    <a:p>
                      <a:pPr algn="ctr">
                        <a:lnSpc>
                          <a:spcPct val="100000"/>
                        </a:lnSpc>
                        <a:defRPr/>
                      </a:pPr>
                      <a:r>
                        <a:rPr lang="en-US" sz="1000" dirty="0">
                          <a:solidFill>
                            <a:srgbClr val="000000"/>
                          </a:solidFill>
                          <a:latin typeface="Source Sans Pro"/>
                          <a:ea typeface="Source Sans Pro"/>
                          <a:cs typeface="Source Sans Pro"/>
                          <a:sym typeface="Source Sans Pro"/>
                        </a:rPr>
                        <a:t>SAAX D.O.O.</a:t>
                      </a:r>
                      <a:endParaRPr lang="en-US" sz="1000" dirty="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0000"/>
                        </a:lnSpc>
                        <a:defRPr/>
                      </a:pPr>
                      <a:r>
                        <a:rPr lang="en-US" sz="1000" dirty="0" err="1">
                          <a:solidFill>
                            <a:srgbClr val="000000"/>
                          </a:solidFill>
                          <a:latin typeface="Source Sans Pro"/>
                          <a:ea typeface="Source Sans Pro"/>
                          <a:cs typeface="Source Sans Pro"/>
                          <a:sym typeface="Source Sans Pro"/>
                        </a:rPr>
                        <a:t>specializiran</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arhitekturno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oblikovanje</a:t>
                      </a:r>
                      <a:r>
                        <a:rPr lang="en-US" sz="1000" dirty="0">
                          <a:solidFill>
                            <a:srgbClr val="000000"/>
                          </a:solidFill>
                          <a:latin typeface="Source Sans Pro"/>
                          <a:ea typeface="Source Sans Pro"/>
                          <a:cs typeface="Source Sans Pro"/>
                          <a:sym typeface="Source Sans Pro"/>
                        </a:rPr>
                        <a:t>, ki </a:t>
                      </a:r>
                      <a:r>
                        <a:rPr lang="en-US" sz="1000" dirty="0" err="1">
                          <a:solidFill>
                            <a:srgbClr val="000000"/>
                          </a:solidFill>
                          <a:latin typeface="Source Sans Pro"/>
                          <a:ea typeface="Source Sans Pro"/>
                          <a:cs typeface="Source Sans Pro"/>
                          <a:sym typeface="Source Sans Pro"/>
                        </a:rPr>
                        <a:t>predstavlja</a:t>
                      </a:r>
                      <a:r>
                        <a:rPr lang="en-US" sz="1000" dirty="0">
                          <a:solidFill>
                            <a:srgbClr val="000000"/>
                          </a:solidFill>
                          <a:latin typeface="Source Sans Pro"/>
                          <a:ea typeface="Source Sans Pro"/>
                          <a:cs typeface="Source Sans Pro"/>
                          <a:sym typeface="Source Sans Pro"/>
                        </a:rPr>
                        <a:t> </a:t>
                      </a:r>
                      <a:r>
                        <a:rPr lang="en-US" sz="1000" b="1" kern="1200" dirty="0" err="1">
                          <a:solidFill>
                            <a:srgbClr val="929C52"/>
                          </a:solidFill>
                          <a:latin typeface="Source Sans Pro Bold"/>
                          <a:ea typeface="Source Sans Pro"/>
                          <a:cs typeface="Source Sans Pro"/>
                          <a:sym typeface="Source Sans Pro"/>
                        </a:rPr>
                        <a:t>EcoCoconov</a:t>
                      </a:r>
                      <a:r>
                        <a:rPr lang="en-US" sz="1000" b="1" kern="1200" dirty="0">
                          <a:solidFill>
                            <a:srgbClr val="929C52"/>
                          </a:solidFill>
                          <a:latin typeface="Source Sans Pro Bold"/>
                          <a:ea typeface="Source Sans Pro"/>
                          <a:cs typeface="Source Sans Pro"/>
                          <a:sym typeface="Source Sans Pro"/>
                        </a:rPr>
                        <a:t> </a:t>
                      </a:r>
                      <a:r>
                        <a:rPr lang="en-US" sz="1000" b="1" kern="1200" dirty="0" err="1">
                          <a:solidFill>
                            <a:srgbClr val="929C52"/>
                          </a:solidFill>
                          <a:latin typeface="Source Sans Pro Bold"/>
                          <a:ea typeface="Source Sans Pro"/>
                          <a:cs typeface="Source Sans Pro"/>
                          <a:sym typeface="Source Sans Pro"/>
                        </a:rPr>
                        <a:t>trajnostni</a:t>
                      </a:r>
                      <a:r>
                        <a:rPr lang="en-US" sz="1000" b="1" kern="1200" dirty="0">
                          <a:solidFill>
                            <a:srgbClr val="929C52"/>
                          </a:solidFill>
                          <a:latin typeface="Source Sans Pro Bold"/>
                          <a:ea typeface="Source Sans Pro"/>
                          <a:cs typeface="Source Sans Pro"/>
                          <a:sym typeface="Source Sans Pro"/>
                        </a:rPr>
                        <a:t> </a:t>
                      </a:r>
                      <a:r>
                        <a:rPr lang="en-US" sz="1000" b="1" kern="1200" dirty="0" err="1">
                          <a:solidFill>
                            <a:srgbClr val="929C52"/>
                          </a:solidFill>
                          <a:latin typeface="Source Sans Pro Bold"/>
                          <a:ea typeface="Source Sans Pro"/>
                          <a:cs typeface="Source Sans Pro"/>
                          <a:sym typeface="Source Sans Pro"/>
                        </a:rPr>
                        <a:t>gradbeni</a:t>
                      </a:r>
                      <a:r>
                        <a:rPr lang="en-US" sz="1000" b="1" kern="1200" dirty="0">
                          <a:solidFill>
                            <a:srgbClr val="929C52"/>
                          </a:solidFill>
                          <a:latin typeface="Source Sans Pro Bold"/>
                          <a:ea typeface="Source Sans Pro"/>
                          <a:cs typeface="Source Sans Pro"/>
                          <a:sym typeface="Source Sans Pro"/>
                        </a:rPr>
                        <a:t> </a:t>
                      </a:r>
                      <a:r>
                        <a:rPr lang="en-US" sz="1000" b="1" kern="1200" dirty="0" err="1">
                          <a:solidFill>
                            <a:srgbClr val="929C52"/>
                          </a:solidFill>
                          <a:latin typeface="Source Sans Pro Bold"/>
                          <a:ea typeface="Source Sans Pro"/>
                          <a:cs typeface="Source Sans Pro"/>
                          <a:sym typeface="Source Sans Pro"/>
                        </a:rPr>
                        <a:t>sistem</a:t>
                      </a:r>
                      <a:r>
                        <a:rPr lang="en-US" sz="1000" b="1" kern="1200" dirty="0">
                          <a:solidFill>
                            <a:srgbClr val="929C52"/>
                          </a:solidFill>
                          <a:latin typeface="Source Sans Pro Bold"/>
                          <a:ea typeface="Source Sans Pro"/>
                          <a:cs typeface="Source Sans Pro"/>
                          <a:sym typeface="Source Sans Pro"/>
                        </a:rPr>
                        <a:t> </a:t>
                      </a:r>
                      <a:r>
                        <a:rPr lang="en-US" sz="1000" b="1" kern="1200" dirty="0" err="1">
                          <a:solidFill>
                            <a:srgbClr val="929C52"/>
                          </a:solidFill>
                          <a:latin typeface="Source Sans Pro Bold"/>
                          <a:ea typeface="Source Sans Pro"/>
                          <a:cs typeface="Source Sans Pro"/>
                          <a:sym typeface="Source Sans Pro"/>
                        </a:rPr>
                        <a:t>na</a:t>
                      </a:r>
                      <a:r>
                        <a:rPr lang="en-US" sz="1000" b="1" kern="1200" dirty="0">
                          <a:solidFill>
                            <a:srgbClr val="929C52"/>
                          </a:solidFill>
                          <a:latin typeface="Source Sans Pro Bold"/>
                          <a:ea typeface="Source Sans Pro"/>
                          <a:cs typeface="Source Sans Pro"/>
                          <a:sym typeface="Source Sans Pro"/>
                        </a:rPr>
                        <a:t> </a:t>
                      </a:r>
                      <a:r>
                        <a:rPr lang="en-US" sz="1000" b="1" kern="1200" dirty="0" err="1">
                          <a:solidFill>
                            <a:srgbClr val="929C52"/>
                          </a:solidFill>
                          <a:latin typeface="Source Sans Pro Bold"/>
                          <a:ea typeface="Source Sans Pro"/>
                          <a:cs typeface="Source Sans Pro"/>
                          <a:sym typeface="Source Sans Pro"/>
                        </a:rPr>
                        <a:t>osnovi</a:t>
                      </a:r>
                      <a:r>
                        <a:rPr lang="en-US" sz="1000" b="1" kern="1200" dirty="0">
                          <a:solidFill>
                            <a:srgbClr val="929C52"/>
                          </a:solidFill>
                          <a:latin typeface="Source Sans Pro Bold"/>
                          <a:ea typeface="Source Sans Pro"/>
                          <a:cs typeface="Source Sans Pro"/>
                          <a:sym typeface="Source Sans Pro"/>
                        </a:rPr>
                        <a:t> </a:t>
                      </a:r>
                      <a:r>
                        <a:rPr lang="en-US" sz="1000" b="1" kern="1200" dirty="0" err="1">
                          <a:solidFill>
                            <a:srgbClr val="929C52"/>
                          </a:solidFill>
                          <a:latin typeface="Source Sans Pro Bold"/>
                          <a:ea typeface="Source Sans Pro"/>
                          <a:cs typeface="Source Sans Pro"/>
                          <a:sym typeface="Source Sans Pro"/>
                        </a:rPr>
                        <a:t>slame</a:t>
                      </a:r>
                      <a:endParaRPr lang="en-US" sz="1000" b="1" kern="1200" dirty="0">
                        <a:solidFill>
                          <a:srgbClr val="929C52"/>
                        </a:solidFill>
                        <a:latin typeface="Source Sans Pro Bold"/>
                        <a:ea typeface="Source Sans Pro"/>
                        <a:cs typeface="Source Sans Pro"/>
                        <a:sym typeface="Source Sans Pro"/>
                      </a:endParaRPr>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0000"/>
                        </a:lnSpc>
                        <a:defRPr/>
                      </a:pPr>
                      <a:r>
                        <a:rPr lang="en-US" sz="1000" dirty="0">
                          <a:solidFill>
                            <a:srgbClr val="000000"/>
                          </a:solidFill>
                          <a:latin typeface="Source Sans Pro"/>
                          <a:ea typeface="Source Sans Pro"/>
                          <a:cs typeface="Source Sans Pro"/>
                          <a:sym typeface="Source Sans Pro"/>
                        </a:rPr>
                        <a:t>SI</a:t>
                      </a:r>
                      <a:endParaRPr lang="en-US" sz="1000" dirty="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6176">
                <a:tc>
                  <a:txBody>
                    <a:bodyPr/>
                    <a:lstStyle/>
                    <a:p>
                      <a:pPr algn="ctr">
                        <a:lnSpc>
                          <a:spcPct val="100000"/>
                        </a:lnSpc>
                        <a:defRPr/>
                      </a:pPr>
                      <a:r>
                        <a:rPr lang="en-US" sz="1000">
                          <a:solidFill>
                            <a:srgbClr val="000000"/>
                          </a:solidFill>
                          <a:latin typeface="Source Sans Pro"/>
                          <a:ea typeface="Source Sans Pro"/>
                          <a:cs typeface="Source Sans Pro"/>
                          <a:sym typeface="Source Sans Pro"/>
                        </a:rPr>
                        <a:t>RUTENA D.O.O.</a:t>
                      </a:r>
                      <a:endParaRPr lang="en-US" sz="100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0000"/>
                        </a:lnSpc>
                        <a:defRPr/>
                      </a:pPr>
                      <a:r>
                        <a:rPr lang="en-US" sz="1000" dirty="0" err="1">
                          <a:solidFill>
                            <a:srgbClr val="000000"/>
                          </a:solidFill>
                          <a:latin typeface="Source Sans Pro"/>
                          <a:ea typeface="Source Sans Pro"/>
                          <a:cs typeface="Source Sans Pro"/>
                          <a:sym typeface="Source Sans Pro"/>
                        </a:rPr>
                        <a:t>specializiran</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razvoj</a:t>
                      </a:r>
                      <a:r>
                        <a:rPr lang="en-US" sz="1000" dirty="0">
                          <a:solidFill>
                            <a:srgbClr val="000000"/>
                          </a:solidFill>
                          <a:latin typeface="Source Sans Pro"/>
                          <a:ea typeface="Source Sans Pro"/>
                          <a:cs typeface="Source Sans Pro"/>
                          <a:sym typeface="Source Sans Pro"/>
                        </a:rPr>
                        <a:t> in </a:t>
                      </a:r>
                      <a:r>
                        <a:rPr lang="en-US" sz="1000" dirty="0" err="1">
                          <a:solidFill>
                            <a:srgbClr val="000000"/>
                          </a:solidFill>
                          <a:latin typeface="Source Sans Pro"/>
                          <a:ea typeface="Source Sans Pro"/>
                          <a:cs typeface="Source Sans Pro"/>
                          <a:sym typeface="Source Sans Pro"/>
                        </a:rPr>
                        <a:t>proizvodnjo</a:t>
                      </a:r>
                      <a:r>
                        <a:rPr lang="en-US" sz="1000" dirty="0">
                          <a:solidFill>
                            <a:srgbClr val="000000"/>
                          </a:solidFill>
                          <a:latin typeface="Source Sans Pro"/>
                          <a:ea typeface="Source Sans Pro"/>
                          <a:cs typeface="Source Sans Pro"/>
                          <a:sym typeface="Source Sans Pro"/>
                        </a:rPr>
                        <a:t> </a:t>
                      </a:r>
                      <a:r>
                        <a:rPr lang="en-US" sz="1000" b="1" kern="1200" dirty="0" err="1">
                          <a:solidFill>
                            <a:srgbClr val="244C21"/>
                          </a:solidFill>
                          <a:latin typeface="Source Sans Pro Bold"/>
                          <a:ea typeface="Source Sans Pro"/>
                          <a:cs typeface="Source Sans Pro"/>
                          <a:sym typeface="Source Sans Pro"/>
                        </a:rPr>
                        <a:t>inovativnih</a:t>
                      </a:r>
                      <a:r>
                        <a:rPr lang="en-US" sz="1000" b="1" kern="1200" dirty="0">
                          <a:solidFill>
                            <a:srgbClr val="244C21"/>
                          </a:solidFill>
                          <a:latin typeface="Source Sans Pro Bold"/>
                          <a:ea typeface="Source Sans Pro"/>
                          <a:cs typeface="Source Sans Pro"/>
                          <a:sym typeface="Source Sans Pro"/>
                        </a:rPr>
                        <a:t>, </a:t>
                      </a:r>
                      <a:r>
                        <a:rPr lang="en-US" sz="1000" b="1" kern="1200" dirty="0" err="1">
                          <a:solidFill>
                            <a:srgbClr val="244C21"/>
                          </a:solidFill>
                          <a:latin typeface="Source Sans Pro Bold"/>
                          <a:ea typeface="Source Sans Pro"/>
                          <a:cs typeface="Source Sans Pro"/>
                          <a:sym typeface="Source Sans Pro"/>
                        </a:rPr>
                        <a:t>trajnostnih</a:t>
                      </a:r>
                      <a:r>
                        <a:rPr lang="en-US" sz="1000" b="1" kern="1200" dirty="0">
                          <a:solidFill>
                            <a:srgbClr val="244C21"/>
                          </a:solidFill>
                          <a:latin typeface="Source Sans Pro Bold"/>
                          <a:ea typeface="Source Sans Pro"/>
                          <a:cs typeface="Source Sans Pro"/>
                          <a:sym typeface="Source Sans Pro"/>
                        </a:rPr>
                        <a:t> </a:t>
                      </a:r>
                      <a:r>
                        <a:rPr lang="en-US" sz="1000" b="1" kern="1200" dirty="0" err="1">
                          <a:solidFill>
                            <a:srgbClr val="244C21"/>
                          </a:solidFill>
                          <a:latin typeface="Source Sans Pro Bold"/>
                          <a:ea typeface="Source Sans Pro"/>
                          <a:cs typeface="Source Sans Pro"/>
                          <a:sym typeface="Source Sans Pro"/>
                        </a:rPr>
                        <a:t>embalažnih</a:t>
                      </a:r>
                      <a:r>
                        <a:rPr lang="en-US" sz="1000" b="1" kern="1200" dirty="0">
                          <a:solidFill>
                            <a:srgbClr val="244C21"/>
                          </a:solidFill>
                          <a:latin typeface="Source Sans Pro Bold"/>
                          <a:ea typeface="Source Sans Pro"/>
                          <a:cs typeface="Source Sans Pro"/>
                          <a:sym typeface="Source Sans Pro"/>
                        </a:rPr>
                        <a:t> </a:t>
                      </a:r>
                      <a:r>
                        <a:rPr lang="en-US" sz="1000" b="1" kern="1200" dirty="0" err="1">
                          <a:solidFill>
                            <a:srgbClr val="244C21"/>
                          </a:solidFill>
                          <a:latin typeface="Source Sans Pro Bold"/>
                          <a:ea typeface="Source Sans Pro"/>
                          <a:cs typeface="Source Sans Pro"/>
                          <a:sym typeface="Source Sans Pro"/>
                        </a:rPr>
                        <a:t>rešitev</a:t>
                      </a:r>
                      <a:r>
                        <a:rPr lang="en-US" sz="1000" b="1" kern="1200" dirty="0">
                          <a:solidFill>
                            <a:srgbClr val="244C21"/>
                          </a:solidFill>
                          <a:latin typeface="Source Sans Pro Bold"/>
                          <a:ea typeface="Source Sans Pro"/>
                          <a:cs typeface="Source Sans Pro"/>
                          <a:sym typeface="Source Sans Pro"/>
                        </a:rPr>
                        <a:t> z </a:t>
                      </a:r>
                      <a:r>
                        <a:rPr lang="en-US" sz="1000" b="1" kern="1200" dirty="0" err="1">
                          <a:solidFill>
                            <a:srgbClr val="244C21"/>
                          </a:solidFill>
                          <a:latin typeface="Source Sans Pro Bold"/>
                          <a:ea typeface="Source Sans Pro"/>
                          <a:cs typeface="Source Sans Pro"/>
                          <a:sym typeface="Source Sans Pro"/>
                        </a:rPr>
                        <a:t>uporabo</a:t>
                      </a:r>
                      <a:r>
                        <a:rPr lang="en-US" sz="1000" b="1" kern="1200" dirty="0">
                          <a:solidFill>
                            <a:srgbClr val="244C21"/>
                          </a:solidFill>
                          <a:latin typeface="Source Sans Pro Bold"/>
                          <a:ea typeface="Source Sans Pro"/>
                          <a:cs typeface="Source Sans Pro"/>
                          <a:sym typeface="Source Sans Pro"/>
                        </a:rPr>
                        <a:t> </a:t>
                      </a:r>
                      <a:r>
                        <a:rPr lang="en-US" sz="1000" b="1" kern="1200" dirty="0" err="1">
                          <a:solidFill>
                            <a:srgbClr val="244C21"/>
                          </a:solidFill>
                          <a:latin typeface="Source Sans Pro Bold"/>
                          <a:ea typeface="Source Sans Pro"/>
                          <a:cs typeface="Source Sans Pro"/>
                          <a:sym typeface="Source Sans Pro"/>
                        </a:rPr>
                        <a:t>micelija</a:t>
                      </a:r>
                      <a:endParaRPr lang="en-US" sz="1000" dirty="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0000"/>
                        </a:lnSpc>
                        <a:defRPr/>
                      </a:pPr>
                      <a:r>
                        <a:rPr lang="en-US" sz="1000" dirty="0">
                          <a:solidFill>
                            <a:srgbClr val="000000"/>
                          </a:solidFill>
                          <a:latin typeface="Source Sans Pro"/>
                          <a:ea typeface="Source Sans Pro"/>
                          <a:cs typeface="Source Sans Pro"/>
                          <a:sym typeface="Source Sans Pro"/>
                        </a:rPr>
                        <a:t>SI</a:t>
                      </a:r>
                      <a:endParaRPr lang="en-US" sz="1000" dirty="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6176">
                <a:tc>
                  <a:txBody>
                    <a:bodyPr/>
                    <a:lstStyle/>
                    <a:p>
                      <a:pPr algn="ctr">
                        <a:lnSpc>
                          <a:spcPct val="100000"/>
                        </a:lnSpc>
                        <a:defRPr/>
                      </a:pPr>
                      <a:r>
                        <a:rPr lang="en-US" sz="1000">
                          <a:solidFill>
                            <a:srgbClr val="000000"/>
                          </a:solidFill>
                          <a:latin typeface="Source Sans Pro"/>
                          <a:ea typeface="Source Sans Pro"/>
                          <a:cs typeface="Source Sans Pro"/>
                          <a:sym typeface="Source Sans Pro"/>
                        </a:rPr>
                        <a:t>VU-CREATOR D.O.O.</a:t>
                      </a:r>
                      <a:endParaRPr lang="en-US" sz="100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0000"/>
                        </a:lnSpc>
                        <a:defRPr/>
                      </a:pPr>
                      <a:r>
                        <a:rPr lang="en-US" sz="1000" dirty="0" err="1">
                          <a:solidFill>
                            <a:srgbClr val="000000"/>
                          </a:solidFill>
                          <a:latin typeface="Source Sans Pro"/>
                          <a:ea typeface="Source Sans Pro"/>
                          <a:cs typeface="Source Sans Pro"/>
                          <a:sym typeface="Source Sans Pro"/>
                        </a:rPr>
                        <a:t>specializiran</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oblikovanje</a:t>
                      </a:r>
                      <a:r>
                        <a:rPr lang="en-US" sz="1000" dirty="0">
                          <a:solidFill>
                            <a:srgbClr val="000000"/>
                          </a:solidFill>
                          <a:latin typeface="Source Sans Pro"/>
                          <a:ea typeface="Source Sans Pro"/>
                          <a:cs typeface="Source Sans Pro"/>
                          <a:sym typeface="Source Sans Pro"/>
                        </a:rPr>
                        <a:t> in </a:t>
                      </a:r>
                      <a:r>
                        <a:rPr lang="en-US" sz="1000" dirty="0" err="1">
                          <a:solidFill>
                            <a:srgbClr val="000000"/>
                          </a:solidFill>
                          <a:latin typeface="Source Sans Pro"/>
                          <a:ea typeface="Source Sans Pro"/>
                          <a:cs typeface="Source Sans Pro"/>
                          <a:sym typeface="Source Sans Pro"/>
                        </a:rPr>
                        <a:t>izdelavo</a:t>
                      </a:r>
                      <a:r>
                        <a:rPr lang="en-US" sz="1000" dirty="0">
                          <a:solidFill>
                            <a:srgbClr val="000000"/>
                          </a:solidFill>
                          <a:latin typeface="Source Sans Pro"/>
                          <a:ea typeface="Source Sans Pro"/>
                          <a:cs typeface="Source Sans Pro"/>
                          <a:sym typeface="Source Sans Pro"/>
                        </a:rPr>
                        <a:t> </a:t>
                      </a:r>
                      <a:r>
                        <a:rPr lang="en-US" sz="1000" b="1" kern="1200" dirty="0" err="1">
                          <a:solidFill>
                            <a:srgbClr val="76AB5A"/>
                          </a:solidFill>
                          <a:latin typeface="Source Sans Pro Bold"/>
                          <a:ea typeface="Source Sans Pro"/>
                          <a:cs typeface="Source Sans Pro"/>
                          <a:sym typeface="Source Sans Pro"/>
                        </a:rPr>
                        <a:t>visokokakovostnega</a:t>
                      </a:r>
                      <a:r>
                        <a:rPr lang="en-US" sz="1000" b="1" kern="1200" dirty="0">
                          <a:solidFill>
                            <a:srgbClr val="76AB5A"/>
                          </a:solidFill>
                          <a:latin typeface="Source Sans Pro Bold"/>
                          <a:ea typeface="Source Sans Pro"/>
                          <a:cs typeface="Source Sans Pro"/>
                          <a:sym typeface="Source Sans Pro"/>
                        </a:rPr>
                        <a:t> </a:t>
                      </a:r>
                      <a:r>
                        <a:rPr lang="en-US" sz="1000" b="1" kern="1200" dirty="0" err="1">
                          <a:solidFill>
                            <a:srgbClr val="76AB5A"/>
                          </a:solidFill>
                          <a:latin typeface="Source Sans Pro Bold"/>
                          <a:ea typeface="Source Sans Pro"/>
                          <a:cs typeface="Source Sans Pro"/>
                          <a:sym typeface="Source Sans Pro"/>
                        </a:rPr>
                        <a:t>otroškega</a:t>
                      </a:r>
                      <a:r>
                        <a:rPr lang="en-US" sz="1000" b="1" kern="1200" dirty="0">
                          <a:solidFill>
                            <a:srgbClr val="76AB5A"/>
                          </a:solidFill>
                          <a:latin typeface="Source Sans Pro Bold"/>
                          <a:ea typeface="Source Sans Pro"/>
                          <a:cs typeface="Source Sans Pro"/>
                          <a:sym typeface="Source Sans Pro"/>
                        </a:rPr>
                        <a:t> </a:t>
                      </a:r>
                      <a:r>
                        <a:rPr lang="en-US" sz="1000" b="1" kern="1200" dirty="0" err="1">
                          <a:solidFill>
                            <a:srgbClr val="76AB5A"/>
                          </a:solidFill>
                          <a:latin typeface="Source Sans Pro Bold"/>
                          <a:ea typeface="Source Sans Pro"/>
                          <a:cs typeface="Source Sans Pro"/>
                          <a:sym typeface="Source Sans Pro"/>
                        </a:rPr>
                        <a:t>pohištva</a:t>
                      </a:r>
                      <a:r>
                        <a:rPr lang="en-US" sz="1000" b="1" kern="1200" dirty="0">
                          <a:solidFill>
                            <a:srgbClr val="76AB5A"/>
                          </a:solidFill>
                          <a:latin typeface="Source Sans Pro Bold"/>
                          <a:ea typeface="Source Sans Pro"/>
                          <a:cs typeface="Source Sans Pro"/>
                          <a:sym typeface="Source Sans Pro"/>
                        </a:rPr>
                        <a:t> </a:t>
                      </a:r>
                      <a:r>
                        <a:rPr lang="en-US" sz="1000" b="1" kern="1200" dirty="0" err="1">
                          <a:solidFill>
                            <a:srgbClr val="76AB5A"/>
                          </a:solidFill>
                          <a:latin typeface="Source Sans Pro Bold"/>
                          <a:ea typeface="Source Sans Pro"/>
                          <a:cs typeface="Source Sans Pro"/>
                          <a:sym typeface="Source Sans Pro"/>
                        </a:rPr>
                        <a:t>iz</a:t>
                      </a:r>
                      <a:r>
                        <a:rPr lang="en-US" sz="1000" b="1" kern="1200" dirty="0">
                          <a:solidFill>
                            <a:srgbClr val="76AB5A"/>
                          </a:solidFill>
                          <a:latin typeface="Source Sans Pro Bold"/>
                          <a:ea typeface="Source Sans Pro"/>
                          <a:cs typeface="Source Sans Pro"/>
                          <a:sym typeface="Source Sans Pro"/>
                        </a:rPr>
                        <a:t> </a:t>
                      </a:r>
                      <a:r>
                        <a:rPr lang="en-US" sz="1000" b="1" kern="1200" dirty="0" err="1">
                          <a:solidFill>
                            <a:srgbClr val="76AB5A"/>
                          </a:solidFill>
                          <a:latin typeface="Source Sans Pro Bold"/>
                          <a:ea typeface="Source Sans Pro"/>
                          <a:cs typeface="Source Sans Pro"/>
                          <a:sym typeface="Source Sans Pro"/>
                        </a:rPr>
                        <a:t>masivnega</a:t>
                      </a:r>
                      <a:r>
                        <a:rPr lang="en-US" sz="1000" b="1" kern="1200" dirty="0">
                          <a:solidFill>
                            <a:srgbClr val="76AB5A"/>
                          </a:solidFill>
                          <a:latin typeface="Source Sans Pro Bold"/>
                          <a:ea typeface="Source Sans Pro"/>
                          <a:cs typeface="Source Sans Pro"/>
                          <a:sym typeface="Source Sans Pro"/>
                        </a:rPr>
                        <a:t> </a:t>
                      </a:r>
                      <a:r>
                        <a:rPr lang="en-US" sz="1000" b="1" kern="1200" dirty="0" err="1">
                          <a:solidFill>
                            <a:srgbClr val="76AB5A"/>
                          </a:solidFill>
                          <a:latin typeface="Source Sans Pro Bold"/>
                          <a:ea typeface="Source Sans Pro"/>
                          <a:cs typeface="Source Sans Pro"/>
                          <a:sym typeface="Source Sans Pro"/>
                        </a:rPr>
                        <a:t>lesa</a:t>
                      </a:r>
                      <a:endParaRPr lang="en-US" sz="1000" dirty="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0000"/>
                        </a:lnSpc>
                        <a:defRPr/>
                      </a:pPr>
                      <a:r>
                        <a:rPr lang="en-US" sz="1000" dirty="0">
                          <a:solidFill>
                            <a:srgbClr val="000000"/>
                          </a:solidFill>
                          <a:latin typeface="Source Sans Pro"/>
                          <a:ea typeface="Source Sans Pro"/>
                          <a:cs typeface="Source Sans Pro"/>
                          <a:sym typeface="Source Sans Pro"/>
                        </a:rPr>
                        <a:t>HR</a:t>
                      </a:r>
                      <a:endParaRPr lang="en-US" sz="1000" dirty="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46176">
                <a:tc>
                  <a:txBody>
                    <a:bodyPr/>
                    <a:lstStyle/>
                    <a:p>
                      <a:pPr algn="ctr">
                        <a:lnSpc>
                          <a:spcPct val="100000"/>
                        </a:lnSpc>
                        <a:defRPr/>
                      </a:pPr>
                      <a:r>
                        <a:rPr lang="en-US" sz="1000">
                          <a:solidFill>
                            <a:srgbClr val="000000"/>
                          </a:solidFill>
                          <a:latin typeface="Source Sans Pro"/>
                          <a:ea typeface="Source Sans Pro"/>
                          <a:cs typeface="Source Sans Pro"/>
                          <a:sym typeface="Source Sans Pro"/>
                        </a:rPr>
                        <a:t>BONAVIA D.O.O.</a:t>
                      </a:r>
                      <a:endParaRPr lang="en-US" sz="100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0000"/>
                        </a:lnSpc>
                        <a:defRPr/>
                      </a:pPr>
                      <a:r>
                        <a:rPr lang="en-US" sz="1000" dirty="0" err="1">
                          <a:solidFill>
                            <a:srgbClr val="000000"/>
                          </a:solidFill>
                          <a:latin typeface="Arimo"/>
                          <a:ea typeface="Arimo"/>
                          <a:cs typeface="Arimo"/>
                          <a:sym typeface="Arimo"/>
                        </a:rPr>
                        <a:t>specializiran</a:t>
                      </a:r>
                      <a:r>
                        <a:rPr lang="en-US" sz="1000" dirty="0">
                          <a:solidFill>
                            <a:srgbClr val="000000"/>
                          </a:solidFill>
                          <a:latin typeface="Arimo"/>
                          <a:ea typeface="Arimo"/>
                          <a:cs typeface="Arimo"/>
                          <a:sym typeface="Arimo"/>
                        </a:rPr>
                        <a:t> za </a:t>
                      </a:r>
                      <a:r>
                        <a:rPr lang="en-US" sz="1000" b="1" kern="1200" dirty="0" err="1">
                          <a:solidFill>
                            <a:srgbClr val="76AB5A"/>
                          </a:solidFill>
                          <a:latin typeface="Arimo Bold"/>
                          <a:ea typeface="Arimo"/>
                          <a:cs typeface="Arimo"/>
                          <a:sym typeface="Arimo"/>
                        </a:rPr>
                        <a:t>lesno</a:t>
                      </a:r>
                      <a:r>
                        <a:rPr lang="en-US" sz="1000" b="1" kern="1200" dirty="0">
                          <a:solidFill>
                            <a:srgbClr val="76AB5A"/>
                          </a:solidFill>
                          <a:latin typeface="Arimo Bold"/>
                          <a:ea typeface="Arimo"/>
                          <a:cs typeface="Arimo"/>
                          <a:sym typeface="Arimo"/>
                        </a:rPr>
                        <a:t> </a:t>
                      </a:r>
                      <a:r>
                        <a:rPr lang="en-US" sz="1000" b="1" kern="1200" dirty="0" err="1">
                          <a:solidFill>
                            <a:srgbClr val="76AB5A"/>
                          </a:solidFill>
                          <a:latin typeface="Arimo Bold"/>
                          <a:ea typeface="Arimo"/>
                          <a:cs typeface="Arimo"/>
                          <a:sym typeface="Arimo"/>
                        </a:rPr>
                        <a:t>industrijo</a:t>
                      </a:r>
                      <a:r>
                        <a:rPr lang="en-US" sz="1000" b="1" kern="1200" dirty="0">
                          <a:solidFill>
                            <a:srgbClr val="76AB5A"/>
                          </a:solidFill>
                          <a:latin typeface="Arimo Bold"/>
                          <a:ea typeface="Arimo"/>
                          <a:cs typeface="Arimo"/>
                          <a:sym typeface="Arimo"/>
                        </a:rPr>
                        <a:t> – </a:t>
                      </a:r>
                      <a:r>
                        <a:rPr lang="en-US" sz="1000" b="1" kern="1200" dirty="0" err="1">
                          <a:solidFill>
                            <a:srgbClr val="76AB5A"/>
                          </a:solidFill>
                          <a:latin typeface="Arimo Bold"/>
                          <a:ea typeface="Arimo"/>
                          <a:cs typeface="Arimo"/>
                          <a:sym typeface="Arimo"/>
                        </a:rPr>
                        <a:t>proizvodnjo</a:t>
                      </a:r>
                      <a:r>
                        <a:rPr lang="en-US" sz="1000" b="1" kern="1200" dirty="0">
                          <a:solidFill>
                            <a:srgbClr val="76AB5A"/>
                          </a:solidFill>
                          <a:latin typeface="Arimo Bold"/>
                          <a:ea typeface="Arimo"/>
                          <a:cs typeface="Arimo"/>
                          <a:sym typeface="Arimo"/>
                        </a:rPr>
                        <a:t> </a:t>
                      </a:r>
                      <a:r>
                        <a:rPr lang="en-US" sz="1000" b="1" kern="1200" dirty="0" err="1">
                          <a:solidFill>
                            <a:srgbClr val="76AB5A"/>
                          </a:solidFill>
                          <a:latin typeface="Arimo Bold"/>
                          <a:ea typeface="Arimo"/>
                          <a:cs typeface="Arimo"/>
                          <a:sym typeface="Arimo"/>
                        </a:rPr>
                        <a:t>pohištva</a:t>
                      </a:r>
                      <a:r>
                        <a:rPr lang="sl-SI" sz="1000" b="1" kern="1200" dirty="0">
                          <a:solidFill>
                            <a:srgbClr val="76AB5A"/>
                          </a:solidFill>
                          <a:latin typeface="Arimo Bold"/>
                          <a:ea typeface="Arimo"/>
                          <a:cs typeface="Arimo"/>
                          <a:sym typeface="Arimo"/>
                        </a:rPr>
                        <a:t> </a:t>
                      </a:r>
                      <a:endParaRPr lang="en-US" sz="1000" dirty="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0000"/>
                        </a:lnSpc>
                        <a:defRPr/>
                      </a:pPr>
                      <a:r>
                        <a:rPr lang="en-US" sz="1000" dirty="0">
                          <a:solidFill>
                            <a:srgbClr val="000000"/>
                          </a:solidFill>
                          <a:latin typeface="Source Sans Pro"/>
                          <a:ea typeface="Source Sans Pro"/>
                          <a:cs typeface="Source Sans Pro"/>
                          <a:sym typeface="Source Sans Pro"/>
                        </a:rPr>
                        <a:t>HR</a:t>
                      </a:r>
                      <a:endParaRPr lang="en-US" sz="1000" dirty="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46176">
                <a:tc>
                  <a:txBody>
                    <a:bodyPr/>
                    <a:lstStyle/>
                    <a:p>
                      <a:pPr algn="ctr">
                        <a:lnSpc>
                          <a:spcPct val="100000"/>
                        </a:lnSpc>
                        <a:defRPr/>
                      </a:pPr>
                      <a:r>
                        <a:rPr lang="en-US" sz="1000">
                          <a:solidFill>
                            <a:srgbClr val="000000"/>
                          </a:solidFill>
                          <a:latin typeface="Source Sans Pro"/>
                          <a:ea typeface="Source Sans Pro"/>
                          <a:cs typeface="Source Sans Pro"/>
                          <a:sym typeface="Source Sans Pro"/>
                        </a:rPr>
                        <a:t>ARUNDO BIOENERGY KFT</a:t>
                      </a:r>
                      <a:endParaRPr lang="en-US" sz="100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0000"/>
                        </a:lnSpc>
                        <a:defRPr/>
                      </a:pPr>
                      <a:r>
                        <a:rPr lang="en-US" sz="1000" dirty="0" err="1">
                          <a:solidFill>
                            <a:srgbClr val="000000"/>
                          </a:solidFill>
                          <a:latin typeface="Source Sans Pro"/>
                          <a:ea typeface="Source Sans Pro"/>
                          <a:cs typeface="Source Sans Pro"/>
                          <a:sym typeface="Source Sans Pro"/>
                        </a:rPr>
                        <a:t>specializiran</a:t>
                      </a:r>
                      <a:r>
                        <a:rPr lang="en-US" sz="1000" dirty="0">
                          <a:solidFill>
                            <a:srgbClr val="000000"/>
                          </a:solidFill>
                          <a:latin typeface="Source Sans Pro"/>
                          <a:ea typeface="Source Sans Pro"/>
                          <a:cs typeface="Source Sans Pro"/>
                          <a:sym typeface="Source Sans Pro"/>
                        </a:rPr>
                        <a:t> za </a:t>
                      </a:r>
                      <a:r>
                        <a:rPr lang="en-US" sz="1000" b="1" kern="1200" dirty="0" err="1">
                          <a:solidFill>
                            <a:srgbClr val="BBCB77"/>
                          </a:solidFill>
                          <a:latin typeface="Source Sans Pro Bold"/>
                          <a:ea typeface="Source Sans Pro"/>
                          <a:cs typeface="Source Sans Pro"/>
                          <a:sym typeface="Source Sans Pro"/>
                        </a:rPr>
                        <a:t>trajnostne</a:t>
                      </a:r>
                      <a:r>
                        <a:rPr lang="en-US" sz="1000" b="1" kern="1200" dirty="0">
                          <a:solidFill>
                            <a:srgbClr val="BBCB77"/>
                          </a:solidFill>
                          <a:latin typeface="Source Sans Pro Bold"/>
                          <a:ea typeface="Source Sans Pro"/>
                          <a:cs typeface="Source Sans Pro"/>
                          <a:sym typeface="Source Sans Pro"/>
                        </a:rPr>
                        <a:t> </a:t>
                      </a:r>
                      <a:r>
                        <a:rPr lang="en-US" sz="1000" b="1" kern="1200" dirty="0" err="1">
                          <a:solidFill>
                            <a:srgbClr val="BBCB77"/>
                          </a:solidFill>
                          <a:latin typeface="Source Sans Pro Bold"/>
                          <a:ea typeface="Source Sans Pro"/>
                          <a:cs typeface="Source Sans Pro"/>
                          <a:sym typeface="Source Sans Pro"/>
                        </a:rPr>
                        <a:t>gradbene</a:t>
                      </a:r>
                      <a:r>
                        <a:rPr lang="en-US" sz="1000" b="1" kern="1200" dirty="0">
                          <a:solidFill>
                            <a:srgbClr val="BBCB77"/>
                          </a:solidFill>
                          <a:latin typeface="Source Sans Pro Bold"/>
                          <a:ea typeface="Source Sans Pro"/>
                          <a:cs typeface="Source Sans Pro"/>
                          <a:sym typeface="Source Sans Pro"/>
                        </a:rPr>
                        <a:t> </a:t>
                      </a:r>
                      <a:r>
                        <a:rPr lang="en-US" sz="1000" b="1" kern="1200" dirty="0" err="1">
                          <a:solidFill>
                            <a:srgbClr val="BBCB77"/>
                          </a:solidFill>
                          <a:latin typeface="Source Sans Pro Bold"/>
                          <a:ea typeface="Source Sans Pro"/>
                          <a:cs typeface="Source Sans Pro"/>
                          <a:sym typeface="Source Sans Pro"/>
                        </a:rPr>
                        <a:t>materiale</a:t>
                      </a:r>
                      <a:r>
                        <a:rPr lang="en-US" sz="1000" b="1" kern="1200" dirty="0">
                          <a:solidFill>
                            <a:srgbClr val="BBCB77"/>
                          </a:solidFill>
                          <a:latin typeface="Source Sans Pro Bold"/>
                          <a:ea typeface="Source Sans Pro"/>
                          <a:cs typeface="Source Sans Pro"/>
                          <a:sym typeface="Source Sans Pro"/>
                        </a:rPr>
                        <a:t>, ki </a:t>
                      </a:r>
                      <a:r>
                        <a:rPr lang="en-US" sz="1000" b="1" kern="1200" dirty="0" err="1">
                          <a:solidFill>
                            <a:srgbClr val="BBCB77"/>
                          </a:solidFill>
                          <a:latin typeface="Source Sans Pro Bold"/>
                          <a:ea typeface="Source Sans Pro"/>
                          <a:cs typeface="Source Sans Pro"/>
                          <a:sym typeface="Source Sans Pro"/>
                        </a:rPr>
                        <a:t>uporabljajo</a:t>
                      </a:r>
                      <a:r>
                        <a:rPr lang="en-US" sz="1000" b="1" kern="1200" dirty="0">
                          <a:solidFill>
                            <a:srgbClr val="BBCB77"/>
                          </a:solidFill>
                          <a:latin typeface="Source Sans Pro Bold"/>
                          <a:ea typeface="Source Sans Pro"/>
                          <a:cs typeface="Source Sans Pro"/>
                          <a:sym typeface="Source Sans Pro"/>
                        </a:rPr>
                        <a:t> Arundo </a:t>
                      </a:r>
                      <a:r>
                        <a:rPr lang="en-US" sz="1000" b="1" kern="1200" dirty="0" err="1">
                          <a:solidFill>
                            <a:srgbClr val="BBCB77"/>
                          </a:solidFill>
                          <a:latin typeface="Source Sans Pro Bold"/>
                          <a:ea typeface="Source Sans Pro"/>
                          <a:cs typeface="Source Sans Pro"/>
                          <a:sym typeface="Source Sans Pro"/>
                        </a:rPr>
                        <a:t>Donax</a:t>
                      </a:r>
                      <a:r>
                        <a:rPr lang="en-US" sz="1000" b="1" kern="1200" dirty="0">
                          <a:solidFill>
                            <a:srgbClr val="BBCB77"/>
                          </a:solidFill>
                          <a:latin typeface="Source Sans Pro Bold"/>
                          <a:ea typeface="Source Sans Pro"/>
                          <a:cs typeface="Source Sans Pro"/>
                          <a:sym typeface="Source Sans Pro"/>
                        </a:rPr>
                        <a:t> (</a:t>
                      </a:r>
                      <a:r>
                        <a:rPr lang="en-US" sz="1000" b="1" kern="1200" dirty="0" err="1">
                          <a:solidFill>
                            <a:srgbClr val="BBCB77"/>
                          </a:solidFill>
                          <a:latin typeface="Source Sans Pro Bold"/>
                          <a:ea typeface="Source Sans Pro"/>
                          <a:cs typeface="Source Sans Pro"/>
                          <a:sym typeface="Source Sans Pro"/>
                        </a:rPr>
                        <a:t>orjaški</a:t>
                      </a:r>
                      <a:r>
                        <a:rPr lang="en-US" sz="1000" b="1" kern="1200" dirty="0">
                          <a:solidFill>
                            <a:srgbClr val="BBCB77"/>
                          </a:solidFill>
                          <a:latin typeface="Source Sans Pro Bold"/>
                          <a:ea typeface="Source Sans Pro"/>
                          <a:cs typeface="Source Sans Pro"/>
                          <a:sym typeface="Source Sans Pro"/>
                        </a:rPr>
                        <a:t> </a:t>
                      </a:r>
                      <a:r>
                        <a:rPr lang="en-US" sz="1000" b="1" kern="1200" dirty="0" err="1">
                          <a:solidFill>
                            <a:srgbClr val="BBCB77"/>
                          </a:solidFill>
                          <a:latin typeface="Source Sans Pro Bold"/>
                          <a:ea typeface="Source Sans Pro"/>
                          <a:cs typeface="Source Sans Pro"/>
                          <a:sym typeface="Source Sans Pro"/>
                        </a:rPr>
                        <a:t>trst</a:t>
                      </a:r>
                      <a:r>
                        <a:rPr lang="en-US" sz="1000" b="1" kern="1200" dirty="0">
                          <a:solidFill>
                            <a:srgbClr val="BBCB77"/>
                          </a:solidFill>
                          <a:latin typeface="Source Sans Pro Bold"/>
                          <a:ea typeface="Source Sans Pro"/>
                          <a:cs typeface="Source Sans Pro"/>
                          <a:sym typeface="Source Sans Pro"/>
                        </a:rPr>
                        <a:t>), </a:t>
                      </a:r>
                      <a:r>
                        <a:rPr lang="en-US" sz="1000" dirty="0">
                          <a:solidFill>
                            <a:srgbClr val="000000"/>
                          </a:solidFill>
                          <a:latin typeface="Source Sans Pro"/>
                          <a:ea typeface="Source Sans Pro"/>
                          <a:cs typeface="Source Sans Pro"/>
                          <a:sym typeface="Source Sans Pro"/>
                        </a:rPr>
                        <a:t>ki </a:t>
                      </a:r>
                      <a:r>
                        <a:rPr lang="en-US" sz="1000" dirty="0" err="1">
                          <a:solidFill>
                            <a:srgbClr val="000000"/>
                          </a:solidFill>
                          <a:latin typeface="Source Sans Pro"/>
                          <a:ea typeface="Source Sans Pro"/>
                          <a:cs typeface="Source Sans Pro"/>
                          <a:sym typeface="Source Sans Pro"/>
                        </a:rPr>
                        <a:t>raste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na</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tleh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slabe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kakovosti</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proizvodnjo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okolju</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prijaznih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gradbenih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izdelkov</a:t>
                      </a:r>
                      <a:endParaRPr lang="en-US" sz="1000" dirty="0">
                        <a:solidFill>
                          <a:srgbClr val="000000"/>
                        </a:solidFill>
                        <a:latin typeface="Source Sans Pro"/>
                        <a:ea typeface="Source Sans Pro"/>
                        <a:cs typeface="Source Sans Pro"/>
                        <a:sym typeface="Source Sans Pro"/>
                      </a:endParaRPr>
                    </a:p>
                    <a:p>
                      <a:pPr algn="l">
                        <a:lnSpc>
                          <a:spcPct val="100000"/>
                        </a:lnSpc>
                        <a:defRPr/>
                      </a:pPr>
                      <a:endParaRPr lang="en-US" sz="1000" dirty="0">
                        <a:solidFill>
                          <a:srgbClr val="000000"/>
                        </a:solidFill>
                        <a:latin typeface="Source Sans Pro"/>
                        <a:ea typeface="Source Sans Pro"/>
                        <a:cs typeface="Source Sans Pro"/>
                        <a:sym typeface="Source Sans Pro"/>
                      </a:endParaRPr>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0000"/>
                        </a:lnSpc>
                        <a:defRPr/>
                      </a:pPr>
                      <a:r>
                        <a:rPr lang="en-US" sz="1000" dirty="0">
                          <a:solidFill>
                            <a:srgbClr val="000000"/>
                          </a:solidFill>
                          <a:latin typeface="Source Sans Pro"/>
                          <a:ea typeface="Source Sans Pro"/>
                          <a:cs typeface="Source Sans Pro"/>
                          <a:sym typeface="Source Sans Pro"/>
                        </a:rPr>
                        <a:t>HU</a:t>
                      </a:r>
                      <a:endParaRPr lang="en-US" sz="1000" dirty="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46176">
                <a:tc>
                  <a:txBody>
                    <a:bodyPr/>
                    <a:lstStyle/>
                    <a:p>
                      <a:pPr algn="ctr">
                        <a:lnSpc>
                          <a:spcPct val="100000"/>
                        </a:lnSpc>
                        <a:defRPr/>
                      </a:pPr>
                      <a:r>
                        <a:rPr lang="en-US" sz="1000" dirty="0">
                          <a:solidFill>
                            <a:srgbClr val="000000"/>
                          </a:solidFill>
                          <a:latin typeface="Source Sans Pro"/>
                          <a:ea typeface="Source Sans Pro"/>
                          <a:cs typeface="Source Sans Pro"/>
                          <a:sym typeface="Source Sans Pro"/>
                        </a:rPr>
                        <a:t>KONOPNÉ DRUŽSTVO S.R.O.</a:t>
                      </a:r>
                      <a:endParaRPr lang="en-US" sz="1000" dirty="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0000"/>
                        </a:lnSpc>
                        <a:defRPr/>
                      </a:pPr>
                      <a:r>
                        <a:rPr lang="en-US" sz="1000" dirty="0" err="1">
                          <a:solidFill>
                            <a:srgbClr val="000000"/>
                          </a:solidFill>
                          <a:latin typeface="Source Sans Pro"/>
                          <a:ea typeface="Source Sans Pro"/>
                          <a:cs typeface="Source Sans Pro"/>
                          <a:sym typeface="Source Sans Pro"/>
                        </a:rPr>
                        <a:t>specializiran</a:t>
                      </a:r>
                      <a:r>
                        <a:rPr lang="en-US" sz="1000" dirty="0">
                          <a:solidFill>
                            <a:srgbClr val="000000"/>
                          </a:solidFill>
                          <a:latin typeface="Source Sans Pro"/>
                          <a:ea typeface="Source Sans Pro"/>
                          <a:cs typeface="Source Sans Pro"/>
                          <a:sym typeface="Source Sans Pro"/>
                        </a:rPr>
                        <a:t> za </a:t>
                      </a:r>
                      <a:r>
                        <a:rPr lang="en-US" sz="1000" b="1" kern="1200" dirty="0" err="1">
                          <a:solidFill>
                            <a:srgbClr val="BBCB77"/>
                          </a:solidFill>
                          <a:latin typeface="Source Sans Pro Bold"/>
                          <a:ea typeface="Source Sans Pro"/>
                          <a:cs typeface="Source Sans Pro"/>
                          <a:sym typeface="Source Sans Pro"/>
                        </a:rPr>
                        <a:t>inovativne</a:t>
                      </a:r>
                      <a:r>
                        <a:rPr lang="en-US" sz="1000" b="1" kern="1200" dirty="0">
                          <a:solidFill>
                            <a:srgbClr val="BBCB77"/>
                          </a:solidFill>
                          <a:latin typeface="Source Sans Pro Bold"/>
                          <a:ea typeface="Source Sans Pro"/>
                          <a:cs typeface="Source Sans Pro"/>
                          <a:sym typeface="Source Sans Pro"/>
                        </a:rPr>
                        <a:t> rešitve </a:t>
                      </a:r>
                      <a:r>
                        <a:rPr lang="en-US" sz="1000" b="1" kern="1200" dirty="0" err="1">
                          <a:solidFill>
                            <a:srgbClr val="BBCB77"/>
                          </a:solidFill>
                          <a:latin typeface="Source Sans Pro Bold"/>
                          <a:ea typeface="Source Sans Pro"/>
                          <a:cs typeface="Source Sans Pro"/>
                          <a:sym typeface="Source Sans Pro"/>
                        </a:rPr>
                        <a:t>na</a:t>
                      </a:r>
                      <a:r>
                        <a:rPr lang="en-US" sz="1000" b="1" kern="1200" dirty="0">
                          <a:solidFill>
                            <a:srgbClr val="BBCB77"/>
                          </a:solidFill>
                          <a:latin typeface="Source Sans Pro Bold"/>
                          <a:ea typeface="Source Sans Pro"/>
                          <a:cs typeface="Source Sans Pro"/>
                          <a:sym typeface="Source Sans Pro"/>
                        </a:rPr>
                        <a:t> </a:t>
                      </a:r>
                      <a:r>
                        <a:rPr lang="en-US" sz="1000" b="1" kern="1200" dirty="0" err="1">
                          <a:solidFill>
                            <a:srgbClr val="BBCB77"/>
                          </a:solidFill>
                          <a:latin typeface="Source Sans Pro Bold"/>
                          <a:ea typeface="Source Sans Pro"/>
                          <a:cs typeface="Source Sans Pro"/>
                          <a:sym typeface="Source Sans Pro"/>
                        </a:rPr>
                        <a:t>osnovi</a:t>
                      </a:r>
                      <a:r>
                        <a:rPr lang="en-US" sz="1000" b="1" kern="1200" dirty="0">
                          <a:solidFill>
                            <a:srgbClr val="BBCB77"/>
                          </a:solidFill>
                          <a:latin typeface="Source Sans Pro Bold"/>
                          <a:ea typeface="Source Sans Pro"/>
                          <a:cs typeface="Source Sans Pro"/>
                          <a:sym typeface="Source Sans Pro"/>
                        </a:rPr>
                        <a:t> </a:t>
                      </a:r>
                      <a:r>
                        <a:rPr lang="en-US" sz="1000" b="1" kern="1200" dirty="0" err="1">
                          <a:solidFill>
                            <a:srgbClr val="BBCB77"/>
                          </a:solidFill>
                          <a:latin typeface="Source Sans Pro Bold"/>
                          <a:ea typeface="Source Sans Pro"/>
                          <a:cs typeface="Source Sans Pro"/>
                          <a:sym typeface="Source Sans Pro"/>
                        </a:rPr>
                        <a:t>konoplje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razvoj</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kompostirnih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konopljinih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plošč</a:t>
                      </a:r>
                      <a:r>
                        <a:rPr lang="en-US" sz="1000" dirty="0">
                          <a:solidFill>
                            <a:srgbClr val="000000"/>
                          </a:solidFill>
                          <a:latin typeface="Source Sans Pro"/>
                          <a:ea typeface="Source Sans Pro"/>
                          <a:cs typeface="Source Sans Pro"/>
                          <a:sym typeface="Source Sans Pro"/>
                        </a:rPr>
                        <a:t> in </a:t>
                      </a:r>
                      <a:r>
                        <a:rPr lang="en-US" sz="1000" dirty="0" err="1">
                          <a:solidFill>
                            <a:srgbClr val="000000"/>
                          </a:solidFill>
                          <a:latin typeface="Source Sans Pro"/>
                          <a:ea typeface="Source Sans Pro"/>
                          <a:cs typeface="Source Sans Pro"/>
                          <a:sym typeface="Source Sans Pro"/>
                        </a:rPr>
                        <a:t>mobilnih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dekortikatorjev</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učinkovito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predelavo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stebel</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konoplje</a:t>
                      </a:r>
                      <a:r>
                        <a:rPr lang="en-US" sz="1000" dirty="0">
                          <a:solidFill>
                            <a:srgbClr val="000000"/>
                          </a:solidFill>
                          <a:latin typeface="Source Sans Pro"/>
                          <a:ea typeface="Source Sans Pro"/>
                          <a:cs typeface="Source Sans Pro"/>
                          <a:sym typeface="Source Sans Pro"/>
                        </a:rPr>
                        <a:t> po </a:t>
                      </a:r>
                      <a:r>
                        <a:rPr lang="en-US" sz="1000" dirty="0" err="1">
                          <a:solidFill>
                            <a:srgbClr val="000000"/>
                          </a:solidFill>
                          <a:latin typeface="Source Sans Pro"/>
                          <a:ea typeface="Source Sans Pro"/>
                          <a:cs typeface="Source Sans Pro"/>
                          <a:sym typeface="Source Sans Pro"/>
                        </a:rPr>
                        <a:t>žetvi</a:t>
                      </a:r>
                      <a:endParaRPr lang="en-US" sz="1000" dirty="0">
                        <a:solidFill>
                          <a:srgbClr val="000000"/>
                        </a:solidFill>
                        <a:latin typeface="Source Sans Pro"/>
                        <a:ea typeface="Source Sans Pro"/>
                        <a:cs typeface="Source Sans Pro"/>
                        <a:sym typeface="Source Sans Pro"/>
                      </a:endParaRPr>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0000"/>
                        </a:lnSpc>
                        <a:defRPr/>
                      </a:pPr>
                      <a:r>
                        <a:rPr lang="en-US" sz="1000" dirty="0">
                          <a:solidFill>
                            <a:srgbClr val="000000"/>
                          </a:solidFill>
                          <a:latin typeface="Source Sans Pro"/>
                          <a:ea typeface="Source Sans Pro"/>
                          <a:cs typeface="Source Sans Pro"/>
                          <a:sym typeface="Source Sans Pro"/>
                        </a:rPr>
                        <a:t>SK</a:t>
                      </a:r>
                      <a:endParaRPr lang="en-US" sz="1000" dirty="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46176">
                <a:tc>
                  <a:txBody>
                    <a:bodyPr/>
                    <a:lstStyle/>
                    <a:p>
                      <a:pPr algn="ctr">
                        <a:lnSpc>
                          <a:spcPct val="100000"/>
                        </a:lnSpc>
                        <a:defRPr/>
                      </a:pPr>
                      <a:r>
                        <a:rPr lang="en-US" sz="1000">
                          <a:solidFill>
                            <a:srgbClr val="000000"/>
                          </a:solidFill>
                          <a:latin typeface="Source Sans Pro"/>
                          <a:ea typeface="Source Sans Pro"/>
                          <a:cs typeface="Source Sans Pro"/>
                          <a:sym typeface="Source Sans Pro"/>
                        </a:rPr>
                        <a:t>B&amp;G FAMILY INNOVATION SRL</a:t>
                      </a:r>
                      <a:endParaRPr lang="en-US" sz="100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0000"/>
                        </a:lnSpc>
                        <a:defRPr/>
                      </a:pPr>
                      <a:r>
                        <a:rPr lang="en-US" sz="1000" dirty="0" err="1">
                          <a:solidFill>
                            <a:srgbClr val="000000"/>
                          </a:solidFill>
                          <a:latin typeface="Source Sans Pro"/>
                          <a:ea typeface="Source Sans Pro"/>
                          <a:cs typeface="Source Sans Pro"/>
                          <a:sym typeface="Source Sans Pro"/>
                        </a:rPr>
                        <a:t>specializiran</a:t>
                      </a:r>
                      <a:r>
                        <a:rPr lang="en-US" sz="1000" dirty="0">
                          <a:solidFill>
                            <a:srgbClr val="000000"/>
                          </a:solidFill>
                          <a:latin typeface="Source Sans Pro"/>
                          <a:ea typeface="Source Sans Pro"/>
                          <a:cs typeface="Source Sans Pro"/>
                          <a:sym typeface="Source Sans Pro"/>
                        </a:rPr>
                        <a:t> za </a:t>
                      </a:r>
                      <a:r>
                        <a:rPr lang="en-US" sz="1000" b="1" kern="1200" dirty="0" err="1">
                          <a:solidFill>
                            <a:srgbClr val="244C21"/>
                          </a:solidFill>
                          <a:latin typeface="Source Sans Pro Bold"/>
                          <a:ea typeface="Source Sans Pro"/>
                          <a:cs typeface="Source Sans Pro"/>
                          <a:sym typeface="Source Sans Pro"/>
                        </a:rPr>
                        <a:t>naravno</a:t>
                      </a:r>
                      <a:r>
                        <a:rPr lang="en-US" sz="1000" b="1" kern="1200" dirty="0">
                          <a:solidFill>
                            <a:srgbClr val="244C21"/>
                          </a:solidFill>
                          <a:latin typeface="Source Sans Pro Bold"/>
                          <a:ea typeface="Source Sans Pro"/>
                          <a:cs typeface="Source Sans Pro"/>
                          <a:sym typeface="Source Sans Pro"/>
                        </a:rPr>
                        <a:t> </a:t>
                      </a:r>
                      <a:r>
                        <a:rPr lang="en-US" sz="1000" b="1" kern="1200" dirty="0" err="1">
                          <a:solidFill>
                            <a:srgbClr val="244C21"/>
                          </a:solidFill>
                          <a:latin typeface="Source Sans Pro Bold"/>
                          <a:ea typeface="Source Sans Pro"/>
                          <a:cs typeface="Source Sans Pro"/>
                          <a:sym typeface="Source Sans Pro"/>
                        </a:rPr>
                        <a:t>gojenje</a:t>
                      </a:r>
                      <a:r>
                        <a:rPr lang="en-US" sz="1000" b="1" kern="1200" dirty="0">
                          <a:solidFill>
                            <a:srgbClr val="244C21"/>
                          </a:solidFill>
                          <a:latin typeface="Source Sans Pro Bold"/>
                          <a:ea typeface="Source Sans Pro"/>
                          <a:cs typeface="Source Sans Pro"/>
                          <a:sym typeface="Source Sans Pro"/>
                        </a:rPr>
                        <a:t> gob, ki </a:t>
                      </a:r>
                      <a:r>
                        <a:rPr lang="en-US" sz="1000" b="1" kern="1200" dirty="0" err="1">
                          <a:solidFill>
                            <a:srgbClr val="244C21"/>
                          </a:solidFill>
                          <a:latin typeface="Source Sans Pro Bold"/>
                          <a:ea typeface="Source Sans Pro"/>
                          <a:cs typeface="Source Sans Pro"/>
                          <a:sym typeface="Source Sans Pro"/>
                        </a:rPr>
                        <a:t>ponuja</a:t>
                      </a:r>
                      <a:r>
                        <a:rPr lang="en-US" sz="1000" b="1" kern="1200" dirty="0">
                          <a:solidFill>
                            <a:srgbClr val="244C21"/>
                          </a:solidFill>
                          <a:latin typeface="Source Sans Pro Bold"/>
                          <a:ea typeface="Source Sans Pro"/>
                          <a:cs typeface="Source Sans Pro"/>
                          <a:sym typeface="Source Sans Pro"/>
                        </a:rPr>
                        <a:t> </a:t>
                      </a:r>
                      <a:r>
                        <a:rPr lang="en-US" sz="1000" b="1" kern="1200" dirty="0" err="1">
                          <a:solidFill>
                            <a:srgbClr val="244C21"/>
                          </a:solidFill>
                          <a:latin typeface="Source Sans Pro Bold"/>
                          <a:ea typeface="Source Sans Pro"/>
                          <a:cs typeface="Source Sans Pro"/>
                          <a:sym typeface="Source Sans Pro"/>
                        </a:rPr>
                        <a:t>trajnostne</a:t>
                      </a:r>
                      <a:r>
                        <a:rPr lang="en-US" sz="1000" b="1" kern="1200" dirty="0">
                          <a:solidFill>
                            <a:srgbClr val="244C21"/>
                          </a:solidFill>
                          <a:latin typeface="Source Sans Pro Bold"/>
                          <a:ea typeface="Source Sans Pro"/>
                          <a:cs typeface="Source Sans Pro"/>
                          <a:sym typeface="Source Sans Pro"/>
                        </a:rPr>
                        <a:t> in </a:t>
                      </a:r>
                      <a:r>
                        <a:rPr lang="en-US" sz="1000" b="1" kern="1200" dirty="0" err="1">
                          <a:solidFill>
                            <a:srgbClr val="244C21"/>
                          </a:solidFill>
                          <a:latin typeface="Source Sans Pro Bold"/>
                          <a:ea typeface="Source Sans Pro"/>
                          <a:cs typeface="Source Sans Pro"/>
                          <a:sym typeface="Source Sans Pro"/>
                        </a:rPr>
                        <a:t>kakovostne</a:t>
                      </a:r>
                      <a:r>
                        <a:rPr lang="en-US" sz="1000" b="1" kern="1200" dirty="0">
                          <a:solidFill>
                            <a:srgbClr val="244C21"/>
                          </a:solidFill>
                          <a:latin typeface="Source Sans Pro Bold"/>
                          <a:ea typeface="Source Sans Pro"/>
                          <a:cs typeface="Source Sans Pro"/>
                          <a:sym typeface="Source Sans Pro"/>
                        </a:rPr>
                        <a:t> </a:t>
                      </a:r>
                      <a:r>
                        <a:rPr lang="en-US" sz="1000" b="1" kern="1200" dirty="0" err="1">
                          <a:solidFill>
                            <a:srgbClr val="244C21"/>
                          </a:solidFill>
                          <a:latin typeface="Source Sans Pro Bold"/>
                          <a:ea typeface="Source Sans Pro"/>
                          <a:cs typeface="Source Sans Pro"/>
                          <a:sym typeface="Source Sans Pro"/>
                        </a:rPr>
                        <a:t>izdelke</a:t>
                      </a:r>
                      <a:endParaRPr lang="en-US" sz="1000" b="1" kern="1200" dirty="0">
                        <a:solidFill>
                          <a:srgbClr val="244C21"/>
                        </a:solidFill>
                        <a:latin typeface="Source Sans Pro Bold"/>
                        <a:ea typeface="Source Sans Pro"/>
                        <a:cs typeface="Source Sans Pro"/>
                        <a:sym typeface="Source Sans Pro"/>
                      </a:endParaRPr>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0000"/>
                        </a:lnSpc>
                        <a:defRPr/>
                      </a:pPr>
                      <a:r>
                        <a:rPr lang="en-US" sz="1000" dirty="0">
                          <a:solidFill>
                            <a:srgbClr val="000000"/>
                          </a:solidFill>
                          <a:latin typeface="Source Sans Pro"/>
                          <a:ea typeface="Source Sans Pro"/>
                          <a:cs typeface="Source Sans Pro"/>
                          <a:sym typeface="Source Sans Pro"/>
                        </a:rPr>
                        <a:t>RO</a:t>
                      </a:r>
                      <a:endParaRPr lang="en-US" sz="1000" dirty="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46176">
                <a:tc>
                  <a:txBody>
                    <a:bodyPr/>
                    <a:lstStyle/>
                    <a:p>
                      <a:pPr algn="ctr">
                        <a:lnSpc>
                          <a:spcPct val="100000"/>
                        </a:lnSpc>
                        <a:defRPr/>
                      </a:pPr>
                      <a:r>
                        <a:rPr lang="en-US" sz="1000">
                          <a:solidFill>
                            <a:srgbClr val="000000"/>
                          </a:solidFill>
                          <a:latin typeface="Source Sans Pro"/>
                          <a:ea typeface="Source Sans Pro"/>
                          <a:cs typeface="Source Sans Pro"/>
                          <a:sym typeface="Source Sans Pro"/>
                        </a:rPr>
                        <a:t>CASARBOR SRL</a:t>
                      </a:r>
                      <a:endParaRPr lang="en-US" sz="100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0000"/>
                        </a:lnSpc>
                        <a:defRPr/>
                      </a:pPr>
                      <a:r>
                        <a:rPr lang="en-US" sz="1000" dirty="0" err="1">
                          <a:solidFill>
                            <a:srgbClr val="000000"/>
                          </a:solidFill>
                          <a:latin typeface="Source Sans Pro"/>
                          <a:ea typeface="Source Sans Pro"/>
                          <a:cs typeface="Source Sans Pro"/>
                          <a:sym typeface="Source Sans Pro"/>
                        </a:rPr>
                        <a:t>specializiran</a:t>
                      </a:r>
                      <a:r>
                        <a:rPr lang="en-US" sz="1000" dirty="0">
                          <a:solidFill>
                            <a:srgbClr val="000000"/>
                          </a:solidFill>
                          <a:latin typeface="Source Sans Pro"/>
                          <a:ea typeface="Source Sans Pro"/>
                          <a:cs typeface="Source Sans Pro"/>
                          <a:sym typeface="Source Sans Pro"/>
                        </a:rPr>
                        <a:t> za </a:t>
                      </a:r>
                      <a:r>
                        <a:rPr lang="en-US" sz="1000" b="1" kern="1200" dirty="0" err="1">
                          <a:solidFill>
                            <a:srgbClr val="BBCB77"/>
                          </a:solidFill>
                          <a:latin typeface="Source Sans Pro Bold"/>
                          <a:ea typeface="Source Sans Pro"/>
                          <a:cs typeface="Source Sans Pro"/>
                          <a:sym typeface="Source Sans Pro"/>
                        </a:rPr>
                        <a:t>trpežne</a:t>
                      </a:r>
                      <a:r>
                        <a:rPr lang="en-US" sz="1000" b="1" kern="1200" dirty="0">
                          <a:solidFill>
                            <a:srgbClr val="BBCB77"/>
                          </a:solidFill>
                          <a:latin typeface="Source Sans Pro Bold"/>
                          <a:ea typeface="Source Sans Pro"/>
                          <a:cs typeface="Source Sans Pro"/>
                          <a:sym typeface="Source Sans Pro"/>
                        </a:rPr>
                        <a:t> </a:t>
                      </a:r>
                      <a:r>
                        <a:rPr lang="en-US" sz="1000" b="1" kern="1200" dirty="0" err="1">
                          <a:solidFill>
                            <a:srgbClr val="BBCB77"/>
                          </a:solidFill>
                          <a:latin typeface="Source Sans Pro Bold"/>
                          <a:ea typeface="Source Sans Pro"/>
                          <a:cs typeface="Source Sans Pro"/>
                          <a:sym typeface="Source Sans Pro"/>
                        </a:rPr>
                        <a:t>lesene</a:t>
                      </a:r>
                      <a:r>
                        <a:rPr lang="en-US" sz="1000" b="1" kern="1200" dirty="0">
                          <a:solidFill>
                            <a:srgbClr val="BBCB77"/>
                          </a:solidFill>
                          <a:latin typeface="Source Sans Pro Bold"/>
                          <a:ea typeface="Source Sans Pro"/>
                          <a:cs typeface="Source Sans Pro"/>
                          <a:sym typeface="Source Sans Pro"/>
                        </a:rPr>
                        <a:t> </a:t>
                      </a:r>
                      <a:r>
                        <a:rPr lang="en-US" sz="1000" b="1" kern="1200" dirty="0" err="1">
                          <a:solidFill>
                            <a:srgbClr val="BBCB77"/>
                          </a:solidFill>
                          <a:latin typeface="Source Sans Pro Bold"/>
                          <a:ea typeface="Source Sans Pro"/>
                          <a:cs typeface="Source Sans Pro"/>
                          <a:sym typeface="Source Sans Pro"/>
                        </a:rPr>
                        <a:t>konstrukcije</a:t>
                      </a:r>
                      <a:r>
                        <a:rPr lang="en-US" sz="1000" b="1" kern="1200" dirty="0">
                          <a:solidFill>
                            <a:srgbClr val="BBCB77"/>
                          </a:solidFill>
                          <a:latin typeface="Source Sans Pro Bold"/>
                          <a:ea typeface="Source Sans Pro"/>
                          <a:cs typeface="Source Sans Pro"/>
                          <a:sym typeface="Source Sans Pro"/>
                        </a:rPr>
                        <a:t>, </a:t>
                      </a:r>
                      <a:r>
                        <a:rPr lang="en-US" sz="1000" b="1" kern="1200" dirty="0" err="1">
                          <a:solidFill>
                            <a:srgbClr val="BBCB77"/>
                          </a:solidFill>
                          <a:latin typeface="Source Sans Pro Bold"/>
                          <a:ea typeface="Source Sans Pro"/>
                          <a:cs typeface="Source Sans Pro"/>
                          <a:sym typeface="Source Sans Pro"/>
                        </a:rPr>
                        <a:t>obdelane</a:t>
                      </a:r>
                      <a:r>
                        <a:rPr lang="en-US" sz="1000" b="1" kern="1200" dirty="0">
                          <a:solidFill>
                            <a:srgbClr val="BBCB77"/>
                          </a:solidFill>
                          <a:latin typeface="Source Sans Pro Bold"/>
                          <a:ea typeface="Source Sans Pro"/>
                          <a:cs typeface="Source Sans Pro"/>
                          <a:sym typeface="Source Sans Pro"/>
                        </a:rPr>
                        <a:t> z </a:t>
                      </a:r>
                      <a:r>
                        <a:rPr lang="en-US" sz="1000" b="1" kern="1200" dirty="0" err="1">
                          <a:solidFill>
                            <a:srgbClr val="BBCB77"/>
                          </a:solidFill>
                          <a:latin typeface="Source Sans Pro Bold"/>
                          <a:ea typeface="Source Sans Pro"/>
                          <a:cs typeface="Source Sans Pro"/>
                          <a:sym typeface="Source Sans Pro"/>
                        </a:rPr>
                        <a:t>naprednimi</a:t>
                      </a:r>
                      <a:r>
                        <a:rPr lang="en-US" sz="1000" dirty="0">
                          <a:solidFill>
                            <a:srgbClr val="000000"/>
                          </a:solidFill>
                          <a:latin typeface="Source Sans Pro"/>
                          <a:ea typeface="Source Sans Pro"/>
                          <a:cs typeface="Source Sans Pro"/>
                          <a:sym typeface="Source Sans Pro"/>
                        </a:rPr>
                        <a:t> </a:t>
                      </a:r>
                      <a:r>
                        <a:rPr lang="en-US" sz="1000" b="1" kern="1200" dirty="0" err="1">
                          <a:solidFill>
                            <a:srgbClr val="BBCB77"/>
                          </a:solidFill>
                          <a:latin typeface="Source Sans Pro Bold"/>
                          <a:ea typeface="Source Sans Pro"/>
                          <a:cs typeface="Source Sans Pro"/>
                          <a:sym typeface="Source Sans Pro"/>
                        </a:rPr>
                        <a:t>tehnologijami</a:t>
                      </a:r>
                      <a:r>
                        <a:rPr lang="en-US" sz="1000" dirty="0">
                          <a:solidFill>
                            <a:srgbClr val="000000"/>
                          </a:solidFill>
                          <a:latin typeface="Source Sans Pro"/>
                          <a:ea typeface="Source Sans Pro"/>
                          <a:cs typeface="Source Sans Pro"/>
                          <a:sym typeface="Source Sans Pro"/>
                        </a:rPr>
                        <a:t> za </a:t>
                      </a:r>
                      <a:r>
                        <a:rPr lang="en-US" sz="1000" dirty="0" err="1">
                          <a:solidFill>
                            <a:srgbClr val="000000"/>
                          </a:solidFill>
                          <a:latin typeface="Source Sans Pro"/>
                          <a:ea typeface="Source Sans Pro"/>
                          <a:cs typeface="Source Sans Pro"/>
                          <a:sym typeface="Source Sans Pro"/>
                        </a:rPr>
                        <a:t>večjo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zmogljivost</a:t>
                      </a:r>
                      <a:r>
                        <a:rPr lang="en-US" sz="1000" dirty="0">
                          <a:solidFill>
                            <a:srgbClr val="000000"/>
                          </a:solidFill>
                          <a:latin typeface="Source Sans Pro"/>
                          <a:ea typeface="Source Sans Pro"/>
                          <a:cs typeface="Source Sans Pro"/>
                          <a:sym typeface="Source Sans Pro"/>
                        </a:rPr>
                        <a:t> in </a:t>
                      </a:r>
                      <a:r>
                        <a:rPr lang="en-US" sz="1000" dirty="0" err="1">
                          <a:solidFill>
                            <a:srgbClr val="000000"/>
                          </a:solidFill>
                          <a:latin typeface="Source Sans Pro"/>
                          <a:ea typeface="Source Sans Pro"/>
                          <a:cs typeface="Source Sans Pro"/>
                          <a:sym typeface="Source Sans Pro"/>
                        </a:rPr>
                        <a:t>dolgo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življenjsko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dobo</a:t>
                      </a:r>
                      <a:endParaRPr lang="en-US" sz="1000" dirty="0">
                        <a:solidFill>
                          <a:srgbClr val="000000"/>
                        </a:solidFill>
                        <a:latin typeface="Source Sans Pro"/>
                        <a:ea typeface="Source Sans Pro"/>
                        <a:cs typeface="Source Sans Pro"/>
                        <a:sym typeface="Source Sans Pro"/>
                      </a:endParaRPr>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0000"/>
                        </a:lnSpc>
                        <a:defRPr/>
                      </a:pPr>
                      <a:r>
                        <a:rPr lang="en-US" sz="1000" dirty="0">
                          <a:solidFill>
                            <a:srgbClr val="000000"/>
                          </a:solidFill>
                          <a:latin typeface="Source Sans Pro"/>
                          <a:ea typeface="Source Sans Pro"/>
                          <a:cs typeface="Source Sans Pro"/>
                          <a:sym typeface="Source Sans Pro"/>
                        </a:rPr>
                        <a:t>RO</a:t>
                      </a:r>
                      <a:endParaRPr lang="en-US" sz="1000" dirty="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46176">
                <a:tc>
                  <a:txBody>
                    <a:bodyPr/>
                    <a:lstStyle/>
                    <a:p>
                      <a:pPr algn="ctr">
                        <a:lnSpc>
                          <a:spcPct val="100000"/>
                        </a:lnSpc>
                        <a:defRPr/>
                      </a:pPr>
                      <a:r>
                        <a:rPr lang="en-US" sz="1000">
                          <a:solidFill>
                            <a:srgbClr val="000000"/>
                          </a:solidFill>
                          <a:latin typeface="Source Sans Pro"/>
                          <a:ea typeface="Source Sans Pro"/>
                          <a:cs typeface="Source Sans Pro"/>
                          <a:sym typeface="Source Sans Pro"/>
                        </a:rPr>
                        <a:t>BAR-AT SYSTEM SRL</a:t>
                      </a:r>
                      <a:endParaRPr lang="en-US" sz="100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0000"/>
                        </a:lnSpc>
                        <a:defRPr/>
                      </a:pPr>
                      <a:r>
                        <a:rPr lang="en-US" sz="1000" dirty="0" err="1">
                          <a:solidFill>
                            <a:srgbClr val="000000"/>
                          </a:solidFill>
                          <a:latin typeface="Source Sans Pro"/>
                          <a:ea typeface="Source Sans Pro"/>
                          <a:cs typeface="Source Sans Pro"/>
                          <a:sym typeface="Source Sans Pro"/>
                        </a:rPr>
                        <a:t>specializiran</a:t>
                      </a:r>
                      <a:r>
                        <a:rPr lang="en-US" sz="1000" dirty="0">
                          <a:solidFill>
                            <a:srgbClr val="000000"/>
                          </a:solidFill>
                          <a:latin typeface="Source Sans Pro"/>
                          <a:ea typeface="Source Sans Pro"/>
                          <a:cs typeface="Source Sans Pro"/>
                          <a:sym typeface="Source Sans Pro"/>
                        </a:rPr>
                        <a:t> </a:t>
                      </a:r>
                      <a:r>
                        <a:rPr lang="en-US" sz="1000" b="1" kern="1200" dirty="0">
                          <a:solidFill>
                            <a:srgbClr val="929C52"/>
                          </a:solidFill>
                          <a:latin typeface="Source Sans Pro Bold"/>
                          <a:ea typeface="Source Sans Pro"/>
                          <a:cs typeface="Source Sans Pro"/>
                          <a:sym typeface="Source Sans Pro"/>
                        </a:rPr>
                        <a:t>za </a:t>
                      </a:r>
                      <a:r>
                        <a:rPr lang="en-US" sz="1000" b="1" kern="1200" dirty="0" err="1">
                          <a:solidFill>
                            <a:srgbClr val="929C52"/>
                          </a:solidFill>
                          <a:latin typeface="Source Sans Pro Bold"/>
                          <a:ea typeface="Source Sans Pro"/>
                          <a:cs typeface="Source Sans Pro"/>
                          <a:sym typeface="Source Sans Pro"/>
                        </a:rPr>
                        <a:t>gradnjo</a:t>
                      </a:r>
                      <a:r>
                        <a:rPr lang="en-US" sz="1000" b="1" kern="1200" dirty="0">
                          <a:solidFill>
                            <a:srgbClr val="929C52"/>
                          </a:solidFill>
                          <a:latin typeface="Source Sans Pro Bold"/>
                          <a:ea typeface="Source Sans Pro"/>
                          <a:cs typeface="Source Sans Pro"/>
                          <a:sym typeface="Source Sans Pro"/>
                        </a:rPr>
                        <a:t> </a:t>
                      </a:r>
                      <a:r>
                        <a:rPr lang="en-US" sz="1000" b="1" kern="1200" dirty="0" err="1">
                          <a:solidFill>
                            <a:srgbClr val="929C52"/>
                          </a:solidFill>
                          <a:latin typeface="Source Sans Pro Bold"/>
                          <a:ea typeface="Source Sans Pro"/>
                          <a:cs typeface="Source Sans Pro"/>
                          <a:sym typeface="Source Sans Pro"/>
                        </a:rPr>
                        <a:t>okolju</a:t>
                      </a:r>
                      <a:r>
                        <a:rPr lang="en-US" sz="1000" b="1" kern="1200" dirty="0">
                          <a:solidFill>
                            <a:srgbClr val="929C52"/>
                          </a:solidFill>
                          <a:latin typeface="Source Sans Pro Bold"/>
                          <a:ea typeface="Source Sans Pro"/>
                          <a:cs typeface="Source Sans Pro"/>
                          <a:sym typeface="Source Sans Pro"/>
                        </a:rPr>
                        <a:t> </a:t>
                      </a:r>
                      <a:r>
                        <a:rPr lang="en-US" sz="1000" b="1" kern="1200" dirty="0" err="1">
                          <a:solidFill>
                            <a:srgbClr val="929C52"/>
                          </a:solidFill>
                          <a:latin typeface="Source Sans Pro Bold"/>
                          <a:ea typeface="Source Sans Pro"/>
                          <a:cs typeface="Source Sans Pro"/>
                          <a:sym typeface="Source Sans Pro"/>
                        </a:rPr>
                        <a:t>prijaznih</a:t>
                      </a:r>
                      <a:r>
                        <a:rPr lang="en-US" sz="1000" b="1" kern="1200" dirty="0">
                          <a:solidFill>
                            <a:srgbClr val="929C52"/>
                          </a:solidFill>
                          <a:latin typeface="Source Sans Pro Bold"/>
                          <a:ea typeface="Source Sans Pro"/>
                          <a:cs typeface="Source Sans Pro"/>
                          <a:sym typeface="Source Sans Pro"/>
                        </a:rPr>
                        <a:t> </a:t>
                      </a:r>
                      <a:r>
                        <a:rPr lang="en-US" sz="1000" b="1" kern="1200" dirty="0" err="1">
                          <a:solidFill>
                            <a:srgbClr val="929C52"/>
                          </a:solidFill>
                          <a:latin typeface="Source Sans Pro Bold"/>
                          <a:ea typeface="Source Sans Pro"/>
                          <a:cs typeface="Source Sans Pro"/>
                          <a:sym typeface="Source Sans Pro"/>
                        </a:rPr>
                        <a:t>domov</a:t>
                      </a:r>
                      <a:r>
                        <a:rPr lang="en-US" sz="1000" b="1" kern="1200" dirty="0">
                          <a:solidFill>
                            <a:srgbClr val="929C52"/>
                          </a:solidFill>
                          <a:latin typeface="Source Sans Pro Bold"/>
                          <a:ea typeface="Source Sans Pro"/>
                          <a:cs typeface="Source Sans Pro"/>
                          <a:sym typeface="Source Sans Pro"/>
                        </a:rPr>
                        <a:t> s </a:t>
                      </a:r>
                      <a:r>
                        <a:rPr lang="en-US" sz="1000" b="1" kern="1200" dirty="0" err="1">
                          <a:solidFill>
                            <a:srgbClr val="929C52"/>
                          </a:solidFill>
                          <a:latin typeface="Source Sans Pro Bold"/>
                          <a:ea typeface="Source Sans Pro"/>
                          <a:cs typeface="Source Sans Pro"/>
                          <a:sym typeface="Source Sans Pro"/>
                        </a:rPr>
                        <a:t>toplotno</a:t>
                      </a:r>
                      <a:r>
                        <a:rPr lang="en-US" sz="1000" b="1" kern="1200" dirty="0">
                          <a:solidFill>
                            <a:srgbClr val="929C52"/>
                          </a:solidFill>
                          <a:latin typeface="Source Sans Pro Bold"/>
                          <a:ea typeface="Source Sans Pro"/>
                          <a:cs typeface="Source Sans Pro"/>
                          <a:sym typeface="Source Sans Pro"/>
                        </a:rPr>
                        <a:t> </a:t>
                      </a:r>
                      <a:r>
                        <a:rPr lang="en-US" sz="1000" b="1" kern="1200" dirty="0" err="1">
                          <a:solidFill>
                            <a:srgbClr val="929C52"/>
                          </a:solidFill>
                          <a:latin typeface="Source Sans Pro Bold"/>
                          <a:ea typeface="Source Sans Pro"/>
                          <a:cs typeface="Source Sans Pro"/>
                          <a:sym typeface="Source Sans Pro"/>
                        </a:rPr>
                        <a:t>izolacijskimi</a:t>
                      </a:r>
                      <a:r>
                        <a:rPr lang="en-US" sz="1000" b="1" kern="1200" dirty="0">
                          <a:solidFill>
                            <a:srgbClr val="929C52"/>
                          </a:solidFill>
                          <a:latin typeface="Source Sans Pro Bold"/>
                          <a:ea typeface="Source Sans Pro"/>
                          <a:cs typeface="Source Sans Pro"/>
                          <a:sym typeface="Source Sans Pro"/>
                        </a:rPr>
                        <a:t> </a:t>
                      </a:r>
                      <a:r>
                        <a:rPr lang="en-US" sz="1000" b="1" kern="1200" dirty="0" err="1">
                          <a:solidFill>
                            <a:srgbClr val="929C52"/>
                          </a:solidFill>
                          <a:latin typeface="Source Sans Pro Bold"/>
                          <a:ea typeface="Source Sans Pro"/>
                          <a:cs typeface="Source Sans Pro"/>
                          <a:sym typeface="Source Sans Pro"/>
                        </a:rPr>
                        <a:t>sistemi</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iz</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celuloznih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vlaken</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steklene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mineralne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volne</a:t>
                      </a:r>
                      <a:r>
                        <a:rPr lang="en-US" sz="1000" dirty="0">
                          <a:solidFill>
                            <a:srgbClr val="000000"/>
                          </a:solidFill>
                          <a:latin typeface="Source Sans Pro"/>
                          <a:ea typeface="Source Sans Pro"/>
                          <a:cs typeface="Source Sans Pro"/>
                          <a:sym typeface="Source Sans Pro"/>
                        </a:rPr>
                        <a:t> in </a:t>
                      </a:r>
                      <a:r>
                        <a:rPr lang="en-US" sz="1000" dirty="0" err="1">
                          <a:solidFill>
                            <a:srgbClr val="000000"/>
                          </a:solidFill>
                          <a:latin typeface="Source Sans Pro"/>
                          <a:ea typeface="Source Sans Pro"/>
                          <a:cs typeface="Source Sans Pro"/>
                          <a:sym typeface="Source Sans Pro"/>
                        </a:rPr>
                        <a:t>lesnih</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vlaken</a:t>
                      </a:r>
                      <a:endParaRPr lang="en-US" sz="1000" dirty="0">
                        <a:solidFill>
                          <a:srgbClr val="000000"/>
                        </a:solidFill>
                        <a:latin typeface="Source Sans Pro"/>
                        <a:ea typeface="Source Sans Pro"/>
                        <a:cs typeface="Source Sans Pro"/>
                        <a:sym typeface="Source Sans Pro"/>
                      </a:endParaRPr>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0000"/>
                        </a:lnSpc>
                        <a:defRPr/>
                      </a:pPr>
                      <a:r>
                        <a:rPr lang="en-US" sz="1000" dirty="0">
                          <a:solidFill>
                            <a:srgbClr val="000000"/>
                          </a:solidFill>
                          <a:latin typeface="Source Sans Pro"/>
                          <a:ea typeface="Source Sans Pro"/>
                          <a:cs typeface="Source Sans Pro"/>
                          <a:sym typeface="Source Sans Pro"/>
                        </a:rPr>
                        <a:t>RO</a:t>
                      </a:r>
                      <a:endParaRPr lang="en-US" sz="1000" dirty="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46176">
                <a:tc>
                  <a:txBody>
                    <a:bodyPr/>
                    <a:lstStyle/>
                    <a:p>
                      <a:pPr algn="ctr">
                        <a:lnSpc>
                          <a:spcPct val="100000"/>
                        </a:lnSpc>
                        <a:defRPr/>
                      </a:pPr>
                      <a:r>
                        <a:rPr lang="en-US" sz="1000" dirty="0">
                          <a:solidFill>
                            <a:srgbClr val="000000"/>
                          </a:solidFill>
                          <a:latin typeface="Source Sans Pro"/>
                          <a:ea typeface="Source Sans Pro"/>
                          <a:cs typeface="Source Sans Pro"/>
                          <a:sym typeface="Source Sans Pro"/>
                        </a:rPr>
                        <a:t>MONDOIMPEX SRL</a:t>
                      </a:r>
                      <a:endParaRPr lang="en-US" sz="1000" dirty="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0000"/>
                        </a:lnSpc>
                        <a:defRPr/>
                      </a:pPr>
                      <a:r>
                        <a:rPr lang="en-US" sz="1000" dirty="0" err="1">
                          <a:solidFill>
                            <a:srgbClr val="000000"/>
                          </a:solidFill>
                          <a:latin typeface="Source Sans Pro"/>
                          <a:ea typeface="Source Sans Pro"/>
                          <a:cs typeface="Source Sans Pro"/>
                          <a:sym typeface="Source Sans Pro"/>
                        </a:rPr>
                        <a:t>specializiran</a:t>
                      </a:r>
                      <a:r>
                        <a:rPr lang="en-US" sz="1000" dirty="0">
                          <a:solidFill>
                            <a:srgbClr val="000000"/>
                          </a:solidFill>
                          <a:latin typeface="Source Sans Pro"/>
                          <a:ea typeface="Source Sans Pro"/>
                          <a:cs typeface="Source Sans Pro"/>
                          <a:sym typeface="Source Sans Pro"/>
                        </a:rPr>
                        <a:t> </a:t>
                      </a:r>
                      <a:r>
                        <a:rPr lang="en-US" sz="1000" b="1" kern="1200" dirty="0">
                          <a:solidFill>
                            <a:srgbClr val="76AB5A"/>
                          </a:solidFill>
                          <a:latin typeface="Source Sans Pro Bold"/>
                          <a:ea typeface="Source Sans Pro"/>
                          <a:cs typeface="Source Sans Pro"/>
                          <a:sym typeface="Source Sans Pro"/>
                        </a:rPr>
                        <a:t>za </a:t>
                      </a:r>
                      <a:r>
                        <a:rPr lang="en-US" sz="1000" b="1" kern="1200" dirty="0" err="1">
                          <a:solidFill>
                            <a:srgbClr val="76AB5A"/>
                          </a:solidFill>
                          <a:latin typeface="Source Sans Pro Bold"/>
                          <a:ea typeface="Source Sans Pro"/>
                          <a:cs typeface="Source Sans Pro"/>
                          <a:sym typeface="Source Sans Pro"/>
                        </a:rPr>
                        <a:t>proizvodnjo</a:t>
                      </a:r>
                      <a:r>
                        <a:rPr lang="en-US" sz="1000" b="1" kern="1200" dirty="0">
                          <a:solidFill>
                            <a:srgbClr val="76AB5A"/>
                          </a:solidFill>
                          <a:latin typeface="Source Sans Pro Bold"/>
                          <a:ea typeface="Source Sans Pro"/>
                          <a:cs typeface="Source Sans Pro"/>
                          <a:sym typeface="Source Sans Pro"/>
                        </a:rPr>
                        <a:t> </a:t>
                      </a:r>
                      <a:r>
                        <a:rPr lang="en-US" sz="1000" b="1" kern="1200" dirty="0" err="1">
                          <a:solidFill>
                            <a:srgbClr val="76AB5A"/>
                          </a:solidFill>
                          <a:latin typeface="Source Sans Pro Bold"/>
                          <a:ea typeface="Source Sans Pro"/>
                          <a:cs typeface="Source Sans Pro"/>
                          <a:sym typeface="Source Sans Pro"/>
                        </a:rPr>
                        <a:t>vrtnega</a:t>
                      </a:r>
                      <a:r>
                        <a:rPr lang="en-US" sz="1000" b="1" kern="1200" dirty="0">
                          <a:solidFill>
                            <a:srgbClr val="76AB5A"/>
                          </a:solidFill>
                          <a:latin typeface="Source Sans Pro Bold"/>
                          <a:ea typeface="Source Sans Pro"/>
                          <a:cs typeface="Source Sans Pro"/>
                          <a:sym typeface="Source Sans Pro"/>
                        </a:rPr>
                        <a:t> </a:t>
                      </a:r>
                      <a:r>
                        <a:rPr lang="en-US" sz="1000" b="1" kern="1200" dirty="0" err="1">
                          <a:solidFill>
                            <a:srgbClr val="76AB5A"/>
                          </a:solidFill>
                          <a:latin typeface="Source Sans Pro Bold"/>
                          <a:ea typeface="Source Sans Pro"/>
                          <a:cs typeface="Source Sans Pro"/>
                          <a:sym typeface="Source Sans Pro"/>
                        </a:rPr>
                        <a:t>pohištva</a:t>
                      </a:r>
                      <a:r>
                        <a:rPr lang="en-US" sz="1000" b="1" kern="1200" dirty="0">
                          <a:solidFill>
                            <a:srgbClr val="76AB5A"/>
                          </a:solidFill>
                          <a:latin typeface="Source Sans Pro Bold"/>
                          <a:ea typeface="Source Sans Pro"/>
                          <a:cs typeface="Source Sans Pro"/>
                          <a:sym typeface="Source Sans Pro"/>
                        </a:rPr>
                        <a:t> </a:t>
                      </a:r>
                      <a:r>
                        <a:rPr lang="en-US" sz="1000" b="1" kern="1200" dirty="0" err="1">
                          <a:solidFill>
                            <a:srgbClr val="76AB5A"/>
                          </a:solidFill>
                          <a:latin typeface="Source Sans Pro Bold"/>
                          <a:ea typeface="Source Sans Pro"/>
                          <a:cs typeface="Source Sans Pro"/>
                          <a:sym typeface="Source Sans Pro"/>
                        </a:rPr>
                        <a:t>iz</a:t>
                      </a:r>
                      <a:r>
                        <a:rPr lang="en-US" sz="1000" b="1" kern="1200" dirty="0">
                          <a:solidFill>
                            <a:srgbClr val="76AB5A"/>
                          </a:solidFill>
                          <a:latin typeface="Source Sans Pro Bold"/>
                          <a:ea typeface="Source Sans Pro"/>
                          <a:cs typeface="Source Sans Pro"/>
                          <a:sym typeface="Source Sans Pro"/>
                        </a:rPr>
                        <a:t> </a:t>
                      </a:r>
                      <a:r>
                        <a:rPr lang="en-US" sz="1000" b="1" kern="1200" dirty="0" err="1">
                          <a:solidFill>
                            <a:srgbClr val="76AB5A"/>
                          </a:solidFill>
                          <a:latin typeface="Source Sans Pro Bold"/>
                          <a:ea typeface="Source Sans Pro"/>
                          <a:cs typeface="Source Sans Pro"/>
                          <a:sym typeface="Source Sans Pro"/>
                        </a:rPr>
                        <a:t>akacijevega</a:t>
                      </a:r>
                      <a:r>
                        <a:rPr lang="en-US" sz="1000" b="1" kern="1200" dirty="0">
                          <a:solidFill>
                            <a:srgbClr val="76AB5A"/>
                          </a:solidFill>
                          <a:latin typeface="Source Sans Pro Bold"/>
                          <a:ea typeface="Source Sans Pro"/>
                          <a:cs typeface="Source Sans Pro"/>
                          <a:sym typeface="Source Sans Pro"/>
                        </a:rPr>
                        <a:t> </a:t>
                      </a:r>
                      <a:r>
                        <a:rPr lang="en-US" sz="1000" b="1" kern="1200" dirty="0" err="1">
                          <a:solidFill>
                            <a:srgbClr val="76AB5A"/>
                          </a:solidFill>
                          <a:latin typeface="Source Sans Pro Bold"/>
                          <a:ea typeface="Source Sans Pro"/>
                          <a:cs typeface="Source Sans Pro"/>
                          <a:sym typeface="Source Sans Pro"/>
                        </a:rPr>
                        <a:t>lesa</a:t>
                      </a:r>
                      <a:endParaRPr lang="en-US" sz="1000" dirty="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0000"/>
                        </a:lnSpc>
                        <a:defRPr/>
                      </a:pPr>
                      <a:r>
                        <a:rPr lang="en-US" sz="1000" dirty="0">
                          <a:solidFill>
                            <a:srgbClr val="000000"/>
                          </a:solidFill>
                          <a:latin typeface="Source Sans Pro"/>
                          <a:ea typeface="Source Sans Pro"/>
                          <a:cs typeface="Source Sans Pro"/>
                          <a:sym typeface="Source Sans Pro"/>
                        </a:rPr>
                        <a:t>RO</a:t>
                      </a:r>
                      <a:endParaRPr lang="en-US" sz="1000" dirty="0"/>
                    </a:p>
                  </a:txBody>
                  <a:tcPr marL="101875" marR="101875" marT="101875" marB="10187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pic>
        <p:nvPicPr>
          <p:cNvPr id="3" name="Picture 2">
            <a:extLst>
              <a:ext uri="{FF2B5EF4-FFF2-40B4-BE49-F238E27FC236}">
                <a16:creationId xmlns:a16="http://schemas.microsoft.com/office/drawing/2014/main" id="{F053684C-06EC-B1E0-C981-F2DBBFBA42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0912" y="1334105"/>
            <a:ext cx="1645274" cy="34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862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6" descr="Immagine che contiene Elementi grafici, Carattere, grafica, logo&#10;&#10;Descrizione generata automaticamente">
            <a:extLst>
              <a:ext uri="{FF2B5EF4-FFF2-40B4-BE49-F238E27FC236}">
                <a16:creationId xmlns:a16="http://schemas.microsoft.com/office/drawing/2014/main" id="{D3C2A938-3823-C88B-D649-C5A5BDD51C70}"/>
              </a:ext>
            </a:extLst>
          </p:cNvPr>
          <p:cNvPicPr>
            <a:picLocks noChangeAspect="1"/>
          </p:cNvPicPr>
          <p:nvPr/>
        </p:nvPicPr>
        <p:blipFill>
          <a:blip r:embed="rId2"/>
          <a:stretch>
            <a:fillRect/>
          </a:stretch>
        </p:blipFill>
        <p:spPr>
          <a:xfrm>
            <a:off x="10494148" y="435059"/>
            <a:ext cx="1240973" cy="799448"/>
          </a:xfrm>
          <a:prstGeom prst="rect">
            <a:avLst/>
          </a:prstGeom>
        </p:spPr>
      </p:pic>
      <p:sp>
        <p:nvSpPr>
          <p:cNvPr id="6" name="Titolo 1">
            <a:extLst>
              <a:ext uri="{FF2B5EF4-FFF2-40B4-BE49-F238E27FC236}">
                <a16:creationId xmlns:a16="http://schemas.microsoft.com/office/drawing/2014/main" id="{391BB4BA-8B45-DB6A-1E92-612EB4113A50}"/>
              </a:ext>
            </a:extLst>
          </p:cNvPr>
          <p:cNvSpPr txBox="1">
            <a:spLocks/>
          </p:cNvSpPr>
          <p:nvPr/>
        </p:nvSpPr>
        <p:spPr>
          <a:xfrm>
            <a:off x="2788921" y="512112"/>
            <a:ext cx="7279640" cy="13412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sl-SI" sz="2400" dirty="0">
                <a:solidFill>
                  <a:schemeClr val="accent5">
                    <a:lumMod val="50000"/>
                  </a:schemeClr>
                </a:solidFill>
                <a:latin typeface="Source Sans Pro" panose="020B0503030403020204" pitchFamily="34" charset="0"/>
                <a:ea typeface="Source Sans Pro" panose="020B0503030403020204" pitchFamily="34" charset="0"/>
                <a:cs typeface="Open Sans Bold"/>
                <a:sym typeface="Open Sans Bold"/>
              </a:rPr>
              <a:t>VREDNOSTNE VERIGE </a:t>
            </a:r>
            <a:r>
              <a:rPr lang="sl-SI" sz="2400" b="1" dirty="0">
                <a:solidFill>
                  <a:schemeClr val="accent5">
                    <a:lumMod val="50000"/>
                  </a:schemeClr>
                </a:solidFill>
                <a:latin typeface="Source Sans Pro Light" panose="020B0403030403020204" pitchFamily="34" charset="0"/>
                <a:ea typeface="Source Sans Pro Light" panose="020B0403030403020204" pitchFamily="34" charset="0"/>
                <a:cs typeface="Open Sans Bold"/>
                <a:sym typeface="Open Sans Bold"/>
              </a:rPr>
              <a:t>∙</a:t>
            </a:r>
            <a:r>
              <a:rPr lang="sl-SI" sz="2400" b="1" dirty="0">
                <a:solidFill>
                  <a:schemeClr val="accent5">
                    <a:lumMod val="50000"/>
                  </a:schemeClr>
                </a:solidFill>
                <a:latin typeface="Source Sans Pro SemiBold" panose="020B0603030403020204" pitchFamily="34" charset="0"/>
                <a:ea typeface="Source Sans Pro SemiBold" panose="020B0603030403020204" pitchFamily="34" charset="0"/>
                <a:cs typeface="Open Sans Bold"/>
                <a:sym typeface="Open Sans Bold"/>
              </a:rPr>
              <a:t>Podatkovna baza tržne analize:</a:t>
            </a:r>
            <a:endParaRPr lang="en-US" sz="2400" dirty="0">
              <a:solidFill>
                <a:schemeClr val="accent5">
                  <a:lumMod val="50000"/>
                </a:schemeClr>
              </a:solidFill>
              <a:latin typeface="Source Sans Pro SemiBold" panose="020B0603030403020204" pitchFamily="34" charset="0"/>
              <a:ea typeface="Source Sans Pro SemiBold" panose="020B0603030403020204" pitchFamily="34" charset="0"/>
              <a:cs typeface="Open Sans"/>
              <a:sym typeface="Open Sans"/>
            </a:endParaRPr>
          </a:p>
          <a:p>
            <a:pPr algn="r"/>
            <a:r>
              <a:rPr lang="sl-SI" sz="2400" spc="120" dirty="0">
                <a:solidFill>
                  <a:srgbClr val="92D050"/>
                </a:solidFill>
                <a:latin typeface="Source Sans Pro SemiBold" panose="020B0603030403020204" pitchFamily="34" charset="0"/>
                <a:ea typeface="Source Sans Pro SemiBold" panose="020B0603030403020204" pitchFamily="34" charset="0"/>
                <a:cs typeface="Open Sans"/>
                <a:sym typeface="Open Sans"/>
              </a:rPr>
              <a:t>∙ </a:t>
            </a:r>
            <a:r>
              <a:rPr lang="pl-PL" sz="2400" spc="60" dirty="0">
                <a:solidFill>
                  <a:srgbClr val="92D050"/>
                </a:solidFill>
                <a:latin typeface="Source Sans Pro SemiBold" panose="020B0603030403020204" pitchFamily="34" charset="0"/>
                <a:ea typeface="Source Sans Pro SemiBold" panose="020B0603030403020204" pitchFamily="34" charset="0"/>
                <a:cs typeface="Open Sans"/>
                <a:sym typeface="Open Sans"/>
              </a:rPr>
              <a:t>Gradbeni materiali in izdelki na osnovi odpadkov</a:t>
            </a:r>
          </a:p>
          <a:p>
            <a:pPr algn="r"/>
            <a:endParaRPr lang="it-IT" sz="4200" dirty="0">
              <a:solidFill>
                <a:srgbClr val="368033"/>
              </a:solidFill>
              <a:latin typeface="Source Sans Pro SemiBold" panose="020B0603030403020204" pitchFamily="34" charset="0"/>
              <a:ea typeface="Source Sans Pro SemiBold" panose="020B0603030403020204" pitchFamily="34" charset="0"/>
            </a:endParaRPr>
          </a:p>
        </p:txBody>
      </p:sp>
      <p:sp>
        <p:nvSpPr>
          <p:cNvPr id="8" name="Freeform 2">
            <a:extLst>
              <a:ext uri="{FF2B5EF4-FFF2-40B4-BE49-F238E27FC236}">
                <a16:creationId xmlns:a16="http://schemas.microsoft.com/office/drawing/2014/main" id="{9CE906A2-5A8C-1A54-F306-B919D2675965}"/>
              </a:ext>
            </a:extLst>
          </p:cNvPr>
          <p:cNvSpPr/>
          <p:nvPr/>
        </p:nvSpPr>
        <p:spPr>
          <a:xfrm>
            <a:off x="16262513" y="524007"/>
            <a:ext cx="1589809" cy="1028700"/>
          </a:xfrm>
          <a:custGeom>
            <a:avLst/>
            <a:gdLst/>
            <a:ahLst/>
            <a:cxnLst/>
            <a:rect l="l" t="t" r="r" b="b"/>
            <a:pathLst>
              <a:path w="1589809" h="1028700">
                <a:moveTo>
                  <a:pt x="0" y="0"/>
                </a:moveTo>
                <a:lnTo>
                  <a:pt x="1589809" y="0"/>
                </a:lnTo>
                <a:lnTo>
                  <a:pt x="1589809" y="1028700"/>
                </a:lnTo>
                <a:lnTo>
                  <a:pt x="0" y="1028700"/>
                </a:lnTo>
                <a:lnTo>
                  <a:pt x="0" y="0"/>
                </a:lnTo>
                <a:close/>
              </a:path>
            </a:pathLst>
          </a:custGeom>
          <a:blipFill>
            <a:blip r:embed="rId3"/>
            <a:stretch>
              <a:fillRect/>
            </a:stretch>
          </a:blipFill>
        </p:spPr>
        <p:txBody>
          <a:bodyPr/>
          <a:lstStyle/>
          <a:p>
            <a:endParaRPr lang="sl-SI"/>
          </a:p>
        </p:txBody>
      </p:sp>
      <p:sp>
        <p:nvSpPr>
          <p:cNvPr id="9" name="Freeform 3">
            <a:extLst>
              <a:ext uri="{FF2B5EF4-FFF2-40B4-BE49-F238E27FC236}">
                <a16:creationId xmlns:a16="http://schemas.microsoft.com/office/drawing/2014/main" id="{BC5B0473-133D-6BD2-4F16-4FA5300C6639}"/>
              </a:ext>
            </a:extLst>
          </p:cNvPr>
          <p:cNvSpPr/>
          <p:nvPr/>
        </p:nvSpPr>
        <p:spPr>
          <a:xfrm>
            <a:off x="11387456" y="9267957"/>
            <a:ext cx="6464866" cy="791794"/>
          </a:xfrm>
          <a:custGeom>
            <a:avLst/>
            <a:gdLst/>
            <a:ahLst/>
            <a:cxnLst/>
            <a:rect l="l" t="t" r="r" b="b"/>
            <a:pathLst>
              <a:path w="6464866" h="791794">
                <a:moveTo>
                  <a:pt x="0" y="0"/>
                </a:moveTo>
                <a:lnTo>
                  <a:pt x="6464866" y="0"/>
                </a:lnTo>
                <a:lnTo>
                  <a:pt x="6464866" y="791794"/>
                </a:lnTo>
                <a:lnTo>
                  <a:pt x="0" y="791794"/>
                </a:lnTo>
                <a:lnTo>
                  <a:pt x="0" y="0"/>
                </a:lnTo>
                <a:close/>
              </a:path>
            </a:pathLst>
          </a:custGeom>
          <a:blipFill>
            <a:blip r:embed="rId4"/>
            <a:stretch>
              <a:fillRect/>
            </a:stretch>
          </a:blipFill>
        </p:spPr>
        <p:txBody>
          <a:bodyPr/>
          <a:lstStyle/>
          <a:p>
            <a:endParaRPr lang="sl-SI"/>
          </a:p>
        </p:txBody>
      </p:sp>
      <p:graphicFrame>
        <p:nvGraphicFramePr>
          <p:cNvPr id="14" name="Table 4">
            <a:extLst>
              <a:ext uri="{FF2B5EF4-FFF2-40B4-BE49-F238E27FC236}">
                <a16:creationId xmlns:a16="http://schemas.microsoft.com/office/drawing/2014/main" id="{DBEDCBD7-1F66-9C5E-68F2-1789D5937015}"/>
              </a:ext>
            </a:extLst>
          </p:cNvPr>
          <p:cNvGraphicFramePr>
            <a:graphicFrameLocks noGrp="1"/>
          </p:cNvGraphicFramePr>
          <p:nvPr>
            <p:extLst>
              <p:ext uri="{D42A27DB-BD31-4B8C-83A1-F6EECF244321}">
                <p14:modId xmlns:p14="http://schemas.microsoft.com/office/powerpoint/2010/main" val="4139784615"/>
              </p:ext>
            </p:extLst>
          </p:nvPr>
        </p:nvGraphicFramePr>
        <p:xfrm>
          <a:off x="1206516" y="1479633"/>
          <a:ext cx="8726309" cy="3844733"/>
        </p:xfrm>
        <a:graphic>
          <a:graphicData uri="http://schemas.openxmlformats.org/drawingml/2006/table">
            <a:tbl>
              <a:tblPr/>
              <a:tblGrid>
                <a:gridCol w="1524845">
                  <a:extLst>
                    <a:ext uri="{9D8B030D-6E8A-4147-A177-3AD203B41FA5}">
                      <a16:colId xmlns:a16="http://schemas.microsoft.com/office/drawing/2014/main" val="20000"/>
                    </a:ext>
                  </a:extLst>
                </a:gridCol>
                <a:gridCol w="6469860">
                  <a:extLst>
                    <a:ext uri="{9D8B030D-6E8A-4147-A177-3AD203B41FA5}">
                      <a16:colId xmlns:a16="http://schemas.microsoft.com/office/drawing/2014/main" val="20001"/>
                    </a:ext>
                  </a:extLst>
                </a:gridCol>
                <a:gridCol w="731604">
                  <a:extLst>
                    <a:ext uri="{9D8B030D-6E8A-4147-A177-3AD203B41FA5}">
                      <a16:colId xmlns:a16="http://schemas.microsoft.com/office/drawing/2014/main" val="20002"/>
                    </a:ext>
                  </a:extLst>
                </a:gridCol>
              </a:tblGrid>
              <a:tr h="510897">
                <a:tc>
                  <a:txBody>
                    <a:bodyPr/>
                    <a:lstStyle/>
                    <a:p>
                      <a:pPr algn="ctr">
                        <a:lnSpc>
                          <a:spcPts val="1819"/>
                        </a:lnSpc>
                        <a:defRPr/>
                      </a:pPr>
                      <a:r>
                        <a:rPr lang="en-US" sz="1000" b="1" dirty="0">
                          <a:solidFill>
                            <a:srgbClr val="000000"/>
                          </a:solidFill>
                          <a:latin typeface="Source Sans Pro Bold"/>
                          <a:ea typeface="Source Sans Pro Bold"/>
                          <a:cs typeface="Source Sans Pro Bold"/>
                          <a:sym typeface="Source Sans Pro Bold"/>
                        </a:rPr>
                        <a:t>COMPANY’S NAME</a:t>
                      </a:r>
                      <a:endParaRPr lang="en-US" sz="1000" dirty="0"/>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b="1" dirty="0">
                          <a:solidFill>
                            <a:srgbClr val="000000"/>
                          </a:solidFill>
                          <a:latin typeface="Source Sans Pro Bold"/>
                          <a:ea typeface="Source Sans Pro Bold"/>
                          <a:cs typeface="Source Sans Pro Bold"/>
                          <a:sym typeface="Source Sans Pro Bold"/>
                        </a:rPr>
                        <a:t>DESCRIPTION</a:t>
                      </a:r>
                      <a:endParaRPr lang="en-US" sz="1000" dirty="0"/>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b="1" dirty="0">
                          <a:solidFill>
                            <a:srgbClr val="000000"/>
                          </a:solidFill>
                          <a:latin typeface="Source Sans Pro Bold"/>
                          <a:ea typeface="Source Sans Pro Bold"/>
                          <a:cs typeface="Source Sans Pro Bold"/>
                          <a:sym typeface="Source Sans Pro Bold"/>
                        </a:rPr>
                        <a:t>COUNTRY</a:t>
                      </a:r>
                      <a:endParaRPr lang="en-US" sz="1000" dirty="0"/>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10897">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PRO LABOR D.O.O.</a:t>
                      </a:r>
                      <a:endParaRPr lang="en-US" sz="1000" dirty="0"/>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specializiran</a:t>
                      </a:r>
                      <a:r>
                        <a:rPr lang="sl-SI" sz="1000" dirty="0">
                          <a:solidFill>
                            <a:srgbClr val="000000"/>
                          </a:solidFill>
                          <a:latin typeface="Source Sans Pro"/>
                          <a:ea typeface="Source Sans Pro"/>
                          <a:cs typeface="Source Sans Pro"/>
                          <a:sym typeface="Source Sans Pro"/>
                        </a:rPr>
                        <a:t>o</a:t>
                      </a:r>
                      <a:r>
                        <a:rPr lang="en-US" sz="1000" dirty="0">
                          <a:solidFill>
                            <a:srgbClr val="000000"/>
                          </a:solidFill>
                          <a:latin typeface="Source Sans Pro"/>
                          <a:ea typeface="Source Sans Pro"/>
                          <a:cs typeface="Source Sans Pro"/>
                          <a:sym typeface="Source Sans Pro"/>
                        </a:rPr>
                        <a:t> </a:t>
                      </a:r>
                      <a:r>
                        <a:rPr lang="en-US" sz="1000" b="1" dirty="0">
                          <a:solidFill>
                            <a:srgbClr val="000000"/>
                          </a:solidFill>
                          <a:latin typeface="Source Sans Pro"/>
                          <a:ea typeface="Source Sans Pro"/>
                          <a:cs typeface="Source Sans Pro"/>
                          <a:sym typeface="Source Sans Pro"/>
                        </a:rPr>
                        <a:t>za </a:t>
                      </a:r>
                      <a:r>
                        <a:rPr lang="en-US" sz="1000" b="1" dirty="0" err="1">
                          <a:solidFill>
                            <a:srgbClr val="000000"/>
                          </a:solidFill>
                          <a:latin typeface="Source Sans Pro"/>
                          <a:ea typeface="Source Sans Pro"/>
                          <a:cs typeface="Source Sans Pro"/>
                          <a:sym typeface="Source Sans Pro"/>
                        </a:rPr>
                        <a:t>digitalizacijo</a:t>
                      </a:r>
                      <a:r>
                        <a:rPr lang="en-US" sz="1000" b="1" dirty="0">
                          <a:solidFill>
                            <a:srgbClr val="000000"/>
                          </a:solidFill>
                          <a:latin typeface="Source Sans Pro"/>
                          <a:ea typeface="Source Sans Pro"/>
                          <a:cs typeface="Source Sans Pro"/>
                          <a:sym typeface="Source Sans Pro"/>
                        </a:rPr>
                        <a:t>, </a:t>
                      </a:r>
                      <a:r>
                        <a:rPr lang="en-US" sz="1000" b="1" dirty="0" err="1">
                          <a:solidFill>
                            <a:srgbClr val="000000"/>
                          </a:solidFill>
                          <a:latin typeface="Source Sans Pro"/>
                          <a:ea typeface="Source Sans Pro"/>
                          <a:cs typeface="Source Sans Pro"/>
                          <a:sym typeface="Source Sans Pro"/>
                        </a:rPr>
                        <a:t>strategije</a:t>
                      </a:r>
                      <a:r>
                        <a:rPr lang="en-US" sz="1000" b="1" dirty="0">
                          <a:solidFill>
                            <a:srgbClr val="000000"/>
                          </a:solidFill>
                          <a:latin typeface="Source Sans Pro"/>
                          <a:ea typeface="Source Sans Pro"/>
                          <a:cs typeface="Source Sans Pro"/>
                          <a:sym typeface="Source Sans Pro"/>
                        </a:rPr>
                        <a:t> </a:t>
                      </a:r>
                      <a:r>
                        <a:rPr lang="en-US" sz="1000" b="1" dirty="0" err="1">
                          <a:solidFill>
                            <a:srgbClr val="000000"/>
                          </a:solidFill>
                          <a:latin typeface="Source Sans Pro"/>
                          <a:ea typeface="Source Sans Pro"/>
                          <a:cs typeface="Source Sans Pro"/>
                          <a:sym typeface="Source Sans Pro"/>
                        </a:rPr>
                        <a:t>krožnega</a:t>
                      </a:r>
                      <a:r>
                        <a:rPr lang="en-US" sz="1000" b="1" dirty="0">
                          <a:solidFill>
                            <a:srgbClr val="000000"/>
                          </a:solidFill>
                          <a:latin typeface="Source Sans Pro"/>
                          <a:ea typeface="Source Sans Pro"/>
                          <a:cs typeface="Source Sans Pro"/>
                          <a:sym typeface="Source Sans Pro"/>
                        </a:rPr>
                        <a:t> </a:t>
                      </a:r>
                      <a:r>
                        <a:rPr lang="en-US" sz="1000" b="1" dirty="0" err="1">
                          <a:solidFill>
                            <a:srgbClr val="000000"/>
                          </a:solidFill>
                          <a:latin typeface="Source Sans Pro"/>
                          <a:ea typeface="Source Sans Pro"/>
                          <a:cs typeface="Source Sans Pro"/>
                          <a:sym typeface="Source Sans Pro"/>
                        </a:rPr>
                        <a:t>gospodarstva</a:t>
                      </a:r>
                      <a:r>
                        <a:rPr lang="en-US" sz="1000" b="1" dirty="0">
                          <a:solidFill>
                            <a:srgbClr val="000000"/>
                          </a:solidFill>
                          <a:latin typeface="Source Sans Pro"/>
                          <a:ea typeface="Source Sans Pro"/>
                          <a:cs typeface="Source Sans Pro"/>
                          <a:sym typeface="Source Sans Pro"/>
                        </a:rPr>
                        <a:t> in </a:t>
                      </a:r>
                      <a:r>
                        <a:rPr lang="en-US" sz="1000" b="1" dirty="0" err="1">
                          <a:solidFill>
                            <a:srgbClr val="000000"/>
                          </a:solidFill>
                          <a:latin typeface="Source Sans Pro"/>
                          <a:ea typeface="Source Sans Pro"/>
                          <a:cs typeface="Source Sans Pro"/>
                          <a:sym typeface="Source Sans Pro"/>
                        </a:rPr>
                        <a:t>optimizacijo</a:t>
                      </a:r>
                      <a:r>
                        <a:rPr lang="en-US" sz="1000" b="1" dirty="0">
                          <a:solidFill>
                            <a:srgbClr val="000000"/>
                          </a:solidFill>
                          <a:latin typeface="Source Sans Pro"/>
                          <a:ea typeface="Source Sans Pro"/>
                          <a:cs typeface="Source Sans Pro"/>
                          <a:sym typeface="Source Sans Pro"/>
                        </a:rPr>
                        <a:t> </a:t>
                      </a:r>
                      <a:r>
                        <a:rPr lang="en-US" sz="1000" b="1" dirty="0" err="1">
                          <a:solidFill>
                            <a:srgbClr val="000000"/>
                          </a:solidFill>
                          <a:latin typeface="Source Sans Pro"/>
                          <a:ea typeface="Source Sans Pro"/>
                          <a:cs typeface="Source Sans Pro"/>
                          <a:sym typeface="Source Sans Pro"/>
                        </a:rPr>
                        <a:t>procesov</a:t>
                      </a:r>
                      <a:r>
                        <a:rPr lang="en-US" sz="1000" b="1" dirty="0">
                          <a:solidFill>
                            <a:srgbClr val="000000"/>
                          </a:solidFill>
                          <a:latin typeface="Source Sans Pro"/>
                          <a:ea typeface="Source Sans Pro"/>
                          <a:cs typeface="Source Sans Pro"/>
                          <a:sym typeface="Source Sans Pro"/>
                        </a:rPr>
                        <a:t> za </a:t>
                      </a:r>
                      <a:r>
                        <a:rPr lang="en-US" sz="1000" b="1" dirty="0" err="1">
                          <a:solidFill>
                            <a:srgbClr val="000000"/>
                          </a:solidFill>
                          <a:latin typeface="Source Sans Pro"/>
                          <a:ea typeface="Source Sans Pro"/>
                          <a:cs typeface="Source Sans Pro"/>
                          <a:sym typeface="Source Sans Pro"/>
                        </a:rPr>
                        <a:t>sektorje</a:t>
                      </a:r>
                      <a:r>
                        <a:rPr lang="en-US" sz="1000" b="1" dirty="0">
                          <a:solidFill>
                            <a:srgbClr val="000000"/>
                          </a:solidFill>
                          <a:latin typeface="Source Sans Pro"/>
                          <a:ea typeface="Source Sans Pro"/>
                          <a:cs typeface="Source Sans Pro"/>
                          <a:sym typeface="Source Sans Pro"/>
                        </a:rPr>
                        <a:t> </a:t>
                      </a:r>
                      <a:r>
                        <a:rPr lang="en-US" sz="1000" b="1" dirty="0" err="1">
                          <a:solidFill>
                            <a:srgbClr val="000000"/>
                          </a:solidFill>
                          <a:latin typeface="Source Sans Pro"/>
                          <a:ea typeface="Source Sans Pro"/>
                          <a:cs typeface="Source Sans Pro"/>
                          <a:sym typeface="Source Sans Pro"/>
                        </a:rPr>
                        <a:t>težke</a:t>
                      </a:r>
                      <a:r>
                        <a:rPr lang="en-US" sz="1000" b="1" dirty="0">
                          <a:solidFill>
                            <a:srgbClr val="000000"/>
                          </a:solidFill>
                          <a:latin typeface="Source Sans Pro"/>
                          <a:ea typeface="Source Sans Pro"/>
                          <a:cs typeface="Source Sans Pro"/>
                          <a:sym typeface="Source Sans Pro"/>
                        </a:rPr>
                        <a:t> </a:t>
                      </a:r>
                      <a:r>
                        <a:rPr lang="en-US" sz="1000" b="1" dirty="0" err="1">
                          <a:solidFill>
                            <a:srgbClr val="000000"/>
                          </a:solidFill>
                          <a:latin typeface="Source Sans Pro"/>
                          <a:ea typeface="Source Sans Pro"/>
                          <a:cs typeface="Source Sans Pro"/>
                          <a:sym typeface="Source Sans Pro"/>
                        </a:rPr>
                        <a:t>industrije</a:t>
                      </a:r>
                      <a:r>
                        <a:rPr lang="en-US" sz="1000" b="1" dirty="0">
                          <a:solidFill>
                            <a:srgbClr val="000000"/>
                          </a:solidFill>
                          <a:latin typeface="Source Sans Pro"/>
                          <a:ea typeface="Source Sans Pro"/>
                          <a:cs typeface="Source Sans Pro"/>
                          <a:sym typeface="Source Sans Pro"/>
                        </a:rPr>
                        <a:t>, </a:t>
                      </a:r>
                      <a:r>
                        <a:rPr lang="en-US" sz="1000" b="1" dirty="0" err="1">
                          <a:solidFill>
                            <a:srgbClr val="000000"/>
                          </a:solidFill>
                          <a:latin typeface="Source Sans Pro"/>
                          <a:ea typeface="Source Sans Pro"/>
                          <a:cs typeface="Source Sans Pro"/>
                          <a:sym typeface="Source Sans Pro"/>
                        </a:rPr>
                        <a:t>kot</a:t>
                      </a:r>
                      <a:r>
                        <a:rPr lang="en-US" sz="1000" b="1" dirty="0">
                          <a:solidFill>
                            <a:srgbClr val="000000"/>
                          </a:solidFill>
                          <a:latin typeface="Source Sans Pro"/>
                          <a:ea typeface="Source Sans Pro"/>
                          <a:cs typeface="Source Sans Pro"/>
                          <a:sym typeface="Source Sans Pro"/>
                        </a:rPr>
                        <a:t> </a:t>
                      </a:r>
                      <a:r>
                        <a:rPr lang="en-US" sz="1000" b="1" dirty="0" err="1">
                          <a:solidFill>
                            <a:srgbClr val="000000"/>
                          </a:solidFill>
                          <a:latin typeface="Source Sans Pro"/>
                          <a:ea typeface="Source Sans Pro"/>
                          <a:cs typeface="Source Sans Pro"/>
                          <a:sym typeface="Source Sans Pro"/>
                        </a:rPr>
                        <a:t>sta</a:t>
                      </a:r>
                      <a:r>
                        <a:rPr lang="en-US" sz="1000" b="1" dirty="0">
                          <a:solidFill>
                            <a:srgbClr val="000000"/>
                          </a:solidFill>
                          <a:latin typeface="Source Sans Pro"/>
                          <a:ea typeface="Source Sans Pro"/>
                          <a:cs typeface="Source Sans Pro"/>
                          <a:sym typeface="Source Sans Pro"/>
                        </a:rPr>
                        <a:t> </a:t>
                      </a:r>
                      <a:r>
                        <a:rPr lang="en-US" sz="1000" b="1" dirty="0" err="1">
                          <a:solidFill>
                            <a:srgbClr val="000000"/>
                          </a:solidFill>
                          <a:latin typeface="Source Sans Pro"/>
                          <a:ea typeface="Source Sans Pro"/>
                          <a:cs typeface="Source Sans Pro"/>
                          <a:sym typeface="Source Sans Pro"/>
                        </a:rPr>
                        <a:t>metalurgija</a:t>
                      </a:r>
                      <a:r>
                        <a:rPr lang="en-US" sz="1000" b="1" dirty="0">
                          <a:solidFill>
                            <a:srgbClr val="000000"/>
                          </a:solidFill>
                          <a:latin typeface="Source Sans Pro"/>
                          <a:ea typeface="Source Sans Pro"/>
                          <a:cs typeface="Source Sans Pro"/>
                          <a:sym typeface="Source Sans Pro"/>
                        </a:rPr>
                        <a:t> in </a:t>
                      </a:r>
                      <a:r>
                        <a:rPr lang="en-US" sz="1000" b="1" dirty="0" err="1">
                          <a:solidFill>
                            <a:srgbClr val="000000"/>
                          </a:solidFill>
                          <a:latin typeface="Source Sans Pro"/>
                          <a:ea typeface="Source Sans Pro"/>
                          <a:cs typeface="Source Sans Pro"/>
                          <a:sym typeface="Source Sans Pro"/>
                        </a:rPr>
                        <a:t>proizvodnja</a:t>
                      </a:r>
                      <a:r>
                        <a:rPr lang="en-US" sz="1000" b="1" dirty="0">
                          <a:solidFill>
                            <a:srgbClr val="000000"/>
                          </a:solidFill>
                          <a:latin typeface="Source Sans Pro"/>
                          <a:ea typeface="Source Sans Pro"/>
                          <a:cs typeface="Source Sans Pro"/>
                          <a:sym typeface="Source Sans Pro"/>
                        </a:rPr>
                        <a:t> </a:t>
                      </a:r>
                      <a:r>
                        <a:rPr lang="en-US" sz="1000" b="1" dirty="0" err="1">
                          <a:solidFill>
                            <a:srgbClr val="000000"/>
                          </a:solidFill>
                          <a:latin typeface="Source Sans Pro"/>
                          <a:ea typeface="Source Sans Pro"/>
                          <a:cs typeface="Source Sans Pro"/>
                          <a:sym typeface="Source Sans Pro"/>
                        </a:rPr>
                        <a:t>materialov</a:t>
                      </a:r>
                      <a:endParaRPr lang="en-US" sz="1000" b="1" dirty="0"/>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SI</a:t>
                      </a:r>
                      <a:endParaRPr lang="en-US" sz="1000" dirty="0"/>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10897">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KARSAI HOLDING ZRT</a:t>
                      </a:r>
                      <a:endParaRPr lang="en-US" sz="1000" dirty="0"/>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specializirano</a:t>
                      </a:r>
                      <a:r>
                        <a:rPr lang="en-US" sz="1000" dirty="0">
                          <a:solidFill>
                            <a:srgbClr val="000000"/>
                          </a:solidFill>
                          <a:latin typeface="Source Sans Pro"/>
                          <a:ea typeface="Source Sans Pro"/>
                          <a:cs typeface="Source Sans Pro"/>
                          <a:sym typeface="Source Sans Pro"/>
                        </a:rPr>
                        <a:t> </a:t>
                      </a:r>
                      <a:r>
                        <a:rPr lang="en-US" sz="1000" b="1" kern="1200" dirty="0">
                          <a:solidFill>
                            <a:srgbClr val="2F8233"/>
                          </a:solidFill>
                          <a:latin typeface="Source Sans Pro Bold"/>
                          <a:ea typeface="Source Sans Pro Bold"/>
                          <a:cs typeface="Source Sans Pro"/>
                          <a:sym typeface="Source Sans Pro"/>
                        </a:rPr>
                        <a:t>za </a:t>
                      </a:r>
                      <a:r>
                        <a:rPr lang="en-US" sz="1000" b="1" kern="1200" dirty="0" err="1">
                          <a:solidFill>
                            <a:srgbClr val="2F8233"/>
                          </a:solidFill>
                          <a:latin typeface="Source Sans Pro Bold"/>
                          <a:ea typeface="Source Sans Pro Bold"/>
                          <a:cs typeface="Source Sans Pro"/>
                          <a:sym typeface="Source Sans Pro"/>
                        </a:rPr>
                        <a:t>inovativne</a:t>
                      </a:r>
                      <a:r>
                        <a:rPr lang="en-US" sz="1000" b="1" kern="1200" dirty="0">
                          <a:solidFill>
                            <a:srgbClr val="2F8233"/>
                          </a:solidFill>
                          <a:latin typeface="Source Sans Pro Bold"/>
                          <a:ea typeface="Source Sans Pro Bold"/>
                          <a:cs typeface="Source Sans Pro"/>
                          <a:sym typeface="Source Sans Pro"/>
                        </a:rPr>
                        <a:t>, </a:t>
                      </a:r>
                      <a:r>
                        <a:rPr lang="en-US" sz="1000" b="1" kern="1200" dirty="0" err="1">
                          <a:solidFill>
                            <a:srgbClr val="2F8233"/>
                          </a:solidFill>
                          <a:latin typeface="Source Sans Pro Bold"/>
                          <a:ea typeface="Source Sans Pro Bold"/>
                          <a:cs typeface="Source Sans Pro"/>
                          <a:sym typeface="Source Sans Pro"/>
                        </a:rPr>
                        <a:t>okolju</a:t>
                      </a:r>
                      <a:r>
                        <a:rPr lang="en-US" sz="1000" b="1" kern="1200" dirty="0">
                          <a:solidFill>
                            <a:srgbClr val="2F8233"/>
                          </a:solidFill>
                          <a:latin typeface="Source Sans Pro Bold"/>
                          <a:ea typeface="Source Sans Pro Bold"/>
                          <a:cs typeface="Source Sans Pro"/>
                          <a:sym typeface="Source Sans Pro"/>
                        </a:rPr>
                        <a:t> </a:t>
                      </a:r>
                      <a:r>
                        <a:rPr lang="en-US" sz="1000" b="1" kern="1200" dirty="0" err="1">
                          <a:solidFill>
                            <a:srgbClr val="2F8233"/>
                          </a:solidFill>
                          <a:latin typeface="Source Sans Pro Bold"/>
                          <a:ea typeface="Source Sans Pro Bold"/>
                          <a:cs typeface="Source Sans Pro"/>
                          <a:sym typeface="Source Sans Pro"/>
                        </a:rPr>
                        <a:t>prijazne</a:t>
                      </a:r>
                      <a:r>
                        <a:rPr lang="en-US" sz="1000" b="1" kern="1200" dirty="0">
                          <a:solidFill>
                            <a:srgbClr val="2F8233"/>
                          </a:solidFill>
                          <a:latin typeface="Source Sans Pro Bold"/>
                          <a:ea typeface="Source Sans Pro Bold"/>
                          <a:cs typeface="Source Sans Pro"/>
                          <a:sym typeface="Source Sans Pro"/>
                        </a:rPr>
                        <a:t> rešitve za </a:t>
                      </a:r>
                      <a:r>
                        <a:rPr lang="en-US" sz="1000" b="1" kern="1200" dirty="0" err="1">
                          <a:solidFill>
                            <a:srgbClr val="2F8233"/>
                          </a:solidFill>
                          <a:latin typeface="Source Sans Pro Bold"/>
                          <a:ea typeface="Source Sans Pro Bold"/>
                          <a:cs typeface="Source Sans Pro"/>
                          <a:sym typeface="Source Sans Pro"/>
                        </a:rPr>
                        <a:t>gradnjo</a:t>
                      </a:r>
                      <a:r>
                        <a:rPr lang="en-US" sz="1000" b="1" kern="1200" dirty="0">
                          <a:solidFill>
                            <a:srgbClr val="2F8233"/>
                          </a:solidFill>
                          <a:latin typeface="Source Sans Pro Bold"/>
                          <a:ea typeface="Source Sans Pro Bold"/>
                          <a:cs typeface="Source Sans Pro"/>
                          <a:sym typeface="Source Sans Pro"/>
                        </a:rPr>
                        <a:t> </a:t>
                      </a:r>
                      <a:r>
                        <a:rPr lang="en-US" sz="1000" b="1" kern="1200" dirty="0" err="1">
                          <a:solidFill>
                            <a:srgbClr val="2F8233"/>
                          </a:solidFill>
                          <a:latin typeface="Source Sans Pro Bold"/>
                          <a:ea typeface="Source Sans Pro Bold"/>
                          <a:cs typeface="Source Sans Pro"/>
                          <a:sym typeface="Source Sans Pro"/>
                        </a:rPr>
                        <a:t>cest</a:t>
                      </a:r>
                      <a:r>
                        <a:rPr lang="en-US" sz="1000" b="1" kern="1200" dirty="0">
                          <a:solidFill>
                            <a:srgbClr val="2F8233"/>
                          </a:solidFill>
                          <a:latin typeface="Source Sans Pro Bold"/>
                          <a:ea typeface="Source Sans Pro Bold"/>
                          <a:cs typeface="Source Sans Pro"/>
                          <a:sym typeface="Source Sans Pro"/>
                        </a:rPr>
                        <a:t>, ki </a:t>
                      </a:r>
                      <a:r>
                        <a:rPr lang="en-US" sz="1000" b="1" kern="1200" dirty="0" err="1">
                          <a:solidFill>
                            <a:srgbClr val="2F8233"/>
                          </a:solidFill>
                          <a:latin typeface="Source Sans Pro Bold"/>
                          <a:ea typeface="Source Sans Pro Bold"/>
                          <a:cs typeface="Source Sans Pro"/>
                          <a:sym typeface="Source Sans Pro"/>
                        </a:rPr>
                        <a:t>ponujajo</a:t>
                      </a:r>
                      <a:r>
                        <a:rPr lang="en-US" sz="1000" b="1" kern="1200" dirty="0">
                          <a:solidFill>
                            <a:srgbClr val="2F8233"/>
                          </a:solidFill>
                          <a:latin typeface="Source Sans Pro Bold"/>
                          <a:ea typeface="Source Sans Pro Bold"/>
                          <a:cs typeface="Source Sans Pro"/>
                          <a:sym typeface="Source Sans Pro"/>
                        </a:rPr>
                        <a:t> </a:t>
                      </a:r>
                      <a:r>
                        <a:rPr lang="en-US" sz="1000" b="1" kern="1200" dirty="0" err="1">
                          <a:solidFill>
                            <a:srgbClr val="2F8233"/>
                          </a:solidFill>
                          <a:latin typeface="Source Sans Pro Bold"/>
                          <a:ea typeface="Source Sans Pro Bold"/>
                          <a:cs typeface="Source Sans Pro"/>
                          <a:sym typeface="Source Sans Pro"/>
                        </a:rPr>
                        <a:t>rešetke</a:t>
                      </a:r>
                      <a:r>
                        <a:rPr lang="en-US" sz="1000" b="1" kern="1200" dirty="0">
                          <a:solidFill>
                            <a:srgbClr val="2F8233"/>
                          </a:solidFill>
                          <a:latin typeface="Source Sans Pro Bold"/>
                          <a:ea typeface="Source Sans Pro Bold"/>
                          <a:cs typeface="Source Sans Pro"/>
                          <a:sym typeface="Source Sans Pro"/>
                        </a:rPr>
                        <a:t> za </a:t>
                      </a:r>
                      <a:r>
                        <a:rPr lang="en-US" sz="1000" b="1" kern="1200" dirty="0" err="1">
                          <a:solidFill>
                            <a:srgbClr val="2F8233"/>
                          </a:solidFill>
                          <a:latin typeface="Source Sans Pro Bold"/>
                          <a:ea typeface="Source Sans Pro Bold"/>
                          <a:cs typeface="Source Sans Pro"/>
                          <a:sym typeface="Source Sans Pro"/>
                        </a:rPr>
                        <a:t>reciklirano</a:t>
                      </a:r>
                      <a:r>
                        <a:rPr lang="en-US" sz="1000" b="1" kern="1200" dirty="0">
                          <a:solidFill>
                            <a:srgbClr val="2F8233"/>
                          </a:solidFill>
                          <a:latin typeface="Source Sans Pro Bold"/>
                          <a:ea typeface="Source Sans Pro Bold"/>
                          <a:cs typeface="Source Sans Pro"/>
                          <a:sym typeface="Source Sans Pro"/>
                        </a:rPr>
                        <a:t> </a:t>
                      </a:r>
                      <a:r>
                        <a:rPr lang="en-US" sz="1000" b="1" kern="1200" dirty="0" err="1">
                          <a:solidFill>
                            <a:srgbClr val="2F8233"/>
                          </a:solidFill>
                          <a:latin typeface="Source Sans Pro Bold"/>
                          <a:ea typeface="Source Sans Pro Bold"/>
                          <a:cs typeface="Source Sans Pro"/>
                          <a:sym typeface="Source Sans Pro"/>
                        </a:rPr>
                        <a:t>plastično</a:t>
                      </a:r>
                      <a:r>
                        <a:rPr lang="en-US" sz="1000" b="1" kern="1200" dirty="0">
                          <a:solidFill>
                            <a:srgbClr val="2F8233"/>
                          </a:solidFill>
                          <a:latin typeface="Source Sans Pro Bold"/>
                          <a:ea typeface="Source Sans Pro Bold"/>
                          <a:cs typeface="Source Sans Pro"/>
                          <a:sym typeface="Source Sans Pro"/>
                        </a:rPr>
                        <a:t> </a:t>
                      </a:r>
                      <a:r>
                        <a:rPr lang="en-US" sz="1000" b="1" kern="1200" dirty="0" err="1">
                          <a:solidFill>
                            <a:srgbClr val="2F8233"/>
                          </a:solidFill>
                          <a:latin typeface="Source Sans Pro Bold"/>
                          <a:ea typeface="Source Sans Pro Bold"/>
                          <a:cs typeface="Source Sans Pro"/>
                          <a:sym typeface="Source Sans Pro"/>
                        </a:rPr>
                        <a:t>travo</a:t>
                      </a:r>
                      <a:r>
                        <a:rPr lang="en-US" sz="1000" b="1" kern="1200" dirty="0">
                          <a:solidFill>
                            <a:srgbClr val="2F8233"/>
                          </a:solidFill>
                          <a:latin typeface="Source Sans Pro Bold"/>
                          <a:ea typeface="Source Sans Pro Bold"/>
                          <a:cs typeface="Source Sans Pro"/>
                          <a:sym typeface="Source Sans Pro"/>
                        </a:rPr>
                        <a:t>, ki </a:t>
                      </a:r>
                      <a:r>
                        <a:rPr lang="en-US" sz="1000" b="1" kern="1200" dirty="0" err="1">
                          <a:solidFill>
                            <a:srgbClr val="2F8233"/>
                          </a:solidFill>
                          <a:latin typeface="Source Sans Pro Bold"/>
                          <a:ea typeface="Source Sans Pro Bold"/>
                          <a:cs typeface="Source Sans Pro"/>
                          <a:sym typeface="Source Sans Pro"/>
                        </a:rPr>
                        <a:t>povečujejo</a:t>
                      </a:r>
                      <a:r>
                        <a:rPr lang="en-US" sz="1000" b="1" kern="1200" dirty="0">
                          <a:solidFill>
                            <a:srgbClr val="2F8233"/>
                          </a:solidFill>
                          <a:latin typeface="Source Sans Pro Bold"/>
                          <a:ea typeface="Source Sans Pro Bold"/>
                          <a:cs typeface="Source Sans Pro"/>
                          <a:sym typeface="Source Sans Pro"/>
                        </a:rPr>
                        <a:t> </a:t>
                      </a:r>
                      <a:r>
                        <a:rPr lang="en-US" sz="1000" b="1" kern="1200" dirty="0" err="1">
                          <a:solidFill>
                            <a:srgbClr val="2F8233"/>
                          </a:solidFill>
                          <a:latin typeface="Source Sans Pro Bold"/>
                          <a:ea typeface="Source Sans Pro Bold"/>
                          <a:cs typeface="Source Sans Pro"/>
                          <a:sym typeface="Source Sans Pro"/>
                        </a:rPr>
                        <a:t>nosilnost</a:t>
                      </a:r>
                      <a:r>
                        <a:rPr lang="en-US" sz="1000" b="1" kern="1200" dirty="0">
                          <a:solidFill>
                            <a:srgbClr val="2F8233"/>
                          </a:solidFill>
                          <a:latin typeface="Source Sans Pro Bold"/>
                          <a:ea typeface="Source Sans Pro Bold"/>
                          <a:cs typeface="Source Sans Pro"/>
                          <a:sym typeface="Source Sans Pro"/>
                        </a:rPr>
                        <a:t> </a:t>
                      </a:r>
                      <a:r>
                        <a:rPr lang="en-US" sz="1000" b="1" kern="1200" dirty="0" err="1">
                          <a:solidFill>
                            <a:srgbClr val="2F8233"/>
                          </a:solidFill>
                          <a:latin typeface="Source Sans Pro Bold"/>
                          <a:ea typeface="Source Sans Pro Bold"/>
                          <a:cs typeface="Source Sans Pro"/>
                          <a:sym typeface="Source Sans Pro"/>
                        </a:rPr>
                        <a:t>tal</a:t>
                      </a:r>
                      <a:endParaRPr lang="en-US" sz="1000" dirty="0"/>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HU</a:t>
                      </a:r>
                      <a:endParaRPr lang="en-US" sz="1000" dirty="0"/>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10897">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TERRATICO J.S.A.</a:t>
                      </a:r>
                      <a:endParaRPr lang="en-US" sz="1000" dirty="0"/>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specializiran</a:t>
                      </a:r>
                      <a:r>
                        <a:rPr lang="en-US" sz="1000" dirty="0">
                          <a:solidFill>
                            <a:srgbClr val="000000"/>
                          </a:solidFill>
                          <a:latin typeface="Source Sans Pro"/>
                          <a:ea typeface="Source Sans Pro"/>
                          <a:cs typeface="Source Sans Pro"/>
                          <a:sym typeface="Source Sans Pro"/>
                        </a:rPr>
                        <a:t> </a:t>
                      </a:r>
                      <a:r>
                        <a:rPr lang="en-US" sz="1000" b="1" kern="1200" dirty="0">
                          <a:solidFill>
                            <a:srgbClr val="2F8233"/>
                          </a:solidFill>
                          <a:latin typeface="Source Sans Pro Bold"/>
                          <a:ea typeface="Source Sans Pro Bold"/>
                          <a:cs typeface="Source Sans Pro"/>
                          <a:sym typeface="Source Sans Pro"/>
                        </a:rPr>
                        <a:t>za </a:t>
                      </a:r>
                      <a:r>
                        <a:rPr lang="en-US" sz="1000" b="1" kern="1200" dirty="0" err="1">
                          <a:solidFill>
                            <a:srgbClr val="2F8233"/>
                          </a:solidFill>
                          <a:latin typeface="Source Sans Pro Bold"/>
                          <a:ea typeface="Source Sans Pro Bold"/>
                          <a:cs typeface="Source Sans Pro"/>
                          <a:sym typeface="Source Sans Pro"/>
                        </a:rPr>
                        <a:t>ustvarjanje</a:t>
                      </a:r>
                      <a:r>
                        <a:rPr lang="en-US" sz="1000" b="1" kern="1200" dirty="0">
                          <a:solidFill>
                            <a:srgbClr val="2F8233"/>
                          </a:solidFill>
                          <a:latin typeface="Source Sans Pro Bold"/>
                          <a:ea typeface="Source Sans Pro Bold"/>
                          <a:cs typeface="Source Sans Pro"/>
                          <a:sym typeface="Source Sans Pro"/>
                        </a:rPr>
                        <a:t> </a:t>
                      </a:r>
                      <a:r>
                        <a:rPr lang="en-US" sz="1000" b="1" kern="1200" dirty="0" err="1">
                          <a:solidFill>
                            <a:srgbClr val="2F8233"/>
                          </a:solidFill>
                          <a:latin typeface="Source Sans Pro Bold"/>
                          <a:ea typeface="Source Sans Pro Bold"/>
                          <a:cs typeface="Source Sans Pro"/>
                          <a:sym typeface="Source Sans Pro"/>
                        </a:rPr>
                        <a:t>visokozmogljivih</a:t>
                      </a:r>
                      <a:r>
                        <a:rPr lang="en-US" sz="1000" b="1" kern="1200" dirty="0">
                          <a:solidFill>
                            <a:srgbClr val="2F8233"/>
                          </a:solidFill>
                          <a:latin typeface="Source Sans Pro Bold"/>
                          <a:ea typeface="Source Sans Pro Bold"/>
                          <a:cs typeface="Source Sans Pro"/>
                          <a:sym typeface="Source Sans Pro"/>
                        </a:rPr>
                        <a:t> </a:t>
                      </a:r>
                      <a:r>
                        <a:rPr lang="en-US" sz="1000" b="1" kern="1200" dirty="0" err="1">
                          <a:solidFill>
                            <a:srgbClr val="2F8233"/>
                          </a:solidFill>
                          <a:latin typeface="Source Sans Pro Bold"/>
                          <a:ea typeface="Source Sans Pro Bold"/>
                          <a:cs typeface="Source Sans Pro"/>
                          <a:sym typeface="Source Sans Pro"/>
                        </a:rPr>
                        <a:t>betonskih</a:t>
                      </a:r>
                      <a:r>
                        <a:rPr lang="en-US" sz="1000" b="1" kern="1200" dirty="0">
                          <a:solidFill>
                            <a:srgbClr val="2F8233"/>
                          </a:solidFill>
                          <a:latin typeface="Source Sans Pro Bold"/>
                          <a:ea typeface="Source Sans Pro Bold"/>
                          <a:cs typeface="Source Sans Pro"/>
                          <a:sym typeface="Source Sans Pro"/>
                        </a:rPr>
                        <a:t> </a:t>
                      </a:r>
                      <a:r>
                        <a:rPr lang="en-US" sz="1000" b="1" kern="1200" dirty="0" err="1">
                          <a:solidFill>
                            <a:srgbClr val="2F8233"/>
                          </a:solidFill>
                          <a:latin typeface="Source Sans Pro Bold"/>
                          <a:ea typeface="Source Sans Pro Bold"/>
                          <a:cs typeface="Source Sans Pro"/>
                          <a:sym typeface="Source Sans Pro"/>
                        </a:rPr>
                        <a:t>alternativ</a:t>
                      </a:r>
                      <a:r>
                        <a:rPr lang="en-US" sz="1000" b="1" kern="1200" dirty="0">
                          <a:solidFill>
                            <a:srgbClr val="2F8233"/>
                          </a:solidFill>
                          <a:latin typeface="Source Sans Pro Bold"/>
                          <a:ea typeface="Source Sans Pro Bold"/>
                          <a:cs typeface="Source Sans Pro"/>
                          <a:sym typeface="Source Sans Pro"/>
                        </a:rPr>
                        <a:t> z </a:t>
                      </a:r>
                      <a:r>
                        <a:rPr lang="en-US" sz="1000" b="1" kern="1200" dirty="0" err="1">
                          <a:solidFill>
                            <a:srgbClr val="2F8233"/>
                          </a:solidFill>
                          <a:latin typeface="Source Sans Pro Bold"/>
                          <a:ea typeface="Source Sans Pro Bold"/>
                          <a:cs typeface="Source Sans Pro"/>
                          <a:sym typeface="Source Sans Pro"/>
                        </a:rPr>
                        <a:t>uporabo</a:t>
                      </a:r>
                      <a:r>
                        <a:rPr lang="en-US" sz="1000" b="1" kern="1200" dirty="0">
                          <a:solidFill>
                            <a:srgbClr val="2F8233"/>
                          </a:solidFill>
                          <a:latin typeface="Source Sans Pro Bold"/>
                          <a:ea typeface="Source Sans Pro Bold"/>
                          <a:cs typeface="Source Sans Pro"/>
                          <a:sym typeface="Source Sans Pro"/>
                        </a:rPr>
                        <a:t> </a:t>
                      </a:r>
                      <a:r>
                        <a:rPr lang="en-US" sz="1000" b="1" kern="1200" dirty="0" err="1">
                          <a:solidFill>
                            <a:srgbClr val="2F8233"/>
                          </a:solidFill>
                          <a:latin typeface="Source Sans Pro Bold"/>
                          <a:ea typeface="Source Sans Pro Bold"/>
                          <a:cs typeface="Source Sans Pro"/>
                          <a:sym typeface="Source Sans Pro"/>
                        </a:rPr>
                        <a:t>recikliranih</a:t>
                      </a:r>
                      <a:r>
                        <a:rPr lang="en-US" sz="1000" b="1" kern="1200" dirty="0">
                          <a:solidFill>
                            <a:srgbClr val="2F8233"/>
                          </a:solidFill>
                          <a:latin typeface="Source Sans Pro Bold"/>
                          <a:ea typeface="Source Sans Pro Bold"/>
                          <a:cs typeface="Source Sans Pro"/>
                          <a:sym typeface="Source Sans Pro"/>
                        </a:rPr>
                        <a:t> </a:t>
                      </a:r>
                      <a:r>
                        <a:rPr lang="en-US" sz="1000" b="1" kern="1200" dirty="0" err="1">
                          <a:solidFill>
                            <a:srgbClr val="2F8233"/>
                          </a:solidFill>
                          <a:latin typeface="Source Sans Pro Bold"/>
                          <a:ea typeface="Source Sans Pro Bold"/>
                          <a:cs typeface="Source Sans Pro"/>
                          <a:sym typeface="Source Sans Pro"/>
                        </a:rPr>
                        <a:t>plastičnih</a:t>
                      </a:r>
                      <a:r>
                        <a:rPr lang="en-US" sz="1000" b="1" kern="1200" dirty="0">
                          <a:solidFill>
                            <a:srgbClr val="2F8233"/>
                          </a:solidFill>
                          <a:latin typeface="Source Sans Pro Bold"/>
                          <a:ea typeface="Source Sans Pro Bold"/>
                          <a:cs typeface="Source Sans Pro"/>
                          <a:sym typeface="Source Sans Pro"/>
                        </a:rPr>
                        <a:t> </a:t>
                      </a:r>
                      <a:r>
                        <a:rPr lang="en-US" sz="1000" b="1" kern="1200" dirty="0" err="1">
                          <a:solidFill>
                            <a:srgbClr val="2F8233"/>
                          </a:solidFill>
                          <a:latin typeface="Source Sans Pro Bold"/>
                          <a:ea typeface="Source Sans Pro Bold"/>
                          <a:cs typeface="Source Sans Pro"/>
                          <a:sym typeface="Source Sans Pro"/>
                        </a:rPr>
                        <a:t>odpadkov</a:t>
                      </a:r>
                      <a:r>
                        <a:rPr lang="en-US" sz="1000" b="1" kern="1200" dirty="0">
                          <a:solidFill>
                            <a:srgbClr val="2F8233"/>
                          </a:solidFill>
                          <a:latin typeface="Source Sans Pro Bold"/>
                          <a:ea typeface="Source Sans Pro Bold"/>
                          <a:cs typeface="Source Sans Pro"/>
                          <a:sym typeface="Source Sans Pro"/>
                        </a:rPr>
                        <a:t> za </a:t>
                      </a:r>
                      <a:r>
                        <a:rPr lang="en-US" sz="1000" b="1" kern="1200" dirty="0" err="1">
                          <a:solidFill>
                            <a:srgbClr val="2F8233"/>
                          </a:solidFill>
                          <a:latin typeface="Source Sans Pro Bold"/>
                          <a:ea typeface="Source Sans Pro Bold"/>
                          <a:cs typeface="Source Sans Pro"/>
                          <a:sym typeface="Source Sans Pro"/>
                        </a:rPr>
                        <a:t>trajnostno</a:t>
                      </a:r>
                      <a:r>
                        <a:rPr lang="en-US" sz="1000" b="1" kern="1200" dirty="0">
                          <a:solidFill>
                            <a:srgbClr val="2F8233"/>
                          </a:solidFill>
                          <a:latin typeface="Source Sans Pro Bold"/>
                          <a:ea typeface="Source Sans Pro Bold"/>
                          <a:cs typeface="Source Sans Pro"/>
                          <a:sym typeface="Source Sans Pro"/>
                        </a:rPr>
                        <a:t> </a:t>
                      </a:r>
                      <a:r>
                        <a:rPr lang="en-US" sz="1000" b="1" kern="1200" dirty="0" err="1">
                          <a:solidFill>
                            <a:srgbClr val="2F8233"/>
                          </a:solidFill>
                          <a:latin typeface="Source Sans Pro Bold"/>
                          <a:ea typeface="Source Sans Pro Bold"/>
                          <a:cs typeface="Source Sans Pro"/>
                          <a:sym typeface="Source Sans Pro"/>
                        </a:rPr>
                        <a:t>gradnjo</a:t>
                      </a:r>
                      <a:endParaRPr lang="en-US" sz="1000" b="1" kern="1200" dirty="0">
                        <a:solidFill>
                          <a:srgbClr val="2F8233"/>
                        </a:solidFill>
                        <a:latin typeface="Source Sans Pro Bold"/>
                        <a:ea typeface="Source Sans Pro Bold"/>
                        <a:cs typeface="Source Sans Pro"/>
                        <a:sym typeface="Source Sans Pro"/>
                      </a:endParaRPr>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SK</a:t>
                      </a:r>
                      <a:endParaRPr lang="en-US" sz="1000" dirty="0"/>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83595">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DESIGN SOLUTIONS STUDIO SRL</a:t>
                      </a:r>
                      <a:endParaRPr lang="en-US" sz="1000" dirty="0"/>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specializirano</a:t>
                      </a:r>
                      <a:r>
                        <a:rPr lang="en-US" sz="1000" dirty="0">
                          <a:solidFill>
                            <a:srgbClr val="000000"/>
                          </a:solidFill>
                          <a:latin typeface="Source Sans Pro"/>
                          <a:ea typeface="Source Sans Pro"/>
                          <a:cs typeface="Source Sans Pro"/>
                          <a:sym typeface="Source Sans Pro"/>
                        </a:rPr>
                        <a:t> </a:t>
                      </a:r>
                      <a:r>
                        <a:rPr lang="en-US" sz="1000" b="1" kern="1200" dirty="0">
                          <a:solidFill>
                            <a:srgbClr val="2F8233"/>
                          </a:solidFill>
                          <a:latin typeface="Source Sans Pro Bold"/>
                          <a:ea typeface="Source Sans Pro Bold"/>
                          <a:cs typeface="Source Sans Pro"/>
                          <a:sym typeface="Source Sans Pro"/>
                        </a:rPr>
                        <a:t>za </a:t>
                      </a:r>
                      <a:r>
                        <a:rPr lang="en-US" sz="1000" b="1" kern="1200" dirty="0" err="1">
                          <a:solidFill>
                            <a:srgbClr val="2F8233"/>
                          </a:solidFill>
                          <a:latin typeface="Source Sans Pro Bold"/>
                          <a:ea typeface="Source Sans Pro Bold"/>
                          <a:cs typeface="Source Sans Pro"/>
                          <a:sym typeface="Source Sans Pro"/>
                        </a:rPr>
                        <a:t>obnovo</a:t>
                      </a:r>
                      <a:r>
                        <a:rPr lang="en-US" sz="1000" b="1" kern="1200" dirty="0">
                          <a:solidFill>
                            <a:srgbClr val="2F8233"/>
                          </a:solidFill>
                          <a:latin typeface="Source Sans Pro Bold"/>
                          <a:ea typeface="Source Sans Pro Bold"/>
                          <a:cs typeface="Source Sans Pro"/>
                          <a:sym typeface="Source Sans Pro"/>
                        </a:rPr>
                        <a:t> in </a:t>
                      </a:r>
                      <a:r>
                        <a:rPr lang="en-US" sz="1000" b="1" kern="1200" dirty="0" err="1">
                          <a:solidFill>
                            <a:srgbClr val="2F8233"/>
                          </a:solidFill>
                          <a:latin typeface="Source Sans Pro Bold"/>
                          <a:ea typeface="Source Sans Pro Bold"/>
                          <a:cs typeface="Source Sans Pro"/>
                          <a:sym typeface="Source Sans Pro"/>
                        </a:rPr>
                        <a:t>ponovno</a:t>
                      </a:r>
                      <a:r>
                        <a:rPr lang="en-US" sz="1000" b="1" kern="1200" dirty="0">
                          <a:solidFill>
                            <a:srgbClr val="2F8233"/>
                          </a:solidFill>
                          <a:latin typeface="Source Sans Pro Bold"/>
                          <a:ea typeface="Source Sans Pro Bold"/>
                          <a:cs typeface="Source Sans Pro"/>
                          <a:sym typeface="Source Sans Pro"/>
                        </a:rPr>
                        <a:t> </a:t>
                      </a:r>
                      <a:r>
                        <a:rPr lang="en-US" sz="1000" b="1" kern="1200" dirty="0" err="1">
                          <a:solidFill>
                            <a:srgbClr val="2F8233"/>
                          </a:solidFill>
                          <a:latin typeface="Source Sans Pro Bold"/>
                          <a:ea typeface="Source Sans Pro Bold"/>
                          <a:cs typeface="Source Sans Pro"/>
                          <a:sym typeface="Source Sans Pro"/>
                        </a:rPr>
                        <a:t>uporabo</a:t>
                      </a:r>
                      <a:r>
                        <a:rPr lang="en-US" sz="1000" b="1" kern="1200" dirty="0">
                          <a:solidFill>
                            <a:srgbClr val="2F8233"/>
                          </a:solidFill>
                          <a:latin typeface="Source Sans Pro Bold"/>
                          <a:ea typeface="Source Sans Pro Bold"/>
                          <a:cs typeface="Source Sans Pro"/>
                          <a:sym typeface="Source Sans Pro"/>
                        </a:rPr>
                        <a:t> stare </a:t>
                      </a:r>
                      <a:r>
                        <a:rPr lang="en-US" sz="1000" b="1" kern="1200" dirty="0" err="1">
                          <a:solidFill>
                            <a:srgbClr val="2F8233"/>
                          </a:solidFill>
                          <a:latin typeface="Source Sans Pro Bold"/>
                          <a:ea typeface="Source Sans Pro Bold"/>
                          <a:cs typeface="Source Sans Pro"/>
                          <a:sym typeface="Source Sans Pro"/>
                        </a:rPr>
                        <a:t>opeke</a:t>
                      </a:r>
                      <a:r>
                        <a:rPr lang="en-US" sz="1000" b="1" kern="1200" dirty="0">
                          <a:solidFill>
                            <a:srgbClr val="2F8233"/>
                          </a:solidFill>
                          <a:latin typeface="Source Sans Pro Bold"/>
                          <a:ea typeface="Source Sans Pro Bold"/>
                          <a:cs typeface="Source Sans Pro"/>
                          <a:sym typeface="Source Sans Pro"/>
                        </a:rPr>
                        <a:t> za </a:t>
                      </a:r>
                      <a:r>
                        <a:rPr lang="en-US" sz="1000" b="1" kern="1200" dirty="0" err="1">
                          <a:solidFill>
                            <a:srgbClr val="2F8233"/>
                          </a:solidFill>
                          <a:latin typeface="Source Sans Pro Bold"/>
                          <a:ea typeface="Source Sans Pro Bold"/>
                          <a:cs typeface="Source Sans Pro"/>
                          <a:sym typeface="Source Sans Pro"/>
                        </a:rPr>
                        <a:t>gradbene</a:t>
                      </a:r>
                      <a:r>
                        <a:rPr lang="en-US" sz="1000" b="1" kern="1200" dirty="0">
                          <a:solidFill>
                            <a:srgbClr val="2F8233"/>
                          </a:solidFill>
                          <a:latin typeface="Source Sans Pro Bold"/>
                          <a:ea typeface="Source Sans Pro Bold"/>
                          <a:cs typeface="Source Sans Pro"/>
                          <a:sym typeface="Source Sans Pro"/>
                        </a:rPr>
                        <a:t> </a:t>
                      </a:r>
                      <a:r>
                        <a:rPr lang="en-US" sz="1000" b="1" kern="1200" dirty="0" err="1">
                          <a:solidFill>
                            <a:srgbClr val="2F8233"/>
                          </a:solidFill>
                          <a:latin typeface="Source Sans Pro Bold"/>
                          <a:ea typeface="Source Sans Pro Bold"/>
                          <a:cs typeface="Source Sans Pro"/>
                          <a:sym typeface="Source Sans Pro"/>
                        </a:rPr>
                        <a:t>namene</a:t>
                      </a:r>
                      <a:endParaRPr lang="en-US" sz="1000" b="1" kern="1200" dirty="0">
                        <a:solidFill>
                          <a:srgbClr val="2F8233"/>
                        </a:solidFill>
                        <a:latin typeface="Source Sans Pro Bold"/>
                        <a:ea typeface="Source Sans Pro Bold"/>
                      </a:endParaRPr>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RO</a:t>
                      </a:r>
                      <a:endParaRPr lang="en-US" sz="1000" dirty="0"/>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10897">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SADDAR</a:t>
                      </a:r>
                      <a:endParaRPr lang="en-US" sz="1000" dirty="0"/>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specializiran</a:t>
                      </a:r>
                      <a:r>
                        <a:rPr lang="sl-SI" sz="1000" dirty="0">
                          <a:solidFill>
                            <a:srgbClr val="000000"/>
                          </a:solidFill>
                          <a:latin typeface="Source Sans Pro"/>
                          <a:ea typeface="Source Sans Pro"/>
                          <a:cs typeface="Source Sans Pro"/>
                          <a:sym typeface="Source Sans Pro"/>
                        </a:rPr>
                        <a:t>o</a:t>
                      </a:r>
                      <a:r>
                        <a:rPr lang="en-US" sz="1000" dirty="0">
                          <a:solidFill>
                            <a:srgbClr val="000000"/>
                          </a:solidFill>
                          <a:latin typeface="Source Sans Pro"/>
                          <a:ea typeface="Source Sans Pro"/>
                          <a:cs typeface="Source Sans Pro"/>
                          <a:sym typeface="Source Sans Pro"/>
                        </a:rPr>
                        <a:t> </a:t>
                      </a:r>
                      <a:r>
                        <a:rPr lang="en-US" sz="1000" b="1" kern="1200" dirty="0">
                          <a:solidFill>
                            <a:srgbClr val="2F8233"/>
                          </a:solidFill>
                          <a:latin typeface="Source Sans Pro Bold"/>
                          <a:ea typeface="Source Sans Pro Bold"/>
                          <a:cs typeface="Source Sans Pro"/>
                          <a:sym typeface="Source Sans Pro"/>
                        </a:rPr>
                        <a:t>za </a:t>
                      </a:r>
                      <a:r>
                        <a:rPr lang="en-US" sz="1000" b="1" kern="1200" dirty="0" err="1">
                          <a:solidFill>
                            <a:srgbClr val="2F8233"/>
                          </a:solidFill>
                          <a:latin typeface="Source Sans Pro Bold"/>
                          <a:ea typeface="Source Sans Pro Bold"/>
                          <a:cs typeface="Source Sans Pro"/>
                          <a:sym typeface="Source Sans Pro"/>
                        </a:rPr>
                        <a:t>ekološka</a:t>
                      </a:r>
                      <a:r>
                        <a:rPr lang="en-US" sz="1000" b="1" kern="1200" dirty="0">
                          <a:solidFill>
                            <a:srgbClr val="2F8233"/>
                          </a:solidFill>
                          <a:latin typeface="Source Sans Pro Bold"/>
                          <a:ea typeface="Source Sans Pro Bold"/>
                          <a:cs typeface="Source Sans Pro"/>
                          <a:sym typeface="Source Sans Pro"/>
                        </a:rPr>
                        <a:t> sidra </a:t>
                      </a:r>
                      <a:r>
                        <a:rPr lang="en-US" sz="1000" b="1" kern="1200" dirty="0" err="1">
                          <a:solidFill>
                            <a:srgbClr val="2F8233"/>
                          </a:solidFill>
                          <a:latin typeface="Source Sans Pro Bold"/>
                          <a:ea typeface="Source Sans Pro Bold"/>
                          <a:cs typeface="Source Sans Pro"/>
                          <a:sym typeface="Source Sans Pro"/>
                        </a:rPr>
                        <a:t>iz</a:t>
                      </a:r>
                      <a:r>
                        <a:rPr lang="en-US" sz="1000" b="1" kern="1200" dirty="0">
                          <a:solidFill>
                            <a:srgbClr val="2F8233"/>
                          </a:solidFill>
                          <a:latin typeface="Source Sans Pro Bold"/>
                          <a:ea typeface="Source Sans Pro Bold"/>
                          <a:cs typeface="Source Sans Pro"/>
                          <a:sym typeface="Source Sans Pro"/>
                        </a:rPr>
                        <a:t> </a:t>
                      </a:r>
                      <a:r>
                        <a:rPr lang="en-US" sz="1000" b="1" kern="1200" dirty="0" err="1">
                          <a:solidFill>
                            <a:srgbClr val="2F8233"/>
                          </a:solidFill>
                          <a:latin typeface="Source Sans Pro Bold"/>
                          <a:ea typeface="Source Sans Pro Bold"/>
                          <a:cs typeface="Source Sans Pro"/>
                          <a:sym typeface="Source Sans Pro"/>
                        </a:rPr>
                        <a:t>recikliranih</a:t>
                      </a:r>
                      <a:r>
                        <a:rPr lang="en-US" sz="1000" b="1" kern="1200" dirty="0">
                          <a:solidFill>
                            <a:srgbClr val="2F8233"/>
                          </a:solidFill>
                          <a:latin typeface="Source Sans Pro Bold"/>
                          <a:ea typeface="Source Sans Pro Bold"/>
                          <a:cs typeface="Source Sans Pro"/>
                          <a:sym typeface="Source Sans Pro"/>
                        </a:rPr>
                        <a:t> PET </a:t>
                      </a:r>
                      <a:r>
                        <a:rPr lang="en-US" sz="1000" b="1" kern="1200" dirty="0" err="1">
                          <a:solidFill>
                            <a:srgbClr val="2F8233"/>
                          </a:solidFill>
                          <a:latin typeface="Source Sans Pro Bold"/>
                          <a:ea typeface="Source Sans Pro Bold"/>
                          <a:cs typeface="Source Sans Pro"/>
                          <a:sym typeface="Source Sans Pro"/>
                        </a:rPr>
                        <a:t>kompozitnih</a:t>
                      </a:r>
                      <a:r>
                        <a:rPr lang="en-US" sz="1000" b="1" kern="1200" dirty="0">
                          <a:solidFill>
                            <a:srgbClr val="2F8233"/>
                          </a:solidFill>
                          <a:latin typeface="Source Sans Pro Bold"/>
                          <a:ea typeface="Source Sans Pro Bold"/>
                          <a:cs typeface="Source Sans Pro"/>
                          <a:sym typeface="Source Sans Pro"/>
                        </a:rPr>
                        <a:t> </a:t>
                      </a:r>
                      <a:r>
                        <a:rPr lang="en-US" sz="1000" b="1" kern="1200" dirty="0" err="1">
                          <a:solidFill>
                            <a:srgbClr val="2F8233"/>
                          </a:solidFill>
                          <a:latin typeface="Source Sans Pro Bold"/>
                          <a:ea typeface="Source Sans Pro Bold"/>
                          <a:cs typeface="Source Sans Pro"/>
                          <a:sym typeface="Source Sans Pro"/>
                        </a:rPr>
                        <a:t>materialov</a:t>
                      </a:r>
                      <a:r>
                        <a:rPr lang="en-US" sz="1000" b="1" kern="1200" dirty="0">
                          <a:solidFill>
                            <a:srgbClr val="2F8233"/>
                          </a:solidFill>
                          <a:latin typeface="Source Sans Pro Bold"/>
                          <a:ea typeface="Source Sans Pro Bold"/>
                          <a:cs typeface="Source Sans Pro"/>
                          <a:sym typeface="Source Sans Pro"/>
                        </a:rPr>
                        <a:t>,</a:t>
                      </a:r>
                      <a:r>
                        <a:rPr lang="en-US" sz="1000" dirty="0">
                          <a:solidFill>
                            <a:srgbClr val="000000"/>
                          </a:solidFill>
                          <a:latin typeface="Source Sans Pro"/>
                          <a:ea typeface="Source Sans Pro"/>
                          <a:cs typeface="Source Sans Pro"/>
                          <a:sym typeface="Source Sans Pro"/>
                        </a:rPr>
                        <a:t> ki </a:t>
                      </a:r>
                      <a:r>
                        <a:rPr lang="en-US" sz="1000" dirty="0" err="1">
                          <a:solidFill>
                            <a:srgbClr val="000000"/>
                          </a:solidFill>
                          <a:latin typeface="Source Sans Pro"/>
                          <a:ea typeface="Source Sans Pro"/>
                          <a:cs typeface="Source Sans Pro"/>
                          <a:sym typeface="Source Sans Pro"/>
                        </a:rPr>
                        <a:t>spodbujajo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trajnostno</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gradnjo</a:t>
                      </a:r>
                      <a:r>
                        <a:rPr lang="en-US" sz="1000" dirty="0">
                          <a:solidFill>
                            <a:srgbClr val="000000"/>
                          </a:solidFill>
                          <a:latin typeface="Source Sans Pro"/>
                          <a:ea typeface="Source Sans Pro"/>
                          <a:cs typeface="Source Sans Pro"/>
                          <a:sym typeface="Source Sans Pro"/>
                        </a:rPr>
                        <a:t> in </a:t>
                      </a:r>
                      <a:r>
                        <a:rPr lang="en-US" sz="1000" dirty="0" err="1">
                          <a:solidFill>
                            <a:srgbClr val="000000"/>
                          </a:solidFill>
                          <a:latin typeface="Source Sans Pro"/>
                          <a:ea typeface="Source Sans Pro"/>
                          <a:cs typeface="Source Sans Pro"/>
                          <a:sym typeface="Source Sans Pro"/>
                        </a:rPr>
                        <a:t>prakse</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krožnega</a:t>
                      </a:r>
                      <a:r>
                        <a:rPr lang="en-US" sz="1000" dirty="0">
                          <a:solidFill>
                            <a:srgbClr val="000000"/>
                          </a:solidFill>
                          <a:latin typeface="Source Sans Pro"/>
                          <a:ea typeface="Source Sans Pro"/>
                          <a:cs typeface="Source Sans Pro"/>
                          <a:sym typeface="Source Sans Pro"/>
                        </a:rPr>
                        <a:t> </a:t>
                      </a:r>
                      <a:r>
                        <a:rPr lang="en-US" sz="1000" dirty="0" err="1">
                          <a:solidFill>
                            <a:srgbClr val="000000"/>
                          </a:solidFill>
                          <a:latin typeface="Source Sans Pro"/>
                          <a:ea typeface="Source Sans Pro"/>
                          <a:cs typeface="Source Sans Pro"/>
                          <a:sym typeface="Source Sans Pro"/>
                        </a:rPr>
                        <a:t>gospodarstva</a:t>
                      </a:r>
                      <a:endParaRPr lang="en-US" sz="1000" dirty="0"/>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819"/>
                        </a:lnSpc>
                        <a:defRPr/>
                      </a:pPr>
                      <a:r>
                        <a:rPr lang="en-US" sz="1000" dirty="0">
                          <a:solidFill>
                            <a:srgbClr val="000000"/>
                          </a:solidFill>
                          <a:latin typeface="Source Sans Pro"/>
                          <a:ea typeface="Source Sans Pro"/>
                          <a:cs typeface="Source Sans Pro"/>
                          <a:sym typeface="Source Sans Pro"/>
                        </a:rPr>
                        <a:t>PL</a:t>
                      </a:r>
                      <a:endParaRPr lang="en-US" sz="1000" dirty="0"/>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6" name="Tabela 15">
            <a:extLst>
              <a:ext uri="{FF2B5EF4-FFF2-40B4-BE49-F238E27FC236}">
                <a16:creationId xmlns:a16="http://schemas.microsoft.com/office/drawing/2014/main" id="{EC50C73E-6BE0-744E-EED7-A445C3C88F3B}"/>
              </a:ext>
            </a:extLst>
          </p:cNvPr>
          <p:cNvGraphicFramePr>
            <a:graphicFrameLocks noGrp="1"/>
          </p:cNvGraphicFramePr>
          <p:nvPr>
            <p:extLst>
              <p:ext uri="{D42A27DB-BD31-4B8C-83A1-F6EECF244321}">
                <p14:modId xmlns:p14="http://schemas.microsoft.com/office/powerpoint/2010/main" val="1669981031"/>
              </p:ext>
            </p:extLst>
          </p:nvPr>
        </p:nvGraphicFramePr>
        <p:xfrm>
          <a:off x="1206515" y="5324366"/>
          <a:ext cx="8726309" cy="632291"/>
        </p:xfrm>
        <a:graphic>
          <a:graphicData uri="http://schemas.openxmlformats.org/drawingml/2006/table">
            <a:tbl>
              <a:tblPr/>
              <a:tblGrid>
                <a:gridCol w="1524845">
                  <a:extLst>
                    <a:ext uri="{9D8B030D-6E8A-4147-A177-3AD203B41FA5}">
                      <a16:colId xmlns:a16="http://schemas.microsoft.com/office/drawing/2014/main" val="1168791229"/>
                    </a:ext>
                  </a:extLst>
                </a:gridCol>
                <a:gridCol w="6469860">
                  <a:extLst>
                    <a:ext uri="{9D8B030D-6E8A-4147-A177-3AD203B41FA5}">
                      <a16:colId xmlns:a16="http://schemas.microsoft.com/office/drawing/2014/main" val="719618660"/>
                    </a:ext>
                  </a:extLst>
                </a:gridCol>
                <a:gridCol w="731604">
                  <a:extLst>
                    <a:ext uri="{9D8B030D-6E8A-4147-A177-3AD203B41FA5}">
                      <a16:colId xmlns:a16="http://schemas.microsoft.com/office/drawing/2014/main" val="845010894"/>
                    </a:ext>
                  </a:extLst>
                </a:gridCol>
              </a:tblGrid>
              <a:tr h="510897">
                <a:tc>
                  <a:txBody>
                    <a:bodyPr/>
                    <a:lstStyle/>
                    <a:p>
                      <a:pPr algn="ctr">
                        <a:lnSpc>
                          <a:spcPts val="1819"/>
                        </a:lnSpc>
                        <a:defRPr/>
                      </a:pPr>
                      <a:r>
                        <a:rPr lang="sl-SI" sz="1000" dirty="0">
                          <a:solidFill>
                            <a:srgbClr val="000000"/>
                          </a:solidFill>
                          <a:latin typeface="Source Sans Pro"/>
                          <a:ea typeface="Source Sans Pro"/>
                          <a:cs typeface="Source Sans Pro"/>
                          <a:sym typeface="Source Sans Pro"/>
                        </a:rPr>
                        <a:t>INTERZERO </a:t>
                      </a:r>
                      <a:r>
                        <a:rPr lang="sl-SI" sz="1000" dirty="0" err="1">
                          <a:solidFill>
                            <a:srgbClr val="000000"/>
                          </a:solidFill>
                          <a:latin typeface="Source Sans Pro"/>
                          <a:ea typeface="Source Sans Pro"/>
                          <a:cs typeface="Source Sans Pro"/>
                          <a:sym typeface="Source Sans Pro"/>
                        </a:rPr>
                        <a:t>plastics</a:t>
                      </a:r>
                      <a:r>
                        <a:rPr lang="sl-SI" sz="1000" dirty="0">
                          <a:solidFill>
                            <a:srgbClr val="000000"/>
                          </a:solidFill>
                          <a:latin typeface="Source Sans Pro"/>
                          <a:ea typeface="Source Sans Pro"/>
                          <a:cs typeface="Source Sans Pro"/>
                          <a:sym typeface="Source Sans Pro"/>
                        </a:rPr>
                        <a:t> </a:t>
                      </a:r>
                      <a:r>
                        <a:rPr lang="sl-SI" sz="1000" dirty="0" err="1">
                          <a:solidFill>
                            <a:srgbClr val="000000"/>
                          </a:solidFill>
                          <a:latin typeface="Source Sans Pro"/>
                          <a:ea typeface="Source Sans Pro"/>
                          <a:cs typeface="Source Sans Pro"/>
                          <a:sym typeface="Source Sans Pro"/>
                        </a:rPr>
                        <a:t>innovations</a:t>
                      </a:r>
                      <a:r>
                        <a:rPr lang="sl-SI" sz="1000" dirty="0">
                          <a:solidFill>
                            <a:srgbClr val="000000"/>
                          </a:solidFill>
                          <a:latin typeface="Source Sans Pro"/>
                          <a:ea typeface="Source Sans Pro"/>
                          <a:cs typeface="Source Sans Pro"/>
                          <a:sym typeface="Source Sans Pro"/>
                        </a:rPr>
                        <a:t> </a:t>
                      </a:r>
                      <a:r>
                        <a:rPr lang="sl-SI" sz="1000" dirty="0" err="1">
                          <a:solidFill>
                            <a:srgbClr val="000000"/>
                          </a:solidFill>
                          <a:latin typeface="Source Sans Pro"/>
                          <a:ea typeface="Source Sans Pro"/>
                          <a:cs typeface="Source Sans Pro"/>
                          <a:sym typeface="Source Sans Pro"/>
                        </a:rPr>
                        <a:t>d.o.o</a:t>
                      </a:r>
                      <a:r>
                        <a:rPr lang="sl-SI" sz="1000" dirty="0">
                          <a:solidFill>
                            <a:srgbClr val="000000"/>
                          </a:solidFill>
                          <a:latin typeface="Source Sans Pro"/>
                          <a:ea typeface="Source Sans Pro"/>
                          <a:cs typeface="Source Sans Pro"/>
                          <a:sym typeface="Source Sans Pro"/>
                        </a:rPr>
                        <a:t>.</a:t>
                      </a:r>
                      <a:endParaRPr lang="en-US" sz="1000" dirty="0"/>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solidFill>
                  </a:tcPr>
                </a:tc>
                <a:tc>
                  <a:txBody>
                    <a:bodyPr/>
                    <a:lstStyle/>
                    <a:p>
                      <a:pPr algn="l">
                        <a:lnSpc>
                          <a:spcPts val="1819"/>
                        </a:lnSpc>
                        <a:defRPr/>
                      </a:pPr>
                      <a:r>
                        <a:rPr lang="en-US" sz="1000" dirty="0" err="1">
                          <a:solidFill>
                            <a:srgbClr val="000000"/>
                          </a:solidFill>
                          <a:latin typeface="Source Sans Pro"/>
                          <a:ea typeface="Source Sans Pro"/>
                          <a:cs typeface="Source Sans Pro"/>
                          <a:sym typeface="Source Sans Pro"/>
                        </a:rPr>
                        <a:t>specializiran</a:t>
                      </a:r>
                      <a:r>
                        <a:rPr lang="sl-SI" sz="1000" dirty="0">
                          <a:solidFill>
                            <a:srgbClr val="000000"/>
                          </a:solidFill>
                          <a:latin typeface="Source Sans Pro"/>
                          <a:ea typeface="Source Sans Pro"/>
                          <a:cs typeface="Source Sans Pro"/>
                          <a:sym typeface="Source Sans Pro"/>
                        </a:rPr>
                        <a:t>o</a:t>
                      </a:r>
                      <a:r>
                        <a:rPr lang="en-US" sz="1000" dirty="0">
                          <a:solidFill>
                            <a:srgbClr val="000000"/>
                          </a:solidFill>
                          <a:latin typeface="Source Sans Pro"/>
                          <a:ea typeface="Source Sans Pro"/>
                          <a:cs typeface="Source Sans Pro"/>
                          <a:sym typeface="Source Sans Pro"/>
                        </a:rPr>
                        <a:t> </a:t>
                      </a:r>
                      <a:r>
                        <a:rPr lang="en-US" sz="1000" b="1" kern="1200" dirty="0">
                          <a:solidFill>
                            <a:srgbClr val="2F8233"/>
                          </a:solidFill>
                          <a:latin typeface="Source Sans Pro Bold"/>
                          <a:ea typeface="Source Sans Pro Bold"/>
                          <a:cs typeface="Source Sans Pro"/>
                          <a:sym typeface="Source Sans Pro"/>
                        </a:rPr>
                        <a:t>za </a:t>
                      </a:r>
                      <a:r>
                        <a:rPr lang="sl-SI" sz="1000" b="1" kern="1200" dirty="0">
                          <a:solidFill>
                            <a:srgbClr val="2F8233"/>
                          </a:solidFill>
                          <a:latin typeface="Source Sans Pro Bold"/>
                          <a:ea typeface="Source Sans Pro Bold"/>
                          <a:cs typeface="Source Sans Pro"/>
                          <a:sym typeface="Source Sans Pro"/>
                        </a:rPr>
                        <a:t>analizo reciklažnih materialov in izdelavo receptur za ponovno uporabo plastičnega odpada id.</a:t>
                      </a:r>
                      <a:endParaRPr lang="en-US" sz="1000" dirty="0"/>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solidFill>
                  </a:tcPr>
                </a:tc>
                <a:tc>
                  <a:txBody>
                    <a:bodyPr/>
                    <a:lstStyle/>
                    <a:p>
                      <a:pPr algn="ctr">
                        <a:lnSpc>
                          <a:spcPts val="1819"/>
                        </a:lnSpc>
                        <a:defRPr/>
                      </a:pPr>
                      <a:r>
                        <a:rPr lang="sl-SI" sz="1000" dirty="0">
                          <a:solidFill>
                            <a:srgbClr val="000000"/>
                          </a:solidFill>
                          <a:latin typeface="Source Sans Pro"/>
                          <a:ea typeface="Source Sans Pro"/>
                          <a:cs typeface="Source Sans Pro"/>
                          <a:sym typeface="Source Sans Pro"/>
                        </a:rPr>
                        <a:t>SI</a:t>
                      </a:r>
                      <a:endParaRPr lang="en-US" sz="1000" dirty="0"/>
                    </a:p>
                  </a:txBody>
                  <a:tcPr marL="99420" marR="99420" marT="99420" marB="9942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48849533"/>
                  </a:ext>
                </a:extLst>
              </a:tr>
            </a:tbl>
          </a:graphicData>
        </a:graphic>
      </p:graphicFrame>
      <p:pic>
        <p:nvPicPr>
          <p:cNvPr id="2" name="Picture 2">
            <a:extLst>
              <a:ext uri="{FF2B5EF4-FFF2-40B4-BE49-F238E27FC236}">
                <a16:creationId xmlns:a16="http://schemas.microsoft.com/office/drawing/2014/main" id="{A54533D5-D8B2-B572-84C4-CBA1E16A35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20912" y="1334105"/>
            <a:ext cx="1645274" cy="34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7590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isar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0515352332E77448411E861419E36B9" ma:contentTypeVersion="16" ma:contentTypeDescription="Ustvari nov dokument." ma:contentTypeScope="" ma:versionID="c80f2f5ea522dc3b07e5f476ac899370">
  <xsd:schema xmlns:xsd="http://www.w3.org/2001/XMLSchema" xmlns:xs="http://www.w3.org/2001/XMLSchema" xmlns:p="http://schemas.microsoft.com/office/2006/metadata/properties" xmlns:ns2="2433c026-0ad3-4d3d-b11f-369dcd7368be" xmlns:ns3="4d3c787b-e7ac-4e52-bf56-250d18c5eb58" targetNamespace="http://schemas.microsoft.com/office/2006/metadata/properties" ma:root="true" ma:fieldsID="acff722187a64587a9a635c6caa1b347" ns2:_="" ns3:_="">
    <xsd:import namespace="2433c026-0ad3-4d3d-b11f-369dcd7368be"/>
    <xsd:import namespace="4d3c787b-e7ac-4e52-bf56-250d18c5eb5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DateTaken" minOccurs="0"/>
                <xsd:element ref="ns2:MediaServiceSearchProperties" minOccurs="0"/>
                <xsd:element ref="ns2:MediaLengthInSeconds" minOccurs="0"/>
                <xsd:element ref="ns2:MediaServiceLocation" minOccurs="0"/>
                <xsd:element ref="ns2:_x010c_ASNIKFINANCEDEC2023"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33c026-0ad3-4d3d-b11f-369dcd7368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f60eca99-117a-4b69-9a16-3b396e9be24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_x010c_ASNIKFINANCEDEC2023" ma:index="23" nillable="true" ma:displayName="ČASNIK FINANCE DEC 2023" ma:description="https://www.finance.si/nepremicnine/mednarodne-projektne-aktivnosti-zbornice-gradbenistva-in-industrije-gradbenega-materiala-pri-gzs-v-letu-2024/a/9019551" ma:format="Dropdown" ma:internalName="_x010c_ASNIKFINANCEDEC2023">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3c787b-e7ac-4e52-bf56-250d18c5eb5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f31a212-0333-40fc-bf58-8a381c8fa69d}" ma:internalName="TaxCatchAll" ma:showField="CatchAllData" ma:web="4d3c787b-e7ac-4e52-bf56-250d18c5eb58">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d3c787b-e7ac-4e52-bf56-250d18c5eb58" xsi:nil="true"/>
    <lcf76f155ced4ddcb4097134ff3c332f xmlns="2433c026-0ad3-4d3d-b11f-369dcd7368be">
      <Terms xmlns="http://schemas.microsoft.com/office/infopath/2007/PartnerControls"/>
    </lcf76f155ced4ddcb4097134ff3c332f>
    <_x010c_ASNIKFINANCEDEC2023 xmlns="2433c026-0ad3-4d3d-b11f-369dcd7368be" xsi:nil="true"/>
  </documentManagement>
</p:properties>
</file>

<file path=customXml/itemProps1.xml><?xml version="1.0" encoding="utf-8"?>
<ds:datastoreItem xmlns:ds="http://schemas.openxmlformats.org/officeDocument/2006/customXml" ds:itemID="{0C4B91A0-ED01-424D-B65C-D2B3DA8E7D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33c026-0ad3-4d3d-b11f-369dcd7368be"/>
    <ds:schemaRef ds:uri="4d3c787b-e7ac-4e52-bf56-250d18c5eb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5CB782-4AED-4298-9635-B62E5797BFD1}">
  <ds:schemaRefs>
    <ds:schemaRef ds:uri="http://schemas.microsoft.com/sharepoint/v3/contenttype/forms"/>
  </ds:schemaRefs>
</ds:datastoreItem>
</file>

<file path=customXml/itemProps3.xml><?xml version="1.0" encoding="utf-8"?>
<ds:datastoreItem xmlns:ds="http://schemas.openxmlformats.org/officeDocument/2006/customXml" ds:itemID="{7FA7D1E6-8B2D-4F05-BF1F-05D85DC7D963}">
  <ds:schemaRefs>
    <ds:schemaRef ds:uri="2433c026-0ad3-4d3d-b11f-369dcd7368be"/>
    <ds:schemaRef ds:uri="http://purl.org/dc/elements/1.1/"/>
    <ds:schemaRef ds:uri="http://purl.org/dc/terms/"/>
    <ds:schemaRef ds:uri="http://purl.org/dc/dcmitype/"/>
    <ds:schemaRef ds:uri="4d3c787b-e7ac-4e52-bf56-250d18c5eb58"/>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1573</TotalTime>
  <Words>3748</Words>
  <Application>Microsoft Office PowerPoint</Application>
  <PresentationFormat>Širokozaslonsko</PresentationFormat>
  <Paragraphs>385</Paragraphs>
  <Slides>28</Slides>
  <Notes>6</Notes>
  <HiddenSlides>0</HiddenSlides>
  <MMClips>0</MMClips>
  <ScaleCrop>false</ScaleCrop>
  <HeadingPairs>
    <vt:vector size="6" baseType="variant">
      <vt:variant>
        <vt:lpstr>Uporabljene pisave</vt:lpstr>
      </vt:variant>
      <vt:variant>
        <vt:i4>11</vt:i4>
      </vt:variant>
      <vt:variant>
        <vt:lpstr>Tema</vt:lpstr>
      </vt:variant>
      <vt:variant>
        <vt:i4>1</vt:i4>
      </vt:variant>
      <vt:variant>
        <vt:lpstr>Naslovi diapozitivov</vt:lpstr>
      </vt:variant>
      <vt:variant>
        <vt:i4>28</vt:i4>
      </vt:variant>
    </vt:vector>
  </HeadingPairs>
  <TitlesOfParts>
    <vt:vector size="40" baseType="lpstr">
      <vt:lpstr>Aptos</vt:lpstr>
      <vt:lpstr>Arial</vt:lpstr>
      <vt:lpstr>Arimo</vt:lpstr>
      <vt:lpstr>Arimo Bold</vt:lpstr>
      <vt:lpstr>Calibri</vt:lpstr>
      <vt:lpstr>Calibri Light</vt:lpstr>
      <vt:lpstr>Source Sans Pro</vt:lpstr>
      <vt:lpstr>Source Sans Pro Black</vt:lpstr>
      <vt:lpstr>Source Sans Pro Bold</vt:lpstr>
      <vt:lpstr>Source Sans Pro Light</vt:lpstr>
      <vt:lpstr>Source Sans Pro SemiBold</vt:lpstr>
      <vt:lpstr>Office Theme</vt:lpstr>
      <vt:lpstr>PowerPointova predstavitev</vt:lpstr>
      <vt:lpstr>PowerPointova predstavitev</vt:lpstr>
      <vt:lpstr>Zeleni prehod v Centralni Evropi  </vt:lpstr>
      <vt:lpstr>Ustvarjanje poti trajnostnega razvoja  </vt:lpstr>
      <vt:lpstr>Spodbujanje  trajnostnih inovacij v gradbeništvu  ◉ Pilotni projekt ekološke  gradnje</vt:lpstr>
      <vt:lpstr>PowerPointova predstavitev</vt:lpstr>
      <vt:lpstr>Pilot EKOLOŠKE GRADNJE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Vzpostavitev PLATFORME za povezovanje  v gradbeni verigi vrednosti   </vt:lpstr>
      <vt:lpstr>Naslednji projektni koraki </vt:lpstr>
      <vt:lpstr>Razpisi primerni za eko gradbeni pilot - 2</vt:lpstr>
      <vt:lpstr>Razpisi primerni za eko gradbeni pilot -2</vt:lpstr>
      <vt:lpstr>Pridobite priznanje Bauhaus!</vt:lpstr>
      <vt:lpstr>Pridobite priznanje Bauhaus!</vt:lpstr>
      <vt:lpstr>Hvala  za pozornost!    Kontaktirajte nas!  za več informacij obiščite                                 www.greetCE.eu   sledite nam na   X                                              X.com/GREET CE             Linkedin  https://www.linkedin.com/company/greet-ce-green-transition-in-central-europe/posts/?feedView=all         Lontakt:   Alenka Bea Logar Pučnik   e: alenka.pucnik@gzs.si                   t: +386 31331467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Niko Natek</dc:creator>
  <cp:keywords>, docId:39D1DFAE672A3E42EB6F762D7D97DD96</cp:keywords>
  <cp:lastModifiedBy>Alenka Bea Logar Pučnik</cp:lastModifiedBy>
  <cp:revision>20</cp:revision>
  <dcterms:created xsi:type="dcterms:W3CDTF">2012-07-30T23:18:30Z</dcterms:created>
  <dcterms:modified xsi:type="dcterms:W3CDTF">2025-01-28T13:26:58Z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0x01010030515352332E77448411E861419E36B9</vt:lpwstr>
  </property>
  <property fmtid="{D5CDD505-2E9C-101B-9397-08002B2CF9AE}" pid="3" name="MediaServiceImageTags">
    <vt:lpwstr/>
  </property>
</Properties>
</file>